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7"/>
  </p:notesMasterIdLst>
  <p:sldIdLst>
    <p:sldId id="256" r:id="rId2"/>
    <p:sldId id="461" r:id="rId3"/>
    <p:sldId id="696" r:id="rId4"/>
    <p:sldId id="697" r:id="rId5"/>
    <p:sldId id="698" r:id="rId6"/>
    <p:sldId id="699" r:id="rId7"/>
    <p:sldId id="700" r:id="rId8"/>
    <p:sldId id="701" r:id="rId9"/>
    <p:sldId id="702" r:id="rId10"/>
    <p:sldId id="703" r:id="rId11"/>
    <p:sldId id="704" r:id="rId12"/>
    <p:sldId id="705" r:id="rId13"/>
    <p:sldId id="706" r:id="rId14"/>
    <p:sldId id="707" r:id="rId15"/>
    <p:sldId id="708" r:id="rId16"/>
    <p:sldId id="709" r:id="rId17"/>
    <p:sldId id="710" r:id="rId18"/>
    <p:sldId id="711" r:id="rId19"/>
    <p:sldId id="712" r:id="rId20"/>
    <p:sldId id="713" r:id="rId21"/>
    <p:sldId id="714" r:id="rId22"/>
    <p:sldId id="715" r:id="rId23"/>
    <p:sldId id="716" r:id="rId24"/>
    <p:sldId id="717" r:id="rId25"/>
    <p:sldId id="718" r:id="rId26"/>
    <p:sldId id="719" r:id="rId27"/>
    <p:sldId id="720" r:id="rId28"/>
    <p:sldId id="721" r:id="rId29"/>
    <p:sldId id="722" r:id="rId30"/>
    <p:sldId id="724" r:id="rId31"/>
    <p:sldId id="725" r:id="rId32"/>
    <p:sldId id="729" r:id="rId33"/>
    <p:sldId id="730" r:id="rId34"/>
    <p:sldId id="731" r:id="rId35"/>
    <p:sldId id="732" r:id="rId36"/>
    <p:sldId id="726" r:id="rId37"/>
    <p:sldId id="695" r:id="rId38"/>
    <p:sldId id="682" r:id="rId39"/>
    <p:sldId id="593" r:id="rId40"/>
    <p:sldId id="594" r:id="rId41"/>
    <p:sldId id="558" r:id="rId42"/>
    <p:sldId id="596" r:id="rId43"/>
    <p:sldId id="559" r:id="rId44"/>
    <p:sldId id="685" r:id="rId45"/>
    <p:sldId id="561" r:id="rId46"/>
    <p:sldId id="562" r:id="rId47"/>
    <p:sldId id="597" r:id="rId48"/>
    <p:sldId id="598" r:id="rId49"/>
    <p:sldId id="586" r:id="rId50"/>
    <p:sldId id="564" r:id="rId51"/>
    <p:sldId id="587" r:id="rId52"/>
    <p:sldId id="691" r:id="rId53"/>
    <p:sldId id="693" r:id="rId54"/>
    <p:sldId id="694" r:id="rId55"/>
    <p:sldId id="581" r:id="rId5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26" autoAdjust="0"/>
    <p:restoredTop sz="94660"/>
  </p:normalViewPr>
  <p:slideViewPr>
    <p:cSldViewPr snapToGrid="0">
      <p:cViewPr varScale="1">
        <p:scale>
          <a:sx n="107" d="100"/>
          <a:sy n="107" d="100"/>
        </p:scale>
        <p:origin x="912" y="102"/>
      </p:cViewPr>
      <p:guideLst>
        <p:guide orient="horz" pos="2160"/>
        <p:guide pos="3840"/>
      </p:guideLst>
    </p:cSldViewPr>
  </p:slideViewPr>
  <p:notesTextViewPr>
    <p:cViewPr>
      <p:scale>
        <a:sx n="1" d="1"/>
        <a:sy n="1" d="1"/>
      </p:scale>
      <p:origin x="0" y="0"/>
    </p:cViewPr>
  </p:notesTextViewPr>
  <p:sorterViewPr>
    <p:cViewPr>
      <p:scale>
        <a:sx n="100" d="100"/>
        <a:sy n="100" d="100"/>
      </p:scale>
      <p:origin x="0" y="-11659"/>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978188-F50E-409D-8608-24E27B0C3168}" type="datetimeFigureOut">
              <a:rPr lang="pl-PL" smtClean="0"/>
              <a:t>06.11.2025</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C113E6-0B59-4FED-A7A9-FF062A3BADE9}" type="slidenum">
              <a:rPr lang="pl-PL" smtClean="0"/>
              <a:t>‹#›</a:t>
            </a:fld>
            <a:endParaRPr lang="pl-PL"/>
          </a:p>
        </p:txBody>
      </p:sp>
    </p:spTree>
    <p:extLst>
      <p:ext uri="{BB962C8B-B14F-4D97-AF65-F5344CB8AC3E}">
        <p14:creationId xmlns:p14="http://schemas.microsoft.com/office/powerpoint/2010/main" val="2994789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7C113E6-0B59-4FED-A7A9-FF062A3BADE9}" type="slidenum">
              <a:rPr lang="pl-PL" smtClean="0"/>
              <a:t>2</a:t>
            </a:fld>
            <a:endParaRPr lang="pl-PL"/>
          </a:p>
        </p:txBody>
      </p:sp>
    </p:spTree>
    <p:extLst>
      <p:ext uri="{BB962C8B-B14F-4D97-AF65-F5344CB8AC3E}">
        <p14:creationId xmlns:p14="http://schemas.microsoft.com/office/powerpoint/2010/main" val="26523553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3021D-3C53-CFA8-84CA-D1CD949B4DFB}"/>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0F3D13F2-AA90-0CE2-2CC7-FC5E7D575135}"/>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DDD397B2-C697-6F5B-2C9F-9341E48FE7E3}"/>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912EEC93-58C6-2B6D-AEC5-D3CBB2CE00B6}"/>
              </a:ext>
            </a:extLst>
          </p:cNvPr>
          <p:cNvSpPr>
            <a:spLocks noGrp="1"/>
          </p:cNvSpPr>
          <p:nvPr>
            <p:ph type="sldNum" sz="quarter" idx="5"/>
          </p:nvPr>
        </p:nvSpPr>
        <p:spPr/>
        <p:txBody>
          <a:bodyPr/>
          <a:lstStyle/>
          <a:p>
            <a:fld id="{67C113E6-0B59-4FED-A7A9-FF062A3BADE9}" type="slidenum">
              <a:rPr lang="pl-PL" smtClean="0"/>
              <a:t>11</a:t>
            </a:fld>
            <a:endParaRPr lang="pl-PL"/>
          </a:p>
        </p:txBody>
      </p:sp>
    </p:spTree>
    <p:extLst>
      <p:ext uri="{BB962C8B-B14F-4D97-AF65-F5344CB8AC3E}">
        <p14:creationId xmlns:p14="http://schemas.microsoft.com/office/powerpoint/2010/main" val="23118080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5DA09-A026-ADBA-A02A-B1C45A908734}"/>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518BBABB-42D6-1A11-4665-D7E4CF605997}"/>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4109839-358D-759C-92BC-FD54695CAB96}"/>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0BEF0272-3CFE-1E78-4484-AA19DB2A3173}"/>
              </a:ext>
            </a:extLst>
          </p:cNvPr>
          <p:cNvSpPr>
            <a:spLocks noGrp="1"/>
          </p:cNvSpPr>
          <p:nvPr>
            <p:ph type="sldNum" sz="quarter" idx="5"/>
          </p:nvPr>
        </p:nvSpPr>
        <p:spPr/>
        <p:txBody>
          <a:bodyPr/>
          <a:lstStyle/>
          <a:p>
            <a:fld id="{67C113E6-0B59-4FED-A7A9-FF062A3BADE9}" type="slidenum">
              <a:rPr lang="pl-PL" smtClean="0"/>
              <a:t>12</a:t>
            </a:fld>
            <a:endParaRPr lang="pl-PL"/>
          </a:p>
        </p:txBody>
      </p:sp>
    </p:spTree>
    <p:extLst>
      <p:ext uri="{BB962C8B-B14F-4D97-AF65-F5344CB8AC3E}">
        <p14:creationId xmlns:p14="http://schemas.microsoft.com/office/powerpoint/2010/main" val="30241010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5FC9A-381F-2F4F-E2DE-9D854E1DDE29}"/>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61AD5512-2E67-B003-BF19-2CC026037F07}"/>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F3AEB6BC-9D45-1FD2-4F2E-10F22C0BAC84}"/>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A15F54AF-973E-CF72-D34C-9685DDB10B45}"/>
              </a:ext>
            </a:extLst>
          </p:cNvPr>
          <p:cNvSpPr>
            <a:spLocks noGrp="1"/>
          </p:cNvSpPr>
          <p:nvPr>
            <p:ph type="sldNum" sz="quarter" idx="5"/>
          </p:nvPr>
        </p:nvSpPr>
        <p:spPr/>
        <p:txBody>
          <a:bodyPr/>
          <a:lstStyle/>
          <a:p>
            <a:fld id="{67C113E6-0B59-4FED-A7A9-FF062A3BADE9}" type="slidenum">
              <a:rPr lang="pl-PL" smtClean="0"/>
              <a:t>13</a:t>
            </a:fld>
            <a:endParaRPr lang="pl-PL"/>
          </a:p>
        </p:txBody>
      </p:sp>
    </p:spTree>
    <p:extLst>
      <p:ext uri="{BB962C8B-B14F-4D97-AF65-F5344CB8AC3E}">
        <p14:creationId xmlns:p14="http://schemas.microsoft.com/office/powerpoint/2010/main" val="32369554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36C75-348F-8257-4BC9-2C14DF6F32F9}"/>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ACADA4B-4671-AAD8-8DE8-D8487B4646E3}"/>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CFEC9A15-BD7B-2DA2-BB60-24A7B27F2834}"/>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E10B5AF8-7CEA-CFDF-55E5-E5045F532316}"/>
              </a:ext>
            </a:extLst>
          </p:cNvPr>
          <p:cNvSpPr>
            <a:spLocks noGrp="1"/>
          </p:cNvSpPr>
          <p:nvPr>
            <p:ph type="sldNum" sz="quarter" idx="5"/>
          </p:nvPr>
        </p:nvSpPr>
        <p:spPr/>
        <p:txBody>
          <a:bodyPr/>
          <a:lstStyle/>
          <a:p>
            <a:fld id="{67C113E6-0B59-4FED-A7A9-FF062A3BADE9}" type="slidenum">
              <a:rPr lang="pl-PL" smtClean="0"/>
              <a:t>14</a:t>
            </a:fld>
            <a:endParaRPr lang="pl-PL"/>
          </a:p>
        </p:txBody>
      </p:sp>
    </p:spTree>
    <p:extLst>
      <p:ext uri="{BB962C8B-B14F-4D97-AF65-F5344CB8AC3E}">
        <p14:creationId xmlns:p14="http://schemas.microsoft.com/office/powerpoint/2010/main" val="29468498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064ED-822C-5C16-3BAB-75BF72DA4A69}"/>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06D0CBE-E729-BBB2-E010-B675412D7190}"/>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B6ACC5FB-797C-15CE-1910-503F1B7FC1F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3A3C53ED-F6CA-24C5-4F28-CD75A2829DA6}"/>
              </a:ext>
            </a:extLst>
          </p:cNvPr>
          <p:cNvSpPr>
            <a:spLocks noGrp="1"/>
          </p:cNvSpPr>
          <p:nvPr>
            <p:ph type="sldNum" sz="quarter" idx="5"/>
          </p:nvPr>
        </p:nvSpPr>
        <p:spPr/>
        <p:txBody>
          <a:bodyPr/>
          <a:lstStyle/>
          <a:p>
            <a:fld id="{67C113E6-0B59-4FED-A7A9-FF062A3BADE9}" type="slidenum">
              <a:rPr lang="pl-PL" smtClean="0"/>
              <a:t>15</a:t>
            </a:fld>
            <a:endParaRPr lang="pl-PL"/>
          </a:p>
        </p:txBody>
      </p:sp>
    </p:spTree>
    <p:extLst>
      <p:ext uri="{BB962C8B-B14F-4D97-AF65-F5344CB8AC3E}">
        <p14:creationId xmlns:p14="http://schemas.microsoft.com/office/powerpoint/2010/main" val="11940801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71AF6-5F2A-EA83-3594-2FC9A9156684}"/>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E5726EF-899C-2EB6-D5FC-20E93D35EEB1}"/>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5385E050-0FB8-533A-5CCD-478BA392ED8B}"/>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080C5F29-0BD6-B67E-8F83-8D36F3DCE486}"/>
              </a:ext>
            </a:extLst>
          </p:cNvPr>
          <p:cNvSpPr>
            <a:spLocks noGrp="1"/>
          </p:cNvSpPr>
          <p:nvPr>
            <p:ph type="sldNum" sz="quarter" idx="5"/>
          </p:nvPr>
        </p:nvSpPr>
        <p:spPr/>
        <p:txBody>
          <a:bodyPr/>
          <a:lstStyle/>
          <a:p>
            <a:fld id="{67C113E6-0B59-4FED-A7A9-FF062A3BADE9}" type="slidenum">
              <a:rPr lang="pl-PL" smtClean="0"/>
              <a:t>16</a:t>
            </a:fld>
            <a:endParaRPr lang="pl-PL"/>
          </a:p>
        </p:txBody>
      </p:sp>
    </p:spTree>
    <p:extLst>
      <p:ext uri="{BB962C8B-B14F-4D97-AF65-F5344CB8AC3E}">
        <p14:creationId xmlns:p14="http://schemas.microsoft.com/office/powerpoint/2010/main" val="21187804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6AAF5-08EC-55E0-BC62-E472D228E900}"/>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F455E89A-C853-61F0-DEE6-030501719F39}"/>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560407AC-537F-8354-79A3-06F75ED8C3E3}"/>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0BEF0F1B-84DD-F82C-0B00-2E9EEC7406C8}"/>
              </a:ext>
            </a:extLst>
          </p:cNvPr>
          <p:cNvSpPr>
            <a:spLocks noGrp="1"/>
          </p:cNvSpPr>
          <p:nvPr>
            <p:ph type="sldNum" sz="quarter" idx="5"/>
          </p:nvPr>
        </p:nvSpPr>
        <p:spPr/>
        <p:txBody>
          <a:bodyPr/>
          <a:lstStyle/>
          <a:p>
            <a:fld id="{67C113E6-0B59-4FED-A7A9-FF062A3BADE9}" type="slidenum">
              <a:rPr lang="pl-PL" smtClean="0"/>
              <a:t>17</a:t>
            </a:fld>
            <a:endParaRPr lang="pl-PL"/>
          </a:p>
        </p:txBody>
      </p:sp>
    </p:spTree>
    <p:extLst>
      <p:ext uri="{BB962C8B-B14F-4D97-AF65-F5344CB8AC3E}">
        <p14:creationId xmlns:p14="http://schemas.microsoft.com/office/powerpoint/2010/main" val="4176973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FCDE64-4FBD-78F0-599B-1F2B31B4584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F2AC081D-B8E4-555A-E470-C8F426C87E4F}"/>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3AD3C7AD-21FE-07CD-55F1-B1CBA544A04F}"/>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B6C75C64-B8EE-D2C0-1562-751D74C74060}"/>
              </a:ext>
            </a:extLst>
          </p:cNvPr>
          <p:cNvSpPr>
            <a:spLocks noGrp="1"/>
          </p:cNvSpPr>
          <p:nvPr>
            <p:ph type="sldNum" sz="quarter" idx="5"/>
          </p:nvPr>
        </p:nvSpPr>
        <p:spPr/>
        <p:txBody>
          <a:bodyPr/>
          <a:lstStyle/>
          <a:p>
            <a:fld id="{67C113E6-0B59-4FED-A7A9-FF062A3BADE9}" type="slidenum">
              <a:rPr lang="pl-PL" smtClean="0"/>
              <a:t>18</a:t>
            </a:fld>
            <a:endParaRPr lang="pl-PL"/>
          </a:p>
        </p:txBody>
      </p:sp>
    </p:spTree>
    <p:extLst>
      <p:ext uri="{BB962C8B-B14F-4D97-AF65-F5344CB8AC3E}">
        <p14:creationId xmlns:p14="http://schemas.microsoft.com/office/powerpoint/2010/main" val="880019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459D9-DC1F-FA5D-EE06-C9F7AF58E21E}"/>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3DE06775-A0BE-B5A8-C9D3-23B317CBC847}"/>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BA21AFF4-6D04-1CE9-A014-BE07D3176680}"/>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C86BA022-F93A-ED2D-E4D4-774C4FBFFAAE}"/>
              </a:ext>
            </a:extLst>
          </p:cNvPr>
          <p:cNvSpPr>
            <a:spLocks noGrp="1"/>
          </p:cNvSpPr>
          <p:nvPr>
            <p:ph type="sldNum" sz="quarter" idx="5"/>
          </p:nvPr>
        </p:nvSpPr>
        <p:spPr/>
        <p:txBody>
          <a:bodyPr/>
          <a:lstStyle/>
          <a:p>
            <a:fld id="{67C113E6-0B59-4FED-A7A9-FF062A3BADE9}" type="slidenum">
              <a:rPr lang="pl-PL" smtClean="0"/>
              <a:t>19</a:t>
            </a:fld>
            <a:endParaRPr lang="pl-PL"/>
          </a:p>
        </p:txBody>
      </p:sp>
    </p:spTree>
    <p:extLst>
      <p:ext uri="{BB962C8B-B14F-4D97-AF65-F5344CB8AC3E}">
        <p14:creationId xmlns:p14="http://schemas.microsoft.com/office/powerpoint/2010/main" val="13257539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2CA59A-A09A-5290-FA02-A73440CAC8B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871C783-D61D-035A-B552-62BE064697E7}"/>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C60AC6D-515B-ED0C-FEE6-1535196ED621}"/>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002BD910-ECC5-3FEF-E8D3-CE0117BE15E5}"/>
              </a:ext>
            </a:extLst>
          </p:cNvPr>
          <p:cNvSpPr>
            <a:spLocks noGrp="1"/>
          </p:cNvSpPr>
          <p:nvPr>
            <p:ph type="sldNum" sz="quarter" idx="5"/>
          </p:nvPr>
        </p:nvSpPr>
        <p:spPr/>
        <p:txBody>
          <a:bodyPr/>
          <a:lstStyle/>
          <a:p>
            <a:fld id="{67C113E6-0B59-4FED-A7A9-FF062A3BADE9}" type="slidenum">
              <a:rPr lang="pl-PL" smtClean="0"/>
              <a:t>20</a:t>
            </a:fld>
            <a:endParaRPr lang="pl-PL"/>
          </a:p>
        </p:txBody>
      </p:sp>
    </p:spTree>
    <p:extLst>
      <p:ext uri="{BB962C8B-B14F-4D97-AF65-F5344CB8AC3E}">
        <p14:creationId xmlns:p14="http://schemas.microsoft.com/office/powerpoint/2010/main" val="470157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28528-439F-A311-5F67-2EA1759E9572}"/>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54D86A5-6B79-8B6A-AF62-51E3A77B0C42}"/>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7B282822-CEAB-491F-2718-363892DEB4E1}"/>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D0F68DE8-6AAE-9FB7-E366-2F86391B0133}"/>
              </a:ext>
            </a:extLst>
          </p:cNvPr>
          <p:cNvSpPr>
            <a:spLocks noGrp="1"/>
          </p:cNvSpPr>
          <p:nvPr>
            <p:ph type="sldNum" sz="quarter" idx="5"/>
          </p:nvPr>
        </p:nvSpPr>
        <p:spPr/>
        <p:txBody>
          <a:bodyPr/>
          <a:lstStyle/>
          <a:p>
            <a:fld id="{67C113E6-0B59-4FED-A7A9-FF062A3BADE9}" type="slidenum">
              <a:rPr lang="pl-PL" smtClean="0"/>
              <a:t>3</a:t>
            </a:fld>
            <a:endParaRPr lang="pl-PL"/>
          </a:p>
        </p:txBody>
      </p:sp>
    </p:spTree>
    <p:extLst>
      <p:ext uri="{BB962C8B-B14F-4D97-AF65-F5344CB8AC3E}">
        <p14:creationId xmlns:p14="http://schemas.microsoft.com/office/powerpoint/2010/main" val="2040463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2724E-2BE6-1AAF-0EDB-3D63006667B7}"/>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28A407C-4922-CFD1-5987-4D55E43D0B5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3A120EEC-1ADF-6535-DB2D-A0031F490BBD}"/>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FA0F3061-9F10-BF3D-2AB3-2DAADAD9606D}"/>
              </a:ext>
            </a:extLst>
          </p:cNvPr>
          <p:cNvSpPr>
            <a:spLocks noGrp="1"/>
          </p:cNvSpPr>
          <p:nvPr>
            <p:ph type="sldNum" sz="quarter" idx="5"/>
          </p:nvPr>
        </p:nvSpPr>
        <p:spPr/>
        <p:txBody>
          <a:bodyPr/>
          <a:lstStyle/>
          <a:p>
            <a:fld id="{67C113E6-0B59-4FED-A7A9-FF062A3BADE9}" type="slidenum">
              <a:rPr lang="pl-PL" smtClean="0"/>
              <a:t>21</a:t>
            </a:fld>
            <a:endParaRPr lang="pl-PL"/>
          </a:p>
        </p:txBody>
      </p:sp>
    </p:spTree>
    <p:extLst>
      <p:ext uri="{BB962C8B-B14F-4D97-AF65-F5344CB8AC3E}">
        <p14:creationId xmlns:p14="http://schemas.microsoft.com/office/powerpoint/2010/main" val="41700785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2F6D0-A0C7-0687-FA5E-C1B73C1510BF}"/>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E80DC1B-C908-2898-3F9A-59910ECDEA11}"/>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F542ACE-786E-A713-B9D9-2D81993725CE}"/>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D9F69E73-EB46-CD30-ED37-4353F377F761}"/>
              </a:ext>
            </a:extLst>
          </p:cNvPr>
          <p:cNvSpPr>
            <a:spLocks noGrp="1"/>
          </p:cNvSpPr>
          <p:nvPr>
            <p:ph type="sldNum" sz="quarter" idx="5"/>
          </p:nvPr>
        </p:nvSpPr>
        <p:spPr/>
        <p:txBody>
          <a:bodyPr/>
          <a:lstStyle/>
          <a:p>
            <a:fld id="{67C113E6-0B59-4FED-A7A9-FF062A3BADE9}" type="slidenum">
              <a:rPr lang="pl-PL" smtClean="0"/>
              <a:t>22</a:t>
            </a:fld>
            <a:endParaRPr lang="pl-PL"/>
          </a:p>
        </p:txBody>
      </p:sp>
    </p:spTree>
    <p:extLst>
      <p:ext uri="{BB962C8B-B14F-4D97-AF65-F5344CB8AC3E}">
        <p14:creationId xmlns:p14="http://schemas.microsoft.com/office/powerpoint/2010/main" val="29460435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CECFEB-E5CF-00A7-D619-322537C9732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3477F51-36BE-3AF7-76A9-5373F27C6BE7}"/>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165303C8-8555-B19C-F2F2-D73ED8189B60}"/>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3C167307-853C-6AE1-1C6E-E78064B1B44B}"/>
              </a:ext>
            </a:extLst>
          </p:cNvPr>
          <p:cNvSpPr>
            <a:spLocks noGrp="1"/>
          </p:cNvSpPr>
          <p:nvPr>
            <p:ph type="sldNum" sz="quarter" idx="5"/>
          </p:nvPr>
        </p:nvSpPr>
        <p:spPr/>
        <p:txBody>
          <a:bodyPr/>
          <a:lstStyle/>
          <a:p>
            <a:fld id="{67C113E6-0B59-4FED-A7A9-FF062A3BADE9}" type="slidenum">
              <a:rPr lang="pl-PL" smtClean="0"/>
              <a:t>23</a:t>
            </a:fld>
            <a:endParaRPr lang="pl-PL"/>
          </a:p>
        </p:txBody>
      </p:sp>
    </p:spTree>
    <p:extLst>
      <p:ext uri="{BB962C8B-B14F-4D97-AF65-F5344CB8AC3E}">
        <p14:creationId xmlns:p14="http://schemas.microsoft.com/office/powerpoint/2010/main" val="12539046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0D7D49-5AD5-144D-8B7D-AC9BACEB7E19}"/>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38123E55-9D43-D5A4-A5E4-311638B84E7F}"/>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97FFB3AD-2943-0F2B-1656-B6EE95B5B7E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7DF46676-2189-4366-9367-437A36357FC1}"/>
              </a:ext>
            </a:extLst>
          </p:cNvPr>
          <p:cNvSpPr>
            <a:spLocks noGrp="1"/>
          </p:cNvSpPr>
          <p:nvPr>
            <p:ph type="sldNum" sz="quarter" idx="5"/>
          </p:nvPr>
        </p:nvSpPr>
        <p:spPr/>
        <p:txBody>
          <a:bodyPr/>
          <a:lstStyle/>
          <a:p>
            <a:fld id="{67C113E6-0B59-4FED-A7A9-FF062A3BADE9}" type="slidenum">
              <a:rPr lang="pl-PL" smtClean="0"/>
              <a:t>24</a:t>
            </a:fld>
            <a:endParaRPr lang="pl-PL"/>
          </a:p>
        </p:txBody>
      </p:sp>
    </p:spTree>
    <p:extLst>
      <p:ext uri="{BB962C8B-B14F-4D97-AF65-F5344CB8AC3E}">
        <p14:creationId xmlns:p14="http://schemas.microsoft.com/office/powerpoint/2010/main" val="14383010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A31A4-1D00-FEE5-37B7-1709D2531717}"/>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E03E6E06-4DDE-B4E3-5976-88784EFD2FFE}"/>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541DDDB-7B36-B9BE-E594-5FC61DF0E6D8}"/>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A5309CAA-E45B-8032-CCCC-283ECF773FF1}"/>
              </a:ext>
            </a:extLst>
          </p:cNvPr>
          <p:cNvSpPr>
            <a:spLocks noGrp="1"/>
          </p:cNvSpPr>
          <p:nvPr>
            <p:ph type="sldNum" sz="quarter" idx="5"/>
          </p:nvPr>
        </p:nvSpPr>
        <p:spPr/>
        <p:txBody>
          <a:bodyPr/>
          <a:lstStyle/>
          <a:p>
            <a:fld id="{67C113E6-0B59-4FED-A7A9-FF062A3BADE9}" type="slidenum">
              <a:rPr lang="pl-PL" smtClean="0"/>
              <a:t>25</a:t>
            </a:fld>
            <a:endParaRPr lang="pl-PL"/>
          </a:p>
        </p:txBody>
      </p:sp>
    </p:spTree>
    <p:extLst>
      <p:ext uri="{BB962C8B-B14F-4D97-AF65-F5344CB8AC3E}">
        <p14:creationId xmlns:p14="http://schemas.microsoft.com/office/powerpoint/2010/main" val="24435041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EBDF6-30E2-B9B0-0C37-178BBE096D8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7BEA4B85-B5BE-8A0E-2C68-B3E9BB0D9403}"/>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4A0946A-E7D6-7F05-403B-2E4C2C078D80}"/>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8826D79D-3A4F-5605-7420-5318A10A3A9D}"/>
              </a:ext>
            </a:extLst>
          </p:cNvPr>
          <p:cNvSpPr>
            <a:spLocks noGrp="1"/>
          </p:cNvSpPr>
          <p:nvPr>
            <p:ph type="sldNum" sz="quarter" idx="5"/>
          </p:nvPr>
        </p:nvSpPr>
        <p:spPr/>
        <p:txBody>
          <a:bodyPr/>
          <a:lstStyle/>
          <a:p>
            <a:fld id="{67C113E6-0B59-4FED-A7A9-FF062A3BADE9}" type="slidenum">
              <a:rPr lang="pl-PL" smtClean="0"/>
              <a:t>26</a:t>
            </a:fld>
            <a:endParaRPr lang="pl-PL"/>
          </a:p>
        </p:txBody>
      </p:sp>
    </p:spTree>
    <p:extLst>
      <p:ext uri="{BB962C8B-B14F-4D97-AF65-F5344CB8AC3E}">
        <p14:creationId xmlns:p14="http://schemas.microsoft.com/office/powerpoint/2010/main" val="14834004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F02A95-1841-0176-02E0-6A0B7FFE38D6}"/>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59ADAE0-6595-5F93-89EB-B91800BA35F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C0CCFA6B-63C3-1FC0-BF77-C7BD6EE40B3D}"/>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778B754F-FA3B-B93B-3CE7-BC9A004D85FF}"/>
              </a:ext>
            </a:extLst>
          </p:cNvPr>
          <p:cNvSpPr>
            <a:spLocks noGrp="1"/>
          </p:cNvSpPr>
          <p:nvPr>
            <p:ph type="sldNum" sz="quarter" idx="5"/>
          </p:nvPr>
        </p:nvSpPr>
        <p:spPr/>
        <p:txBody>
          <a:bodyPr/>
          <a:lstStyle/>
          <a:p>
            <a:fld id="{67C113E6-0B59-4FED-A7A9-FF062A3BADE9}" type="slidenum">
              <a:rPr lang="pl-PL" smtClean="0"/>
              <a:t>27</a:t>
            </a:fld>
            <a:endParaRPr lang="pl-PL"/>
          </a:p>
        </p:txBody>
      </p:sp>
    </p:spTree>
    <p:extLst>
      <p:ext uri="{BB962C8B-B14F-4D97-AF65-F5344CB8AC3E}">
        <p14:creationId xmlns:p14="http://schemas.microsoft.com/office/powerpoint/2010/main" val="37514406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FEC75-1C69-63D8-DEF1-BA3DBA5CC25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CF38D0C-B7B4-2159-19F3-16F1AA801D5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1F1B16C4-A3B6-C390-78D1-2018E73754E9}"/>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6AF494C2-17CC-3FB2-F1F0-AFC03BE3CE2D}"/>
              </a:ext>
            </a:extLst>
          </p:cNvPr>
          <p:cNvSpPr>
            <a:spLocks noGrp="1"/>
          </p:cNvSpPr>
          <p:nvPr>
            <p:ph type="sldNum" sz="quarter" idx="5"/>
          </p:nvPr>
        </p:nvSpPr>
        <p:spPr/>
        <p:txBody>
          <a:bodyPr/>
          <a:lstStyle/>
          <a:p>
            <a:fld id="{67C113E6-0B59-4FED-A7A9-FF062A3BADE9}" type="slidenum">
              <a:rPr lang="pl-PL" smtClean="0"/>
              <a:t>28</a:t>
            </a:fld>
            <a:endParaRPr lang="pl-PL"/>
          </a:p>
        </p:txBody>
      </p:sp>
    </p:spTree>
    <p:extLst>
      <p:ext uri="{BB962C8B-B14F-4D97-AF65-F5344CB8AC3E}">
        <p14:creationId xmlns:p14="http://schemas.microsoft.com/office/powerpoint/2010/main" val="37271308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D8D99-AA66-0E32-9EF4-DF3989BAB4A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3B7F324-4D40-6BF0-4411-4781B4B702EF}"/>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82365AD8-525B-B6A5-9C7B-06535E983910}"/>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BA663E93-2891-A77D-65AA-C72617B93C4E}"/>
              </a:ext>
            </a:extLst>
          </p:cNvPr>
          <p:cNvSpPr>
            <a:spLocks noGrp="1"/>
          </p:cNvSpPr>
          <p:nvPr>
            <p:ph type="sldNum" sz="quarter" idx="5"/>
          </p:nvPr>
        </p:nvSpPr>
        <p:spPr/>
        <p:txBody>
          <a:bodyPr/>
          <a:lstStyle/>
          <a:p>
            <a:fld id="{67C113E6-0B59-4FED-A7A9-FF062A3BADE9}" type="slidenum">
              <a:rPr lang="pl-PL" smtClean="0"/>
              <a:t>29</a:t>
            </a:fld>
            <a:endParaRPr lang="pl-PL"/>
          </a:p>
        </p:txBody>
      </p:sp>
    </p:spTree>
    <p:extLst>
      <p:ext uri="{BB962C8B-B14F-4D97-AF65-F5344CB8AC3E}">
        <p14:creationId xmlns:p14="http://schemas.microsoft.com/office/powerpoint/2010/main" val="91308297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C1923-DC3B-E517-C727-A7D44FBDBE42}"/>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F12340F8-902B-6406-18E5-52C062F822CF}"/>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78C3A15-8B57-BF6A-1D5B-FF39EDEDEB03}"/>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D6F0E291-E263-5C59-5236-82A429B0DED7}"/>
              </a:ext>
            </a:extLst>
          </p:cNvPr>
          <p:cNvSpPr>
            <a:spLocks noGrp="1"/>
          </p:cNvSpPr>
          <p:nvPr>
            <p:ph type="sldNum" sz="quarter" idx="5"/>
          </p:nvPr>
        </p:nvSpPr>
        <p:spPr/>
        <p:txBody>
          <a:bodyPr/>
          <a:lstStyle/>
          <a:p>
            <a:fld id="{67C113E6-0B59-4FED-A7A9-FF062A3BADE9}" type="slidenum">
              <a:rPr lang="pl-PL" smtClean="0"/>
              <a:t>30</a:t>
            </a:fld>
            <a:endParaRPr lang="pl-PL"/>
          </a:p>
        </p:txBody>
      </p:sp>
    </p:spTree>
    <p:extLst>
      <p:ext uri="{BB962C8B-B14F-4D97-AF65-F5344CB8AC3E}">
        <p14:creationId xmlns:p14="http://schemas.microsoft.com/office/powerpoint/2010/main" val="2663320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A218D-F8D3-3A1E-B45C-996628D1B01A}"/>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46567D5B-F53C-87C4-34FF-4EF61D5FC1D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5B0E2D00-272C-68B5-3085-1D06F426156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CE0292B1-195C-CC74-2227-D124C09A84FD}"/>
              </a:ext>
            </a:extLst>
          </p:cNvPr>
          <p:cNvSpPr>
            <a:spLocks noGrp="1"/>
          </p:cNvSpPr>
          <p:nvPr>
            <p:ph type="sldNum" sz="quarter" idx="5"/>
          </p:nvPr>
        </p:nvSpPr>
        <p:spPr/>
        <p:txBody>
          <a:bodyPr/>
          <a:lstStyle/>
          <a:p>
            <a:fld id="{67C113E6-0B59-4FED-A7A9-FF062A3BADE9}" type="slidenum">
              <a:rPr lang="pl-PL" smtClean="0"/>
              <a:t>4</a:t>
            </a:fld>
            <a:endParaRPr lang="pl-PL"/>
          </a:p>
        </p:txBody>
      </p:sp>
    </p:spTree>
    <p:extLst>
      <p:ext uri="{BB962C8B-B14F-4D97-AF65-F5344CB8AC3E}">
        <p14:creationId xmlns:p14="http://schemas.microsoft.com/office/powerpoint/2010/main" val="7680960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57C96-71A8-17D5-EDFE-6FEA2B14A22F}"/>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8A1AE2AB-49D9-FC5A-79B7-C83C6AEE455D}"/>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E07F534-FDD2-7EDB-3AF2-D7E0DE38E75D}"/>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CF20DD5E-FDC7-9F18-6C92-E51589D47170}"/>
              </a:ext>
            </a:extLst>
          </p:cNvPr>
          <p:cNvSpPr>
            <a:spLocks noGrp="1"/>
          </p:cNvSpPr>
          <p:nvPr>
            <p:ph type="sldNum" sz="quarter" idx="5"/>
          </p:nvPr>
        </p:nvSpPr>
        <p:spPr/>
        <p:txBody>
          <a:bodyPr/>
          <a:lstStyle/>
          <a:p>
            <a:fld id="{67C113E6-0B59-4FED-A7A9-FF062A3BADE9}" type="slidenum">
              <a:rPr lang="pl-PL" smtClean="0"/>
              <a:t>31</a:t>
            </a:fld>
            <a:endParaRPr lang="pl-PL"/>
          </a:p>
        </p:txBody>
      </p:sp>
    </p:spTree>
    <p:extLst>
      <p:ext uri="{BB962C8B-B14F-4D97-AF65-F5344CB8AC3E}">
        <p14:creationId xmlns:p14="http://schemas.microsoft.com/office/powerpoint/2010/main" val="35765220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33820-3613-6DFC-A4C7-767F8630908D}"/>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B8BF864-B6D8-37C3-8943-3F5A9593E55D}"/>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9195F907-B97C-D9F1-B79E-9C9BB27EDDD6}"/>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DA2A919B-97F8-E9F7-85B1-1B68DCB588D9}"/>
              </a:ext>
            </a:extLst>
          </p:cNvPr>
          <p:cNvSpPr>
            <a:spLocks noGrp="1"/>
          </p:cNvSpPr>
          <p:nvPr>
            <p:ph type="sldNum" sz="quarter" idx="5"/>
          </p:nvPr>
        </p:nvSpPr>
        <p:spPr/>
        <p:txBody>
          <a:bodyPr/>
          <a:lstStyle/>
          <a:p>
            <a:fld id="{67C113E6-0B59-4FED-A7A9-FF062A3BADE9}" type="slidenum">
              <a:rPr lang="pl-PL" smtClean="0"/>
              <a:t>32</a:t>
            </a:fld>
            <a:endParaRPr lang="pl-PL"/>
          </a:p>
        </p:txBody>
      </p:sp>
    </p:spTree>
    <p:extLst>
      <p:ext uri="{BB962C8B-B14F-4D97-AF65-F5344CB8AC3E}">
        <p14:creationId xmlns:p14="http://schemas.microsoft.com/office/powerpoint/2010/main" val="39738356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8DE9F-C3CB-7422-E294-E6344C75ECDC}"/>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B4C4DA9-4AC9-5330-02E2-3BA452A5E54E}"/>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90180CEB-F58A-A584-4EC2-051F8098BBCD}"/>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C52EAC2E-DDFC-D7FD-EA14-6D1469F5450F}"/>
              </a:ext>
            </a:extLst>
          </p:cNvPr>
          <p:cNvSpPr>
            <a:spLocks noGrp="1"/>
          </p:cNvSpPr>
          <p:nvPr>
            <p:ph type="sldNum" sz="quarter" idx="5"/>
          </p:nvPr>
        </p:nvSpPr>
        <p:spPr/>
        <p:txBody>
          <a:bodyPr/>
          <a:lstStyle/>
          <a:p>
            <a:fld id="{67C113E6-0B59-4FED-A7A9-FF062A3BADE9}" type="slidenum">
              <a:rPr lang="pl-PL" smtClean="0"/>
              <a:t>33</a:t>
            </a:fld>
            <a:endParaRPr lang="pl-PL"/>
          </a:p>
        </p:txBody>
      </p:sp>
    </p:spTree>
    <p:extLst>
      <p:ext uri="{BB962C8B-B14F-4D97-AF65-F5344CB8AC3E}">
        <p14:creationId xmlns:p14="http://schemas.microsoft.com/office/powerpoint/2010/main" val="14592366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DBBE5-74D2-1B7E-85A6-79D3A4C3B37C}"/>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6391F4C1-4640-1EB1-943E-B6F49428FC94}"/>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3E2DC3C3-3B93-A6B7-8C67-131098BDD6F5}"/>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7EE5CF67-56C4-00F4-1D06-09E3BC34A6B6}"/>
              </a:ext>
            </a:extLst>
          </p:cNvPr>
          <p:cNvSpPr>
            <a:spLocks noGrp="1"/>
          </p:cNvSpPr>
          <p:nvPr>
            <p:ph type="sldNum" sz="quarter" idx="5"/>
          </p:nvPr>
        </p:nvSpPr>
        <p:spPr/>
        <p:txBody>
          <a:bodyPr/>
          <a:lstStyle/>
          <a:p>
            <a:fld id="{67C113E6-0B59-4FED-A7A9-FF062A3BADE9}" type="slidenum">
              <a:rPr lang="pl-PL" smtClean="0"/>
              <a:t>34</a:t>
            </a:fld>
            <a:endParaRPr lang="pl-PL"/>
          </a:p>
        </p:txBody>
      </p:sp>
    </p:spTree>
    <p:extLst>
      <p:ext uri="{BB962C8B-B14F-4D97-AF65-F5344CB8AC3E}">
        <p14:creationId xmlns:p14="http://schemas.microsoft.com/office/powerpoint/2010/main" val="33336176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5582E-4EE8-54D7-0588-951D43EBF739}"/>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CA43368-9B39-6434-4332-D9B77B31DB44}"/>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DA770846-E49C-F584-0D49-7D1B0A8301C4}"/>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0D9CACD2-D612-083B-A4BE-B75BED399BB5}"/>
              </a:ext>
            </a:extLst>
          </p:cNvPr>
          <p:cNvSpPr>
            <a:spLocks noGrp="1"/>
          </p:cNvSpPr>
          <p:nvPr>
            <p:ph type="sldNum" sz="quarter" idx="5"/>
          </p:nvPr>
        </p:nvSpPr>
        <p:spPr/>
        <p:txBody>
          <a:bodyPr/>
          <a:lstStyle/>
          <a:p>
            <a:fld id="{67C113E6-0B59-4FED-A7A9-FF062A3BADE9}" type="slidenum">
              <a:rPr lang="pl-PL" smtClean="0"/>
              <a:t>35</a:t>
            </a:fld>
            <a:endParaRPr lang="pl-PL"/>
          </a:p>
        </p:txBody>
      </p:sp>
    </p:spTree>
    <p:extLst>
      <p:ext uri="{BB962C8B-B14F-4D97-AF65-F5344CB8AC3E}">
        <p14:creationId xmlns:p14="http://schemas.microsoft.com/office/powerpoint/2010/main" val="100054741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BBBEF-DBED-E7B6-4E12-2599D2DA8F2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94174B5F-C35D-0D16-2F77-A31AD7D9CA3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F077DBF5-D033-77C9-A321-2340F9D96D31}"/>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F9758CCD-D4F8-A311-E510-A223867035A0}"/>
              </a:ext>
            </a:extLst>
          </p:cNvPr>
          <p:cNvSpPr>
            <a:spLocks noGrp="1"/>
          </p:cNvSpPr>
          <p:nvPr>
            <p:ph type="sldNum" sz="quarter" idx="5"/>
          </p:nvPr>
        </p:nvSpPr>
        <p:spPr/>
        <p:txBody>
          <a:bodyPr/>
          <a:lstStyle/>
          <a:p>
            <a:fld id="{67C113E6-0B59-4FED-A7A9-FF062A3BADE9}" type="slidenum">
              <a:rPr lang="pl-PL" smtClean="0"/>
              <a:t>36</a:t>
            </a:fld>
            <a:endParaRPr lang="pl-PL"/>
          </a:p>
        </p:txBody>
      </p:sp>
    </p:spTree>
    <p:extLst>
      <p:ext uri="{BB962C8B-B14F-4D97-AF65-F5344CB8AC3E}">
        <p14:creationId xmlns:p14="http://schemas.microsoft.com/office/powerpoint/2010/main" val="4047753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F2F33-7334-267E-7A28-C64E0351206A}"/>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08024EE-9238-3F2A-780C-A69AB1646171}"/>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25AF094-EF7B-7D72-27CF-CFBF97A5278A}"/>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31EA9904-9B98-030F-8943-D96463D7AD30}"/>
              </a:ext>
            </a:extLst>
          </p:cNvPr>
          <p:cNvSpPr>
            <a:spLocks noGrp="1"/>
          </p:cNvSpPr>
          <p:nvPr>
            <p:ph type="sldNum" sz="quarter" idx="5"/>
          </p:nvPr>
        </p:nvSpPr>
        <p:spPr/>
        <p:txBody>
          <a:bodyPr/>
          <a:lstStyle/>
          <a:p>
            <a:fld id="{67C113E6-0B59-4FED-A7A9-FF062A3BADE9}" type="slidenum">
              <a:rPr lang="pl-PL" smtClean="0"/>
              <a:t>37</a:t>
            </a:fld>
            <a:endParaRPr lang="pl-PL"/>
          </a:p>
        </p:txBody>
      </p:sp>
    </p:spTree>
    <p:extLst>
      <p:ext uri="{BB962C8B-B14F-4D97-AF65-F5344CB8AC3E}">
        <p14:creationId xmlns:p14="http://schemas.microsoft.com/office/powerpoint/2010/main" val="163461341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7C113E6-0B59-4FED-A7A9-FF062A3BADE9}" type="slidenum">
              <a:rPr lang="pl-PL" smtClean="0"/>
              <a:t>54</a:t>
            </a:fld>
            <a:endParaRPr lang="pl-PL"/>
          </a:p>
        </p:txBody>
      </p:sp>
    </p:spTree>
    <p:extLst>
      <p:ext uri="{BB962C8B-B14F-4D97-AF65-F5344CB8AC3E}">
        <p14:creationId xmlns:p14="http://schemas.microsoft.com/office/powerpoint/2010/main" val="35805754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CDEA4-16DA-514D-11A2-0CF600BE8F4F}"/>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0D12AC1F-53B9-4B4E-55AD-96CDC4B6543D}"/>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63237D1F-C247-8040-05BE-9E4F7F0B0E65}"/>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1DB62021-C9B3-3BD8-E0B9-797C045E1583}"/>
              </a:ext>
            </a:extLst>
          </p:cNvPr>
          <p:cNvSpPr>
            <a:spLocks noGrp="1"/>
          </p:cNvSpPr>
          <p:nvPr>
            <p:ph type="sldNum" sz="quarter" idx="5"/>
          </p:nvPr>
        </p:nvSpPr>
        <p:spPr/>
        <p:txBody>
          <a:bodyPr/>
          <a:lstStyle/>
          <a:p>
            <a:fld id="{67C113E6-0B59-4FED-A7A9-FF062A3BADE9}" type="slidenum">
              <a:rPr lang="pl-PL" smtClean="0"/>
              <a:t>5</a:t>
            </a:fld>
            <a:endParaRPr lang="pl-PL"/>
          </a:p>
        </p:txBody>
      </p:sp>
    </p:spTree>
    <p:extLst>
      <p:ext uri="{BB962C8B-B14F-4D97-AF65-F5344CB8AC3E}">
        <p14:creationId xmlns:p14="http://schemas.microsoft.com/office/powerpoint/2010/main" val="6255715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87A4E-A64E-E818-5F64-0AA3B073387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8A1E9925-4ECA-4C8F-E2DA-14F64B6E3D3D}"/>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30ECA28-D6CC-BF2C-D6EC-CD0265E2AA75}"/>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1A469F91-778B-B315-8D0E-7960FEC9AD78}"/>
              </a:ext>
            </a:extLst>
          </p:cNvPr>
          <p:cNvSpPr>
            <a:spLocks noGrp="1"/>
          </p:cNvSpPr>
          <p:nvPr>
            <p:ph type="sldNum" sz="quarter" idx="5"/>
          </p:nvPr>
        </p:nvSpPr>
        <p:spPr/>
        <p:txBody>
          <a:bodyPr/>
          <a:lstStyle/>
          <a:p>
            <a:fld id="{67C113E6-0B59-4FED-A7A9-FF062A3BADE9}" type="slidenum">
              <a:rPr lang="pl-PL" smtClean="0"/>
              <a:t>6</a:t>
            </a:fld>
            <a:endParaRPr lang="pl-PL"/>
          </a:p>
        </p:txBody>
      </p:sp>
    </p:spTree>
    <p:extLst>
      <p:ext uri="{BB962C8B-B14F-4D97-AF65-F5344CB8AC3E}">
        <p14:creationId xmlns:p14="http://schemas.microsoft.com/office/powerpoint/2010/main" val="3630247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A7B3D-F161-46FF-6FB7-8AE608205A7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912976C3-52DA-03F0-1DB0-59C2ACBE239A}"/>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9E510A1-A3A9-745E-8434-D0103DB4FC29}"/>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9636F933-AB49-2093-EF47-2A8EF73018FB}"/>
              </a:ext>
            </a:extLst>
          </p:cNvPr>
          <p:cNvSpPr>
            <a:spLocks noGrp="1"/>
          </p:cNvSpPr>
          <p:nvPr>
            <p:ph type="sldNum" sz="quarter" idx="5"/>
          </p:nvPr>
        </p:nvSpPr>
        <p:spPr/>
        <p:txBody>
          <a:bodyPr/>
          <a:lstStyle/>
          <a:p>
            <a:fld id="{67C113E6-0B59-4FED-A7A9-FF062A3BADE9}" type="slidenum">
              <a:rPr lang="pl-PL" smtClean="0"/>
              <a:t>7</a:t>
            </a:fld>
            <a:endParaRPr lang="pl-PL"/>
          </a:p>
        </p:txBody>
      </p:sp>
    </p:spTree>
    <p:extLst>
      <p:ext uri="{BB962C8B-B14F-4D97-AF65-F5344CB8AC3E}">
        <p14:creationId xmlns:p14="http://schemas.microsoft.com/office/powerpoint/2010/main" val="727182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CD34E-0E90-F459-F44E-E7A76D51A00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0F2777D-9A49-2084-E351-967C3DA45C7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D6731164-127E-AA61-2B97-E4B2134FBB59}"/>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BEE09208-A724-F83A-6990-F290DF106FF6}"/>
              </a:ext>
            </a:extLst>
          </p:cNvPr>
          <p:cNvSpPr>
            <a:spLocks noGrp="1"/>
          </p:cNvSpPr>
          <p:nvPr>
            <p:ph type="sldNum" sz="quarter" idx="5"/>
          </p:nvPr>
        </p:nvSpPr>
        <p:spPr/>
        <p:txBody>
          <a:bodyPr/>
          <a:lstStyle/>
          <a:p>
            <a:fld id="{67C113E6-0B59-4FED-A7A9-FF062A3BADE9}" type="slidenum">
              <a:rPr lang="pl-PL" smtClean="0"/>
              <a:t>8</a:t>
            </a:fld>
            <a:endParaRPr lang="pl-PL"/>
          </a:p>
        </p:txBody>
      </p:sp>
    </p:spTree>
    <p:extLst>
      <p:ext uri="{BB962C8B-B14F-4D97-AF65-F5344CB8AC3E}">
        <p14:creationId xmlns:p14="http://schemas.microsoft.com/office/powerpoint/2010/main" val="27441417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24C93-F9D6-17D1-5E2C-04DF5B9E220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EB2D544-2AAB-0071-F73D-8DD3A9F9867C}"/>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D719F22E-DB8F-5424-DF06-E563F1244369}"/>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10B0FA6E-75D1-CDB8-8B21-0D15E9196CB1}"/>
              </a:ext>
            </a:extLst>
          </p:cNvPr>
          <p:cNvSpPr>
            <a:spLocks noGrp="1"/>
          </p:cNvSpPr>
          <p:nvPr>
            <p:ph type="sldNum" sz="quarter" idx="5"/>
          </p:nvPr>
        </p:nvSpPr>
        <p:spPr/>
        <p:txBody>
          <a:bodyPr/>
          <a:lstStyle/>
          <a:p>
            <a:fld id="{67C113E6-0B59-4FED-A7A9-FF062A3BADE9}" type="slidenum">
              <a:rPr lang="pl-PL" smtClean="0"/>
              <a:t>9</a:t>
            </a:fld>
            <a:endParaRPr lang="pl-PL"/>
          </a:p>
        </p:txBody>
      </p:sp>
    </p:spTree>
    <p:extLst>
      <p:ext uri="{BB962C8B-B14F-4D97-AF65-F5344CB8AC3E}">
        <p14:creationId xmlns:p14="http://schemas.microsoft.com/office/powerpoint/2010/main" val="21723759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FC82F8-DD42-CC14-CA1D-5C920EF3F70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01A38B3F-C73D-5838-A960-9597444BF5AE}"/>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3730CDC-FCD5-4620-02FD-2FE60407FEC3}"/>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2BC23AAD-0C69-5CEB-49C2-701D8FA2D38B}"/>
              </a:ext>
            </a:extLst>
          </p:cNvPr>
          <p:cNvSpPr>
            <a:spLocks noGrp="1"/>
          </p:cNvSpPr>
          <p:nvPr>
            <p:ph type="sldNum" sz="quarter" idx="5"/>
          </p:nvPr>
        </p:nvSpPr>
        <p:spPr/>
        <p:txBody>
          <a:bodyPr/>
          <a:lstStyle/>
          <a:p>
            <a:fld id="{67C113E6-0B59-4FED-A7A9-FF062A3BADE9}" type="slidenum">
              <a:rPr lang="pl-PL" smtClean="0"/>
              <a:t>10</a:t>
            </a:fld>
            <a:endParaRPr lang="pl-PL"/>
          </a:p>
        </p:txBody>
      </p:sp>
    </p:spTree>
    <p:extLst>
      <p:ext uri="{BB962C8B-B14F-4D97-AF65-F5344CB8AC3E}">
        <p14:creationId xmlns:p14="http://schemas.microsoft.com/office/powerpoint/2010/main" val="1718279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pl-PL"/>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pl-PL"/>
          </a:p>
        </p:txBody>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pl-PL"/>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pl-PL"/>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pl-PL"/>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pl-PL"/>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pl-PL"/>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pl-PL"/>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pl-PL"/>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pl-PL"/>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pl-PL"/>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pl-PL"/>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pl-PL"/>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pl-PL"/>
            </a:p>
          </p:txBody>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pl-PL"/>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pl-PL"/>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pl-PL"/>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pl-PL"/>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pl-PL"/>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pl-PL"/>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pl-PL"/>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pl-PL"/>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pl-PL"/>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pl-PL"/>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pl-PL"/>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pl-PL"/>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pl-PL"/>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11/6/2025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66FD6EB-D813-8441-72F7-8C3C911779A9}"/>
              </a:ext>
            </a:extLst>
          </p:cNvPr>
          <p:cNvSpPr>
            <a:spLocks noGrp="1"/>
          </p:cNvSpPr>
          <p:nvPr>
            <p:ph type="ctrTitle"/>
          </p:nvPr>
        </p:nvSpPr>
        <p:spPr>
          <a:xfrm>
            <a:off x="972273" y="324092"/>
            <a:ext cx="10806630" cy="1800786"/>
          </a:xfrm>
        </p:spPr>
        <p:txBody>
          <a:bodyPr>
            <a:normAutofit fontScale="90000"/>
          </a:bodyPr>
          <a:lstStyle/>
          <a:p>
            <a:pPr algn="ctr"/>
            <a:r>
              <a:rPr lang="pl-PL" sz="4400" b="1" dirty="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Ocena dowodów w postępowaniu karnym, swobodna i dowolna, na kanwie przedstawiania </a:t>
            </a:r>
            <a:r>
              <a:rPr lang="pl-PL" sz="4400" b="1">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dowodów przez </a:t>
            </a:r>
            <a:r>
              <a:rPr lang="pl-PL" sz="4400" b="1" dirty="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strony postępowania</a:t>
            </a:r>
          </a:p>
        </p:txBody>
      </p:sp>
      <p:sp>
        <p:nvSpPr>
          <p:cNvPr id="3" name="Podtytuł 2">
            <a:extLst>
              <a:ext uri="{FF2B5EF4-FFF2-40B4-BE49-F238E27FC236}">
                <a16:creationId xmlns:a16="http://schemas.microsoft.com/office/drawing/2014/main" id="{FBAD75C7-72B6-DA01-77B2-7EC46C8D9CD9}"/>
              </a:ext>
            </a:extLst>
          </p:cNvPr>
          <p:cNvSpPr>
            <a:spLocks noGrp="1"/>
          </p:cNvSpPr>
          <p:nvPr>
            <p:ph type="subTitle" idx="1"/>
          </p:nvPr>
        </p:nvSpPr>
        <p:spPr>
          <a:xfrm>
            <a:off x="1696518" y="2491409"/>
            <a:ext cx="9648417" cy="4366591"/>
          </a:xfrm>
        </p:spPr>
        <p:txBody>
          <a:bodyPr>
            <a:noAutofit/>
          </a:bodyPr>
          <a:lstStyle/>
          <a:p>
            <a:pPr algn="ctr"/>
            <a:r>
              <a:rPr lang="pl-PL" sz="2900" b="1" dirty="0">
                <a:solidFill>
                  <a:schemeClr val="accent4"/>
                </a:solidFill>
                <a:latin typeface="Times New Roman" panose="02020603050405020304" pitchFamily="18" charset="0"/>
                <a:cs typeface="Times New Roman" panose="02020603050405020304" pitchFamily="18" charset="0"/>
              </a:rPr>
              <a:t>Szkolenie dla adwokatów</a:t>
            </a:r>
          </a:p>
          <a:p>
            <a:pPr algn="ctr"/>
            <a:r>
              <a:rPr lang="pl-PL" sz="2900" b="1" dirty="0">
                <a:solidFill>
                  <a:schemeClr val="accent4"/>
                </a:solidFill>
                <a:latin typeface="Times New Roman" panose="02020603050405020304" pitchFamily="18" charset="0"/>
                <a:cs typeface="Times New Roman" panose="02020603050405020304" pitchFamily="18" charset="0"/>
              </a:rPr>
              <a:t>występujących sprawach karnych</a:t>
            </a:r>
          </a:p>
          <a:p>
            <a:pPr algn="ctr"/>
            <a:br>
              <a:rPr lang="pl-PL" sz="2700" dirty="0">
                <a:solidFill>
                  <a:schemeClr val="tx1"/>
                </a:solidFill>
                <a:latin typeface="Times New Roman" panose="02020603050405020304" pitchFamily="18" charset="0"/>
                <a:cs typeface="Times New Roman" panose="02020603050405020304" pitchFamily="18" charset="0"/>
              </a:rPr>
            </a:br>
            <a:r>
              <a:rPr lang="pl-PL" sz="2700" dirty="0">
                <a:solidFill>
                  <a:schemeClr val="tx1"/>
                </a:solidFill>
                <a:latin typeface="Times New Roman" panose="02020603050405020304" pitchFamily="18" charset="0"/>
                <a:cs typeface="Times New Roman" panose="02020603050405020304" pitchFamily="18" charset="0"/>
              </a:rPr>
              <a:t>Sędzia dr Mariusz Kucharczyk</a:t>
            </a:r>
          </a:p>
          <a:p>
            <a:pPr algn="ctr"/>
            <a:endParaRPr lang="pl-PL" sz="2700" dirty="0">
              <a:solidFill>
                <a:schemeClr val="tx1"/>
              </a:solidFill>
              <a:latin typeface="Times New Roman" panose="02020603050405020304" pitchFamily="18" charset="0"/>
              <a:cs typeface="Times New Roman" panose="02020603050405020304" pitchFamily="18" charset="0"/>
            </a:endParaRPr>
          </a:p>
          <a:p>
            <a:pPr algn="ctr"/>
            <a:r>
              <a:rPr lang="pl-PL" sz="2700" b="1" dirty="0">
                <a:solidFill>
                  <a:schemeClr val="tx1"/>
                </a:solidFill>
                <a:latin typeface="Times New Roman" panose="02020603050405020304" pitchFamily="18" charset="0"/>
                <a:cs typeface="Times New Roman" panose="02020603050405020304" pitchFamily="18" charset="0"/>
              </a:rPr>
              <a:t>mariusz.kucharczyk@sosnowiec.so.gov.pl</a:t>
            </a:r>
          </a:p>
          <a:p>
            <a:pPr algn="ctr"/>
            <a:endParaRPr lang="pl-PL" sz="2700" dirty="0">
              <a:solidFill>
                <a:schemeClr val="tx1"/>
              </a:solidFill>
              <a:latin typeface="Times New Roman" panose="02020603050405020304" pitchFamily="18" charset="0"/>
              <a:cs typeface="Times New Roman" panose="02020603050405020304" pitchFamily="18" charset="0"/>
            </a:endParaRPr>
          </a:p>
          <a:p>
            <a:pPr algn="ctr"/>
            <a:r>
              <a:rPr lang="pl-PL" sz="2400" dirty="0">
                <a:solidFill>
                  <a:schemeClr val="tx1"/>
                </a:solidFill>
                <a:latin typeface="Times New Roman" panose="02020603050405020304" pitchFamily="18" charset="0"/>
                <a:cs typeface="Times New Roman" panose="02020603050405020304" pitchFamily="18" charset="0"/>
              </a:rPr>
              <a:t>Sosnowiec, 5 listopada 2025 r.</a:t>
            </a:r>
          </a:p>
        </p:txBody>
      </p:sp>
    </p:spTree>
    <p:extLst>
      <p:ext uri="{BB962C8B-B14F-4D97-AF65-F5344CB8AC3E}">
        <p14:creationId xmlns:p14="http://schemas.microsoft.com/office/powerpoint/2010/main" val="3735032891"/>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9CA28-631C-6572-1999-E849B5C23BC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38693C7F-E322-7035-4816-2BB679761DE1}"/>
              </a:ext>
            </a:extLst>
          </p:cNvPr>
          <p:cNvSpPr>
            <a:spLocks noGrp="1"/>
          </p:cNvSpPr>
          <p:nvPr>
            <p:ph type="title"/>
          </p:nvPr>
        </p:nvSpPr>
        <p:spPr>
          <a:xfrm>
            <a:off x="2326511" y="752355"/>
            <a:ext cx="9593483" cy="3460830"/>
          </a:xfrm>
        </p:spPr>
        <p:txBody>
          <a:bodyPr>
            <a:noAutofit/>
          </a:bodyPr>
          <a:lstStyle/>
          <a:p>
            <a:r>
              <a:rPr lang="pl-PL" sz="2200" b="1" dirty="0">
                <a:solidFill>
                  <a:schemeClr val="tx1"/>
                </a:solidFill>
                <a:latin typeface="Times New Roman" panose="02020603050405020304" pitchFamily="18" charset="0"/>
                <a:cs typeface="Times New Roman" panose="02020603050405020304" pitchFamily="18" charset="0"/>
              </a:rPr>
              <a:t>Postanowienie SN z 26.08.2025 r., I KK 213/25, Lex nr 3929338</a:t>
            </a:r>
            <a:br>
              <a:rPr lang="pl-PL" sz="2200"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latin typeface="Times New Roman" panose="02020603050405020304" pitchFamily="18" charset="0"/>
                <a:cs typeface="Times New Roman" panose="02020603050405020304" pitchFamily="18" charset="0"/>
              </a:rPr>
              <a:t>Naruszenie zasady </a:t>
            </a:r>
            <a:r>
              <a:rPr lang="pl-PL" sz="2200" i="1" dirty="0">
                <a:solidFill>
                  <a:schemeClr val="tx1"/>
                </a:solidFill>
                <a:latin typeface="Times New Roman" panose="02020603050405020304" pitchFamily="18" charset="0"/>
                <a:cs typeface="Times New Roman" panose="02020603050405020304" pitchFamily="18" charset="0"/>
              </a:rPr>
              <a:t>in dubio pro </a:t>
            </a:r>
            <a:r>
              <a:rPr lang="pl-PL" sz="2200" i="1" dirty="0" err="1">
                <a:solidFill>
                  <a:schemeClr val="tx1"/>
                </a:solidFill>
                <a:latin typeface="Times New Roman" panose="02020603050405020304" pitchFamily="18" charset="0"/>
                <a:cs typeface="Times New Roman" panose="02020603050405020304" pitchFamily="18" charset="0"/>
              </a:rPr>
              <a:t>reo</a:t>
            </a:r>
            <a:r>
              <a:rPr lang="pl-PL" sz="2200" i="1" dirty="0">
                <a:solidFill>
                  <a:schemeClr val="tx1"/>
                </a:solidFill>
                <a:latin typeface="Times New Roman" panose="02020603050405020304" pitchFamily="18" charset="0"/>
                <a:cs typeface="Times New Roman" panose="02020603050405020304" pitchFamily="18" charset="0"/>
              </a:rPr>
              <a:t> </a:t>
            </a:r>
            <a:r>
              <a:rPr lang="pl-PL" sz="2200" dirty="0">
                <a:solidFill>
                  <a:schemeClr val="tx1"/>
                </a:solidFill>
                <a:latin typeface="Times New Roman" panose="02020603050405020304" pitchFamily="18" charset="0"/>
                <a:cs typeface="Times New Roman" panose="02020603050405020304" pitchFamily="18" charset="0"/>
              </a:rPr>
              <a:t>możliwe jest jedynie wtedy, gdy </a:t>
            </a:r>
            <a:r>
              <a:rPr lang="pl-PL" sz="2200" dirty="0">
                <a:solidFill>
                  <a:schemeClr val="tx1"/>
                </a:solidFill>
                <a:highlight>
                  <a:srgbClr val="FFFF00"/>
                </a:highlight>
                <a:latin typeface="Times New Roman" panose="02020603050405020304" pitchFamily="18" charset="0"/>
                <a:cs typeface="Times New Roman" panose="02020603050405020304" pitchFamily="18" charset="0"/>
              </a:rPr>
              <a:t>sąd w sposób prawidłowy przeprowadził postępowanie dowodowe i w sposób zgodny z art. 7 k.p.k. ocenił zgromadzone dowody, a pomimo tego z dowodów uznanych za wiarygodne nadal wynikają co najmniej dwie równoprawne wersje faktyczne i organ procesowy rozstrzyga niedające się usunąć wątpliwości, niezgodnie z kierunkiem określonym w przepisie art. 5 § 2 k.p.k. </a:t>
            </a:r>
            <a:r>
              <a:rPr lang="pl-PL" sz="2200" dirty="0">
                <a:solidFill>
                  <a:schemeClr val="tx1"/>
                </a:solidFill>
                <a:latin typeface="Times New Roman" panose="02020603050405020304" pitchFamily="18" charset="0"/>
                <a:cs typeface="Times New Roman" panose="02020603050405020304" pitchFamily="18" charset="0"/>
              </a:rPr>
              <a:t>Zatem przepisy art. 7 k.p.k. i art. 5 § 2 k.p.k. mają charakter rozłączny.</a:t>
            </a:r>
            <a:endParaRPr lang="pl-PL" sz="19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5" name="pole tekstowe 34">
            <a:extLst>
              <a:ext uri="{FF2B5EF4-FFF2-40B4-BE49-F238E27FC236}">
                <a16:creationId xmlns:a16="http://schemas.microsoft.com/office/drawing/2014/main" id="{DEE1E191-A985-2B58-44B5-102ACDA2F9A5}"/>
              </a:ext>
            </a:extLst>
          </p:cNvPr>
          <p:cNvSpPr txBox="1"/>
          <p:nvPr/>
        </p:nvSpPr>
        <p:spPr>
          <a:xfrm>
            <a:off x="2407534" y="4815783"/>
            <a:ext cx="9192228" cy="1446550"/>
          </a:xfrm>
          <a:prstGeom prst="rect">
            <a:avLst/>
          </a:prstGeom>
          <a:noFill/>
        </p:spPr>
        <p:txBody>
          <a:bodyPr wrap="square" rtlCol="0">
            <a:spAutoFit/>
          </a:bodyPr>
          <a:lstStyle/>
          <a:p>
            <a:pPr algn="just"/>
            <a:r>
              <a:rPr lang="pl-PL" sz="2200" b="1" dirty="0">
                <a:latin typeface="Times New Roman" panose="02020603050405020304" pitchFamily="18" charset="0"/>
                <a:cs typeface="Times New Roman" panose="02020603050405020304" pitchFamily="18" charset="0"/>
              </a:rPr>
              <a:t>Wyrok SA we Wrocławiu z 26.06.2025 r., II </a:t>
            </a:r>
            <a:r>
              <a:rPr lang="pl-PL" sz="2200" b="1" dirty="0" err="1">
                <a:latin typeface="Times New Roman" panose="02020603050405020304" pitchFamily="18" charset="0"/>
                <a:cs typeface="Times New Roman" panose="02020603050405020304" pitchFamily="18" charset="0"/>
              </a:rPr>
              <a:t>AKa</a:t>
            </a:r>
            <a:r>
              <a:rPr lang="pl-PL" sz="2200" b="1" dirty="0">
                <a:latin typeface="Times New Roman" panose="02020603050405020304" pitchFamily="18" charset="0"/>
                <a:cs typeface="Times New Roman" panose="02020603050405020304" pitchFamily="18" charset="0"/>
              </a:rPr>
              <a:t> 19/25, Lex nr 3915122</a:t>
            </a:r>
          </a:p>
          <a:p>
            <a:pPr algn="just"/>
            <a:r>
              <a:rPr lang="pl-PL" sz="2200" dirty="0">
                <a:latin typeface="Times New Roman" panose="02020603050405020304" pitchFamily="18" charset="0"/>
                <a:cs typeface="Times New Roman" panose="02020603050405020304" pitchFamily="18" charset="0"/>
              </a:rPr>
              <a:t>Zarzut naruszenia art. 7 k.p.k. wymaga </a:t>
            </a:r>
            <a:r>
              <a:rPr lang="pl-PL" sz="2200" dirty="0">
                <a:highlight>
                  <a:srgbClr val="FFFF00"/>
                </a:highlight>
                <a:latin typeface="Times New Roman" panose="02020603050405020304" pitchFamily="18" charset="0"/>
                <a:cs typeface="Times New Roman" panose="02020603050405020304" pitchFamily="18" charset="0"/>
              </a:rPr>
              <a:t>wykazania wad </a:t>
            </a:r>
            <a:r>
              <a:rPr lang="pl-PL" sz="2200" dirty="0">
                <a:latin typeface="Times New Roman" panose="02020603050405020304" pitchFamily="18" charset="0"/>
                <a:cs typeface="Times New Roman" panose="02020603050405020304" pitchFamily="18" charset="0"/>
              </a:rPr>
              <a:t>w ocenie konkretnych dowodów.</a:t>
            </a:r>
          </a:p>
          <a:p>
            <a:pPr algn="just"/>
            <a:endParaRPr lang="pl-PL"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8944447"/>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65591-7E37-47F2-10A3-AEFA0FFAD48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6A53AEE-553C-03EA-0A02-03BFCD6093C4}"/>
              </a:ext>
            </a:extLst>
          </p:cNvPr>
          <p:cNvSpPr>
            <a:spLocks noGrp="1"/>
          </p:cNvSpPr>
          <p:nvPr>
            <p:ph type="title"/>
          </p:nvPr>
        </p:nvSpPr>
        <p:spPr>
          <a:xfrm>
            <a:off x="1294435" y="393540"/>
            <a:ext cx="10197296" cy="2199190"/>
          </a:xfrm>
        </p:spPr>
        <p:txBody>
          <a:bodyPr>
            <a:noAutofit/>
          </a:bodyPr>
          <a:lstStyle/>
          <a:p>
            <a:r>
              <a:rPr lang="pl-PL" sz="2000" b="1" dirty="0">
                <a:solidFill>
                  <a:schemeClr val="tx1"/>
                </a:solidFill>
                <a:latin typeface="Times New Roman" panose="02020603050405020304" pitchFamily="18" charset="0"/>
                <a:cs typeface="Times New Roman" panose="02020603050405020304" pitchFamily="18" charset="0"/>
              </a:rPr>
              <a:t>Wyrok SA we Wrocławiu z 16.04.2025 r., II </a:t>
            </a:r>
            <a:r>
              <a:rPr lang="pl-PL" sz="2000" b="1" dirty="0" err="1">
                <a:solidFill>
                  <a:schemeClr val="tx1"/>
                </a:solidFill>
                <a:latin typeface="Times New Roman" panose="02020603050405020304" pitchFamily="18" charset="0"/>
                <a:cs typeface="Times New Roman" panose="02020603050405020304" pitchFamily="18" charset="0"/>
              </a:rPr>
              <a:t>AKa</a:t>
            </a:r>
            <a:r>
              <a:rPr lang="pl-PL" sz="2000" b="1" dirty="0">
                <a:solidFill>
                  <a:schemeClr val="tx1"/>
                </a:solidFill>
                <a:latin typeface="Times New Roman" panose="02020603050405020304" pitchFamily="18" charset="0"/>
                <a:cs typeface="Times New Roman" panose="02020603050405020304" pitchFamily="18" charset="0"/>
              </a:rPr>
              <a:t> 37/25, Lex nr 3901832</a:t>
            </a:r>
            <a:br>
              <a:rPr lang="pl-PL" sz="2000"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Zarzut naruszenia art. 7 k.p.k. </a:t>
            </a:r>
            <a:r>
              <a:rPr lang="pl-PL" sz="2000" dirty="0">
                <a:solidFill>
                  <a:schemeClr val="tx1"/>
                </a:solidFill>
                <a:highlight>
                  <a:srgbClr val="FFFF00"/>
                </a:highlight>
                <a:latin typeface="Times New Roman" panose="02020603050405020304" pitchFamily="18" charset="0"/>
                <a:cs typeface="Times New Roman" panose="02020603050405020304" pitchFamily="18" charset="0"/>
              </a:rPr>
              <a:t>nie może ograniczać się do wskazania wadliwości sędziowskiego przekonania o wiarygodności jednych, a niewiarygodności innych źródeł czy środków dowodowych</a:t>
            </a:r>
            <a:r>
              <a:rPr lang="pl-PL" sz="2000" dirty="0">
                <a:solidFill>
                  <a:schemeClr val="tx1"/>
                </a:solidFill>
                <a:latin typeface="Times New Roman" panose="02020603050405020304" pitchFamily="18" charset="0"/>
                <a:cs typeface="Times New Roman" panose="02020603050405020304" pitchFamily="18" charset="0"/>
              </a:rPr>
              <a:t>. Powinien wykazać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konkretne błędy w samym sposobie dochodzenia do określonych ocen</a:t>
            </a:r>
            <a:r>
              <a:rPr lang="pl-PL" sz="2000" dirty="0">
                <a:solidFill>
                  <a:schemeClr val="tx1"/>
                </a:solidFill>
                <a:latin typeface="Times New Roman" panose="02020603050405020304" pitchFamily="18" charset="0"/>
                <a:cs typeface="Times New Roman" panose="02020603050405020304" pitchFamily="18" charset="0"/>
              </a:rPr>
              <a:t>, przemawiające w zasadniczy sposób przeciwko dokonanemu rozstrzygnięciu, jak np. pominięcie istotnych środków dowodowych, niedostrzeżenie ważnych rozbieżności, uchylenie się od oceny wewnętrznych czy wzajemnych sprzeczności</a:t>
            </a:r>
            <a:r>
              <a:rPr lang="pl-PL" sz="1800" dirty="0">
                <a:solidFill>
                  <a:schemeClr val="tx1"/>
                </a:solidFill>
                <a:latin typeface="Times New Roman" panose="02020603050405020304" pitchFamily="18" charset="0"/>
                <a:cs typeface="Times New Roman" panose="02020603050405020304" pitchFamily="18" charset="0"/>
              </a:rPr>
              <a:t>.</a:t>
            </a:r>
            <a:endParaRPr lang="pl-PL" sz="18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5" name="pole tekstowe 34">
            <a:extLst>
              <a:ext uri="{FF2B5EF4-FFF2-40B4-BE49-F238E27FC236}">
                <a16:creationId xmlns:a16="http://schemas.microsoft.com/office/drawing/2014/main" id="{D24E906E-ACED-0311-277E-B0D5BA3D5817}"/>
              </a:ext>
            </a:extLst>
          </p:cNvPr>
          <p:cNvSpPr txBox="1"/>
          <p:nvPr/>
        </p:nvSpPr>
        <p:spPr>
          <a:xfrm>
            <a:off x="1676400" y="2893671"/>
            <a:ext cx="9923362" cy="3893374"/>
          </a:xfrm>
          <a:prstGeom prst="rect">
            <a:avLst/>
          </a:prstGeom>
          <a:noFill/>
        </p:spPr>
        <p:txBody>
          <a:bodyPr wrap="square" rtlCol="0">
            <a:spAutoFit/>
          </a:bodyPr>
          <a:lstStyle/>
          <a:p>
            <a:pPr algn="just"/>
            <a:r>
              <a:rPr lang="pl-PL" sz="1900" b="1" dirty="0">
                <a:latin typeface="Times New Roman" panose="02020603050405020304" pitchFamily="18" charset="0"/>
                <a:cs typeface="Times New Roman" panose="02020603050405020304" pitchFamily="18" charset="0"/>
              </a:rPr>
              <a:t>Postanowienie SN z 13.03.2025 r., V KK 56/25, Lex nr 3842537</a:t>
            </a:r>
          </a:p>
          <a:p>
            <a:pPr algn="just"/>
            <a:r>
              <a:rPr lang="pl-PL" sz="1900" dirty="0">
                <a:latin typeface="Times New Roman" panose="02020603050405020304" pitchFamily="18" charset="0"/>
                <a:cs typeface="Times New Roman" panose="02020603050405020304" pitchFamily="18" charset="0"/>
              </a:rPr>
              <a:t>Dla oceny, czy nie został naruszony zakaz in dubio pro </a:t>
            </a:r>
            <a:r>
              <a:rPr lang="pl-PL" sz="1900" dirty="0" err="1">
                <a:latin typeface="Times New Roman" panose="02020603050405020304" pitchFamily="18" charset="0"/>
                <a:cs typeface="Times New Roman" panose="02020603050405020304" pitchFamily="18" charset="0"/>
              </a:rPr>
              <a:t>reo</a:t>
            </a:r>
            <a:r>
              <a:rPr lang="pl-PL" sz="1900" dirty="0">
                <a:latin typeface="Times New Roman" panose="02020603050405020304" pitchFamily="18" charset="0"/>
                <a:cs typeface="Times New Roman" panose="02020603050405020304" pitchFamily="18" charset="0"/>
              </a:rPr>
              <a:t>, nie są miarodajne wątpliwości zgłaszane przez stronę, ale jedynie to, </a:t>
            </a:r>
            <a:r>
              <a:rPr lang="pl-PL" sz="1900" dirty="0">
                <a:highlight>
                  <a:srgbClr val="00FF00"/>
                </a:highlight>
                <a:latin typeface="Times New Roman" panose="02020603050405020304" pitchFamily="18" charset="0"/>
                <a:cs typeface="Times New Roman" panose="02020603050405020304" pitchFamily="18" charset="0"/>
              </a:rPr>
              <a:t>czy sądy orzekające w sprawie rzeczywiście powzięły wątpliwości co do treści ustaleń faktycznych lub wykładni prawa </a:t>
            </a:r>
            <a:r>
              <a:rPr lang="pl-PL" sz="1900" dirty="0">
                <a:latin typeface="Times New Roman" panose="02020603050405020304" pitchFamily="18" charset="0"/>
                <a:cs typeface="Times New Roman" panose="02020603050405020304" pitchFamily="18" charset="0"/>
              </a:rPr>
              <a:t>i wobec braku możliwości ich usunięcia rozstrzygnęły je na niekorzyść podsądnych, </a:t>
            </a:r>
            <a:r>
              <a:rPr lang="pl-PL" sz="1900" dirty="0">
                <a:highlight>
                  <a:srgbClr val="FFFF00"/>
                </a:highlight>
                <a:latin typeface="Times New Roman" panose="02020603050405020304" pitchFamily="18" charset="0"/>
                <a:cs typeface="Times New Roman" panose="02020603050405020304" pitchFamily="18" charset="0"/>
              </a:rPr>
              <a:t>względnie to, czy w świetle realiów konkretnej sprawy wątpliwości takie powinny były powziąć</a:t>
            </a:r>
            <a:r>
              <a:rPr lang="pl-PL" sz="1900" dirty="0">
                <a:latin typeface="Times New Roman" panose="02020603050405020304" pitchFamily="18" charset="0"/>
                <a:cs typeface="Times New Roman" panose="02020603050405020304" pitchFamily="18" charset="0"/>
              </a:rPr>
              <a:t>. W wypadku zatem, gdy pewne ustalenie faktyczne zależne jest od dania wiary tej lub innej grupie dowodów, czy też np. dania wiary lub odmówienia wiary wyjaśnieniom danego oskarżonego, albo dania wiary zeznaniom świadka z określonej fazy postępowania, a odmówienia wiary jego zeznaniom składanym na innym etapie tego postępowania, nie można mówić o naruszeniu zasady in dubio pro </a:t>
            </a:r>
            <a:r>
              <a:rPr lang="pl-PL" sz="1900" dirty="0" err="1">
                <a:latin typeface="Times New Roman" panose="02020603050405020304" pitchFamily="18" charset="0"/>
                <a:cs typeface="Times New Roman" panose="02020603050405020304" pitchFamily="18" charset="0"/>
              </a:rPr>
              <a:t>reo</a:t>
            </a:r>
            <a:r>
              <a:rPr lang="pl-PL" sz="1900" dirty="0">
                <a:latin typeface="Times New Roman" panose="02020603050405020304" pitchFamily="18" charset="0"/>
                <a:cs typeface="Times New Roman" panose="02020603050405020304" pitchFamily="18" charset="0"/>
              </a:rPr>
              <a:t>, a ewentualne zastrzeżenia co do oceny wiarygodności konkretnego dowodu lub grupy dowodów rozstrzygane mogą być jedynie na płaszczyźnie utrzymania się przez sąd w granicach sędziowskiej swobody ocen, wynikającej z treści art. 7 k.p.k. lub też przekroczenia przez sąd tych granic oraz wkroczenia w sferę dowolności ocen.</a:t>
            </a:r>
          </a:p>
        </p:txBody>
      </p:sp>
    </p:spTree>
    <p:extLst>
      <p:ext uri="{BB962C8B-B14F-4D97-AF65-F5344CB8AC3E}">
        <p14:creationId xmlns:p14="http://schemas.microsoft.com/office/powerpoint/2010/main" val="3319413713"/>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EE879-ED5A-01A0-CDC1-48C50C3DA7DF}"/>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A5BD96CB-AC1A-9211-85FA-F9117542D345}"/>
              </a:ext>
            </a:extLst>
          </p:cNvPr>
          <p:cNvSpPr>
            <a:spLocks noGrp="1"/>
          </p:cNvSpPr>
          <p:nvPr>
            <p:ph type="title"/>
          </p:nvPr>
        </p:nvSpPr>
        <p:spPr>
          <a:xfrm>
            <a:off x="1286720" y="462987"/>
            <a:ext cx="10197296" cy="1504709"/>
          </a:xfrm>
        </p:spPr>
        <p:txBody>
          <a:bodyPr>
            <a:noAutofit/>
          </a:bodyPr>
          <a:lstStyle/>
          <a:p>
            <a:r>
              <a:rPr lang="pl-PL" sz="2200" b="1" dirty="0">
                <a:solidFill>
                  <a:schemeClr val="tx1"/>
                </a:solidFill>
                <a:latin typeface="Times New Roman" panose="02020603050405020304" pitchFamily="18" charset="0"/>
                <a:cs typeface="Times New Roman" panose="02020603050405020304" pitchFamily="18" charset="0"/>
              </a:rPr>
              <a:t>Postanowienie SN z 6.03.2025 r., I KK 391/24, Lex nr 3837772</a:t>
            </a:r>
            <a:br>
              <a:rPr lang="pl-PL" sz="2200"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latin typeface="Times New Roman" panose="02020603050405020304" pitchFamily="18" charset="0"/>
                <a:cs typeface="Times New Roman" panose="02020603050405020304" pitchFamily="18" charset="0"/>
              </a:rPr>
              <a:t>Zasada swobodnej oceny dowodów nie daje podstaw do apriorycznego preferowania lub </a:t>
            </a:r>
            <a:r>
              <a:rPr lang="pl-PL" sz="2200" dirty="0">
                <a:solidFill>
                  <a:schemeClr val="tx1"/>
                </a:solidFill>
                <a:highlight>
                  <a:srgbClr val="FFFF00"/>
                </a:highlight>
                <a:latin typeface="Times New Roman" panose="02020603050405020304" pitchFamily="18" charset="0"/>
                <a:cs typeface="Times New Roman" panose="02020603050405020304" pitchFamily="18" charset="0"/>
              </a:rPr>
              <a:t>dyskwalifikowania</a:t>
            </a:r>
            <a:r>
              <a:rPr lang="pl-PL" sz="2200" dirty="0">
                <a:solidFill>
                  <a:schemeClr val="tx1"/>
                </a:solidFill>
                <a:latin typeface="Times New Roman" panose="02020603050405020304" pitchFamily="18" charset="0"/>
                <a:cs typeface="Times New Roman" panose="02020603050405020304" pitchFamily="18" charset="0"/>
              </a:rPr>
              <a:t> jednych dowodów na rzecz drugich i to </a:t>
            </a:r>
            <a:r>
              <a:rPr lang="pl-PL" sz="2200" dirty="0">
                <a:solidFill>
                  <a:schemeClr val="tx1"/>
                </a:solidFill>
                <a:highlight>
                  <a:srgbClr val="FFFF00"/>
                </a:highlight>
                <a:latin typeface="Times New Roman" panose="02020603050405020304" pitchFamily="18" charset="0"/>
                <a:cs typeface="Times New Roman" panose="02020603050405020304" pitchFamily="18" charset="0"/>
              </a:rPr>
              <a:t>tylko dlatego że uzyskano je na określonym etapie postępowania</a:t>
            </a:r>
            <a:r>
              <a:rPr lang="pl-PL" sz="2200" dirty="0">
                <a:solidFill>
                  <a:schemeClr val="tx1"/>
                </a:solidFill>
                <a:latin typeface="Times New Roman" panose="02020603050405020304" pitchFamily="18" charset="0"/>
                <a:cs typeface="Times New Roman" panose="02020603050405020304" pitchFamily="18" charset="0"/>
              </a:rPr>
              <a:t>.</a:t>
            </a:r>
            <a:br>
              <a:rPr lang="pl-PL" sz="1800" dirty="0">
                <a:solidFill>
                  <a:schemeClr val="tx1"/>
                </a:solidFill>
                <a:latin typeface="Times New Roman" panose="02020603050405020304" pitchFamily="18" charset="0"/>
                <a:cs typeface="Times New Roman" panose="02020603050405020304" pitchFamily="18" charset="0"/>
              </a:rPr>
            </a:br>
            <a:endParaRPr lang="pl-PL" sz="18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5" name="pole tekstowe 34">
            <a:extLst>
              <a:ext uri="{FF2B5EF4-FFF2-40B4-BE49-F238E27FC236}">
                <a16:creationId xmlns:a16="http://schemas.microsoft.com/office/drawing/2014/main" id="{650BCB83-7C00-818B-8646-8FBB641116A4}"/>
              </a:ext>
            </a:extLst>
          </p:cNvPr>
          <p:cNvSpPr txBox="1"/>
          <p:nvPr/>
        </p:nvSpPr>
        <p:spPr>
          <a:xfrm>
            <a:off x="1676400" y="2419109"/>
            <a:ext cx="9923362" cy="4154984"/>
          </a:xfrm>
          <a:prstGeom prst="rect">
            <a:avLst/>
          </a:prstGeom>
          <a:noFill/>
        </p:spPr>
        <p:txBody>
          <a:bodyPr wrap="square" rtlCol="0">
            <a:spAutoFit/>
          </a:bodyPr>
          <a:lstStyle/>
          <a:p>
            <a:pPr algn="just"/>
            <a:r>
              <a:rPr lang="pl-PL" sz="2200" b="1" dirty="0">
                <a:latin typeface="Times New Roman" panose="02020603050405020304" pitchFamily="18" charset="0"/>
                <a:cs typeface="Times New Roman" panose="02020603050405020304" pitchFamily="18" charset="0"/>
              </a:rPr>
              <a:t>Postanowienie SN z 13.11.2024 r., II KK 444/24, Lex nr 3780331</a:t>
            </a:r>
          </a:p>
          <a:p>
            <a:pPr algn="just"/>
            <a:r>
              <a:rPr lang="pl-PL" sz="2200" dirty="0">
                <a:latin typeface="Times New Roman" panose="02020603050405020304" pitchFamily="18" charset="0"/>
                <a:cs typeface="Times New Roman" panose="02020603050405020304" pitchFamily="18" charset="0"/>
              </a:rPr>
              <a:t>Dla skuteczności zarzutu naruszenia art. 7 k.p.k. nie jest wystarczające samo wskazanie, że określony dowód pozwala na przyjęcie, że zdarzenie mogło mieć inny, alternatywny przebieg. Należy bowiem </a:t>
            </a:r>
            <a:r>
              <a:rPr lang="pl-PL" sz="2200" dirty="0">
                <a:highlight>
                  <a:srgbClr val="FFFF00"/>
                </a:highlight>
                <a:latin typeface="Times New Roman" panose="02020603050405020304" pitchFamily="18" charset="0"/>
                <a:cs typeface="Times New Roman" panose="02020603050405020304" pitchFamily="18" charset="0"/>
              </a:rPr>
              <a:t>wyczerpująco wyłożyć, którym wskazaniom wiedzy, logiki i doświadczenia życiowego uchybił sąd orzekający</a:t>
            </a:r>
            <a:r>
              <a:rPr lang="pl-PL" sz="2200" dirty="0">
                <a:latin typeface="Times New Roman" panose="02020603050405020304" pitchFamily="18" charset="0"/>
                <a:cs typeface="Times New Roman" panose="02020603050405020304" pitchFamily="18" charset="0"/>
              </a:rPr>
              <a:t>.</a:t>
            </a:r>
          </a:p>
          <a:p>
            <a:pPr algn="just"/>
            <a:endParaRPr lang="pl-PL" sz="2200" dirty="0">
              <a:latin typeface="Times New Roman" panose="02020603050405020304" pitchFamily="18" charset="0"/>
              <a:cs typeface="Times New Roman" panose="02020603050405020304" pitchFamily="18" charset="0"/>
            </a:endParaRPr>
          </a:p>
          <a:p>
            <a:pPr algn="just"/>
            <a:r>
              <a:rPr lang="pl-PL" sz="2200" b="1" dirty="0">
                <a:latin typeface="Times New Roman" panose="02020603050405020304" pitchFamily="18" charset="0"/>
                <a:cs typeface="Times New Roman" panose="02020603050405020304" pitchFamily="18" charset="0"/>
              </a:rPr>
              <a:t>Wyrok SA we Poznaniu z 9.10.2024 r., II </a:t>
            </a:r>
            <a:r>
              <a:rPr lang="pl-PL" sz="2200" b="1" dirty="0" err="1">
                <a:latin typeface="Times New Roman" panose="02020603050405020304" pitchFamily="18" charset="0"/>
                <a:cs typeface="Times New Roman" panose="02020603050405020304" pitchFamily="18" charset="0"/>
              </a:rPr>
              <a:t>AKa</a:t>
            </a:r>
            <a:r>
              <a:rPr lang="pl-PL" sz="2200" b="1" dirty="0">
                <a:latin typeface="Times New Roman" panose="02020603050405020304" pitchFamily="18" charset="0"/>
                <a:cs typeface="Times New Roman" panose="02020603050405020304" pitchFamily="18" charset="0"/>
              </a:rPr>
              <a:t> 22/23, Lex nr 3822233</a:t>
            </a:r>
          </a:p>
          <a:p>
            <a:pPr algn="just"/>
            <a:r>
              <a:rPr lang="pl-PL" sz="2200" dirty="0">
                <a:highlight>
                  <a:srgbClr val="FFFF00"/>
                </a:highlight>
                <a:latin typeface="Times New Roman" panose="02020603050405020304" pitchFamily="18" charset="0"/>
                <a:cs typeface="Times New Roman" panose="02020603050405020304" pitchFamily="18" charset="0"/>
              </a:rPr>
              <a:t>Ocena wiarygodności poszczególnych depozycji nie jest rolą biegłego tylko sądu</a:t>
            </a:r>
            <a:r>
              <a:rPr lang="pl-PL" sz="2200" dirty="0">
                <a:latin typeface="Times New Roman" panose="02020603050405020304" pitchFamily="18" charset="0"/>
                <a:cs typeface="Times New Roman" panose="02020603050405020304" pitchFamily="18" charset="0"/>
              </a:rPr>
              <a:t>. Opinia psychologiczna może wykazywać nieprawidłowości bądź normę w sferze poznawczej świadka, w sferze spostrzegania i odtwarzania spostrzeżeń, a przez to - mieć znaczenie dla oceny dowodów, jednak nie jest dopuszczalne czynienie wyłącznie na jej podstawie ustaleń faktycznych co do przebiegu samego zdarzenia.</a:t>
            </a:r>
          </a:p>
        </p:txBody>
      </p:sp>
    </p:spTree>
    <p:extLst>
      <p:ext uri="{BB962C8B-B14F-4D97-AF65-F5344CB8AC3E}">
        <p14:creationId xmlns:p14="http://schemas.microsoft.com/office/powerpoint/2010/main" val="2054418814"/>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32F0C-6AFE-95DC-1199-A7DF0DA0D95D}"/>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58B0D4E-3EA2-00C5-B0BF-6BFFEE700B96}"/>
              </a:ext>
            </a:extLst>
          </p:cNvPr>
          <p:cNvSpPr>
            <a:spLocks noGrp="1"/>
          </p:cNvSpPr>
          <p:nvPr>
            <p:ph type="title"/>
          </p:nvPr>
        </p:nvSpPr>
        <p:spPr>
          <a:xfrm>
            <a:off x="2099841" y="578735"/>
            <a:ext cx="9192228" cy="2193403"/>
          </a:xfrm>
        </p:spPr>
        <p:txBody>
          <a:bodyPr>
            <a:noAutofit/>
          </a:bodyPr>
          <a:lstStyle/>
          <a:p>
            <a:r>
              <a:rPr lang="pl-PL" sz="2300" b="1" dirty="0">
                <a:solidFill>
                  <a:schemeClr val="tx1"/>
                </a:solidFill>
                <a:latin typeface="Times New Roman" panose="02020603050405020304" pitchFamily="18" charset="0"/>
                <a:cs typeface="Times New Roman" panose="02020603050405020304" pitchFamily="18" charset="0"/>
              </a:rPr>
              <a:t>Wyrok SA we Poznaniu z 3.10.2024 r., II </a:t>
            </a:r>
            <a:r>
              <a:rPr lang="pl-PL" sz="2300" b="1" dirty="0" err="1">
                <a:solidFill>
                  <a:schemeClr val="tx1"/>
                </a:solidFill>
                <a:latin typeface="Times New Roman" panose="02020603050405020304" pitchFamily="18" charset="0"/>
                <a:cs typeface="Times New Roman" panose="02020603050405020304" pitchFamily="18" charset="0"/>
              </a:rPr>
              <a:t>AKa</a:t>
            </a:r>
            <a:r>
              <a:rPr lang="pl-PL" sz="2300" b="1" dirty="0">
                <a:solidFill>
                  <a:schemeClr val="tx1"/>
                </a:solidFill>
                <a:latin typeface="Times New Roman" panose="02020603050405020304" pitchFamily="18" charset="0"/>
                <a:cs typeface="Times New Roman" panose="02020603050405020304" pitchFamily="18" charset="0"/>
              </a:rPr>
              <a:t> 190/24, Lex nr 3783436</a:t>
            </a:r>
            <a:br>
              <a:rPr lang="pl-PL" sz="2300" b="1" dirty="0">
                <a:solidFill>
                  <a:schemeClr val="tx1"/>
                </a:solidFill>
                <a:latin typeface="Times New Roman" panose="02020603050405020304" pitchFamily="18" charset="0"/>
                <a:cs typeface="Times New Roman" panose="02020603050405020304" pitchFamily="18" charset="0"/>
              </a:rPr>
            </a:br>
            <a:r>
              <a:rPr lang="pl-PL" sz="2300" dirty="0">
                <a:solidFill>
                  <a:schemeClr val="tx1"/>
                </a:solidFill>
                <a:latin typeface="Times New Roman" panose="02020603050405020304" pitchFamily="18" charset="0"/>
                <a:cs typeface="Times New Roman" panose="02020603050405020304" pitchFamily="18" charset="0"/>
              </a:rPr>
              <a:t>Nie można uznać, że poprzez zarzut obrazy przepisów postępowania karnego można kwestionować ustalenia faktyczne. </a:t>
            </a:r>
            <a:r>
              <a:rPr lang="pl-PL" sz="2300" dirty="0">
                <a:solidFill>
                  <a:schemeClr val="tx1"/>
                </a:solidFill>
                <a:highlight>
                  <a:srgbClr val="FFFF00"/>
                </a:highlight>
                <a:latin typeface="Times New Roman" panose="02020603050405020304" pitchFamily="18" charset="0"/>
                <a:cs typeface="Times New Roman" panose="02020603050405020304" pitchFamily="18" charset="0"/>
              </a:rPr>
              <a:t>Zarzut obrazy art. 7 k.p.k. służby bowiem jedynie do podważenia dokonanej przez sąd oceny określonego dowodu a nie do kwestionowania ustaleń faktycznych</a:t>
            </a:r>
            <a:r>
              <a:rPr lang="pl-PL" sz="2300" dirty="0">
                <a:solidFill>
                  <a:schemeClr val="tx1"/>
                </a:solidFill>
                <a:latin typeface="Times New Roman" panose="02020603050405020304" pitchFamily="18" charset="0"/>
                <a:cs typeface="Times New Roman" panose="02020603050405020304" pitchFamily="18" charset="0"/>
              </a:rPr>
              <a:t>.</a:t>
            </a:r>
            <a:endParaRPr lang="pl-PL" sz="23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5" name="pole tekstowe 34">
            <a:extLst>
              <a:ext uri="{FF2B5EF4-FFF2-40B4-BE49-F238E27FC236}">
                <a16:creationId xmlns:a16="http://schemas.microsoft.com/office/drawing/2014/main" id="{FB119144-0AC2-2E6D-A7ED-15AC4DBB03A5}"/>
              </a:ext>
            </a:extLst>
          </p:cNvPr>
          <p:cNvSpPr txBox="1"/>
          <p:nvPr/>
        </p:nvSpPr>
        <p:spPr>
          <a:xfrm>
            <a:off x="1630102" y="3355388"/>
            <a:ext cx="9923362" cy="2923877"/>
          </a:xfrm>
          <a:prstGeom prst="rect">
            <a:avLst/>
          </a:prstGeom>
          <a:noFill/>
        </p:spPr>
        <p:txBody>
          <a:bodyPr wrap="square" rtlCol="0">
            <a:spAutoFit/>
          </a:bodyPr>
          <a:lstStyle/>
          <a:p>
            <a:pPr algn="just"/>
            <a:r>
              <a:rPr lang="pl-PL" sz="2300" b="1" dirty="0">
                <a:latin typeface="Times New Roman" panose="02020603050405020304" pitchFamily="18" charset="0"/>
                <a:cs typeface="Times New Roman" panose="02020603050405020304" pitchFamily="18" charset="0"/>
              </a:rPr>
              <a:t>Wyrok SN z 22.05.2024 r., II KK 218/23, Lex nr 3717290</a:t>
            </a:r>
          </a:p>
          <a:p>
            <a:pPr algn="just"/>
            <a:r>
              <a:rPr lang="pl-PL" sz="2300" dirty="0">
                <a:latin typeface="Times New Roman" panose="02020603050405020304" pitchFamily="18" charset="0"/>
                <a:cs typeface="Times New Roman" panose="02020603050405020304" pitchFamily="18" charset="0"/>
              </a:rPr>
              <a:t>W procesie poszlakowym ustalenie faktu głównego (winy oskarżonego) jest możliwe wtedy, gdy </a:t>
            </a:r>
            <a:r>
              <a:rPr lang="pl-PL" sz="2300" dirty="0">
                <a:highlight>
                  <a:srgbClr val="FFFF00"/>
                </a:highlight>
                <a:latin typeface="Times New Roman" panose="02020603050405020304" pitchFamily="18" charset="0"/>
                <a:cs typeface="Times New Roman" panose="02020603050405020304" pitchFamily="18" charset="0"/>
              </a:rPr>
              <a:t>całokształt materiału dowodowego pozwala na stwierdzenie, że inna interpretacja przyjętych faktów ubocznych (poszlak), poza ustaleniem faktu głównego, nie jest możliwa</a:t>
            </a:r>
            <a:r>
              <a:rPr lang="pl-PL" sz="2300" dirty="0">
                <a:latin typeface="Times New Roman" panose="02020603050405020304" pitchFamily="18" charset="0"/>
                <a:cs typeface="Times New Roman" panose="02020603050405020304" pitchFamily="18" charset="0"/>
              </a:rPr>
              <a:t>. </a:t>
            </a:r>
            <a:r>
              <a:rPr lang="pl-PL" sz="2300" dirty="0">
                <a:highlight>
                  <a:srgbClr val="00FF00"/>
                </a:highlight>
                <a:latin typeface="Times New Roman" panose="02020603050405020304" pitchFamily="18" charset="0"/>
                <a:cs typeface="Times New Roman" panose="02020603050405020304" pitchFamily="18" charset="0"/>
              </a:rPr>
              <a:t>Poszlaki</a:t>
            </a:r>
            <a:r>
              <a:rPr lang="pl-PL" sz="2300" dirty="0">
                <a:latin typeface="Times New Roman" panose="02020603050405020304" pitchFamily="18" charset="0"/>
                <a:cs typeface="Times New Roman" panose="02020603050405020304" pitchFamily="18" charset="0"/>
              </a:rPr>
              <a:t> należy uznać </a:t>
            </a:r>
            <a:r>
              <a:rPr lang="pl-PL" sz="2300" dirty="0">
                <a:highlight>
                  <a:srgbClr val="00FF00"/>
                </a:highlight>
                <a:latin typeface="Times New Roman" panose="02020603050405020304" pitchFamily="18" charset="0"/>
                <a:cs typeface="Times New Roman" panose="02020603050405020304" pitchFamily="18" charset="0"/>
              </a:rPr>
              <a:t>za niewystarczające do ustalenia faktu głównego, gdy nie wyłączają one wszelkich rozsądnych wątpliwości w tym względzie</a:t>
            </a:r>
            <a:r>
              <a:rPr lang="pl-PL" sz="2300" dirty="0">
                <a:latin typeface="Times New Roman" panose="02020603050405020304" pitchFamily="18" charset="0"/>
                <a:cs typeface="Times New Roman" panose="02020603050405020304" pitchFamily="18" charset="0"/>
              </a:rPr>
              <a:t>, czyli inaczej, gdy możliwa jest także inna, od zarzucanej oskarżonemu, wersja wydarzeń.</a:t>
            </a:r>
          </a:p>
        </p:txBody>
      </p:sp>
    </p:spTree>
    <p:extLst>
      <p:ext uri="{BB962C8B-B14F-4D97-AF65-F5344CB8AC3E}">
        <p14:creationId xmlns:p14="http://schemas.microsoft.com/office/powerpoint/2010/main" val="1797461888"/>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40706-ECB8-E743-638B-80E1333ABFA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CC1EB8DD-92A8-84B4-6D9D-D727AF9E5EBA}"/>
              </a:ext>
            </a:extLst>
          </p:cNvPr>
          <p:cNvSpPr>
            <a:spLocks noGrp="1"/>
          </p:cNvSpPr>
          <p:nvPr>
            <p:ph type="title"/>
          </p:nvPr>
        </p:nvSpPr>
        <p:spPr>
          <a:xfrm>
            <a:off x="1641676" y="405115"/>
            <a:ext cx="10197296" cy="6345820"/>
          </a:xfrm>
        </p:spPr>
        <p:txBody>
          <a:bodyPr>
            <a:noAutofit/>
          </a:bodyPr>
          <a:lstStyle/>
          <a:p>
            <a:r>
              <a:rPr lang="pl-PL" sz="2100" b="1" dirty="0">
                <a:solidFill>
                  <a:schemeClr val="tx1"/>
                </a:solidFill>
                <a:latin typeface="Times New Roman" panose="02020603050405020304" pitchFamily="18" charset="0"/>
                <a:cs typeface="Times New Roman" panose="02020603050405020304" pitchFamily="18" charset="0"/>
              </a:rPr>
              <a:t>Postanowienie SN z 9.05.2024 r., V KK 127/24, Lex nr 3713116</a:t>
            </a:r>
            <a:br>
              <a:rPr lang="pl-PL" sz="2100" b="1" dirty="0">
                <a:solidFill>
                  <a:schemeClr val="tx1"/>
                </a:solidFill>
                <a:latin typeface="Times New Roman" panose="02020603050405020304" pitchFamily="18" charset="0"/>
                <a:cs typeface="Times New Roman" panose="02020603050405020304" pitchFamily="18" charset="0"/>
              </a:rPr>
            </a:br>
            <a:r>
              <a:rPr lang="pl-PL" sz="2100" dirty="0">
                <a:solidFill>
                  <a:schemeClr val="tx1"/>
                </a:solidFill>
                <a:latin typeface="Times New Roman" panose="02020603050405020304" pitchFamily="18" charset="0"/>
                <a:cs typeface="Times New Roman" panose="02020603050405020304" pitchFamily="18" charset="0"/>
              </a:rPr>
              <a:t>Przepisy polskiej procedury karnej </a:t>
            </a:r>
            <a:r>
              <a:rPr lang="pl-PL" sz="2100" dirty="0">
                <a:solidFill>
                  <a:schemeClr val="tx1"/>
                </a:solidFill>
                <a:highlight>
                  <a:srgbClr val="00FF00"/>
                </a:highlight>
                <a:latin typeface="Times New Roman" panose="02020603050405020304" pitchFamily="18" charset="0"/>
                <a:cs typeface="Times New Roman" panose="02020603050405020304" pitchFamily="18" charset="0"/>
              </a:rPr>
              <a:t>nie zawierają katalogu reguł oceny wiarygodności dowodu</a:t>
            </a:r>
            <a:r>
              <a:rPr lang="pl-PL" sz="2100" dirty="0">
                <a:solidFill>
                  <a:schemeClr val="tx1"/>
                </a:solidFill>
                <a:latin typeface="Times New Roman" panose="02020603050405020304" pitchFamily="18" charset="0"/>
                <a:cs typeface="Times New Roman" panose="02020603050405020304" pitchFamily="18" charset="0"/>
              </a:rPr>
              <a:t>, w tym zeznań świadków. Stwierdza się, że dużą rolę przy dokonywaniu oceny odgrywa element subiektywnej oceny sędziego. Sąd oceniając wiarygodność zeznań świadka, opiera się bądź na bezpośrednim wrażeniu, jakie wywiera nań osoba świadka, jego zachowanie się i sposób składania zeznań, bądź na analizie treści zeznań i porównaniu jej z innymi danymi materiału procesowego, bądź wreszcie na obu tych źródłach. Z przeprowadzonych badań wynika, że każdy sędzia ma własny, indywidualny zbiór kryteriów, które wykorzystuje przy ocenie wiarygodności zeznań. Nie można też wykluczyć, że wiedza na temat wykorzystywanych w praktyce kryteriów jest wiedzą ukrytą i że chociaż poszczególne wskazania stanowią podstawę ocen, to jednocześnie nie są uświadomione. Podnosi się, iż sędziowie prawdopodobnie nie są w pełni świadomi czynników, które istotnie wpływają na dokonywanie oceny wartości dowodowej zeznań. Jasne jest przy tym, iż </a:t>
            </a:r>
            <a:r>
              <a:rPr lang="pl-PL" sz="2100" dirty="0">
                <a:solidFill>
                  <a:schemeClr val="tx1"/>
                </a:solidFill>
                <a:highlight>
                  <a:srgbClr val="FFFF00"/>
                </a:highlight>
                <a:latin typeface="Times New Roman" panose="02020603050405020304" pitchFamily="18" charset="0"/>
                <a:cs typeface="Times New Roman" panose="02020603050405020304" pitchFamily="18" charset="0"/>
              </a:rPr>
              <a:t>istniejąca swoboda sędziowska w zakresie dokonywania oceny dowodów, nie może być dowolnością w odrzucaniu lub uznawaniu dowodów za wiarygodne</a:t>
            </a:r>
            <a:r>
              <a:rPr lang="pl-PL" sz="2100" dirty="0">
                <a:solidFill>
                  <a:schemeClr val="tx1"/>
                </a:solidFill>
                <a:latin typeface="Times New Roman" panose="02020603050405020304" pitchFamily="18" charset="0"/>
                <a:cs typeface="Times New Roman" panose="02020603050405020304" pitchFamily="18" charset="0"/>
              </a:rPr>
              <a:t>. Sąd powinien wykazać, że u podstaw takiej decyzji legły racjonalne przesłanki i ocena ta zgodna jest z dyrektywami zawartymi w art. 7 k.p.k., a zatem dokonana została z uwzględnieniem zasad prawidłowego rozumowania oraz wskazań wiedzy i doświadczenia życiowego. Oczywistym przy tym jest, że </a:t>
            </a:r>
            <a:r>
              <a:rPr lang="pl-PL" sz="2100" dirty="0">
                <a:solidFill>
                  <a:schemeClr val="tx1"/>
                </a:solidFill>
                <a:highlight>
                  <a:srgbClr val="00FF00"/>
                </a:highlight>
                <a:latin typeface="Times New Roman" panose="02020603050405020304" pitchFamily="18" charset="0"/>
                <a:cs typeface="Times New Roman" panose="02020603050405020304" pitchFamily="18" charset="0"/>
              </a:rPr>
              <a:t>sąd nie może dokonać ustaleń faktycznych w sprzeczności z dowodami, którym dał wiarę i jednocześnie zgodnie z dowodami, którym odmówił wiary</a:t>
            </a:r>
            <a:r>
              <a:rPr lang="pl-PL" sz="2100" dirty="0">
                <a:solidFill>
                  <a:schemeClr val="tx1"/>
                </a:solidFill>
                <a:latin typeface="Times New Roman" panose="02020603050405020304" pitchFamily="18" charset="0"/>
                <a:cs typeface="Times New Roman" panose="02020603050405020304" pitchFamily="18" charset="0"/>
              </a:rPr>
              <a:t>.</a:t>
            </a:r>
            <a:endParaRPr lang="pl-PL" sz="21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5442"/>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E67D4-FD3C-C135-E7E5-1BB3FCA31F4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F0737F4-EC24-2C44-0136-F6A00E1133E6}"/>
              </a:ext>
            </a:extLst>
          </p:cNvPr>
          <p:cNvSpPr>
            <a:spLocks noGrp="1"/>
          </p:cNvSpPr>
          <p:nvPr>
            <p:ph type="title"/>
          </p:nvPr>
        </p:nvSpPr>
        <p:spPr>
          <a:xfrm>
            <a:off x="1641676" y="405114"/>
            <a:ext cx="10197296" cy="6261904"/>
          </a:xfrm>
        </p:spPr>
        <p:txBody>
          <a:bodyPr>
            <a:noAutofit/>
          </a:bodyPr>
          <a:lstStyle/>
          <a:p>
            <a:r>
              <a:rPr lang="pl-PL" sz="2200" b="1" dirty="0">
                <a:solidFill>
                  <a:schemeClr val="tx1"/>
                </a:solidFill>
                <a:latin typeface="Times New Roman" panose="02020603050405020304" pitchFamily="18" charset="0"/>
                <a:cs typeface="Times New Roman" panose="02020603050405020304" pitchFamily="18" charset="0"/>
              </a:rPr>
              <a:t>Wyrok SA w Warszawie z 8.05.2024 r., VIII </a:t>
            </a:r>
            <a:r>
              <a:rPr lang="pl-PL" sz="2200" b="1" dirty="0" err="1">
                <a:solidFill>
                  <a:schemeClr val="tx1"/>
                </a:solidFill>
                <a:latin typeface="Times New Roman" panose="02020603050405020304" pitchFamily="18" charset="0"/>
                <a:cs typeface="Times New Roman" panose="02020603050405020304" pitchFamily="18" charset="0"/>
              </a:rPr>
              <a:t>AKa</a:t>
            </a:r>
            <a:r>
              <a:rPr lang="pl-PL" sz="2200" b="1" dirty="0">
                <a:solidFill>
                  <a:schemeClr val="tx1"/>
                </a:solidFill>
                <a:latin typeface="Times New Roman" panose="02020603050405020304" pitchFamily="18" charset="0"/>
                <a:cs typeface="Times New Roman" panose="02020603050405020304" pitchFamily="18" charset="0"/>
              </a:rPr>
              <a:t> 308/23, Lex nr 3730520</a:t>
            </a:r>
            <a:br>
              <a:rPr lang="pl-PL" sz="2200" b="1"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latin typeface="Times New Roman" panose="02020603050405020304" pitchFamily="18" charset="0"/>
                <a:cs typeface="Times New Roman" panose="02020603050405020304" pitchFamily="18" charset="0"/>
              </a:rPr>
              <a:t>W sytuacji, gdy w sprawie występuje przeciwstawienie jednych dowodów innym na sądzie ciąży obowiązek przeprowadzenia wnikliwej, rzetelnej analizy wiarygodności poszczególnych dowodów z uwzględnieniem dyrektyw, o których mowa w art. 7 k.p.k. </a:t>
            </a:r>
            <a:r>
              <a:rPr lang="pl-PL" sz="2200" dirty="0">
                <a:solidFill>
                  <a:schemeClr val="tx1"/>
                </a:solidFill>
                <a:highlight>
                  <a:srgbClr val="00FF00"/>
                </a:highlight>
                <a:latin typeface="Times New Roman" panose="02020603050405020304" pitchFamily="18" charset="0"/>
                <a:cs typeface="Times New Roman" panose="02020603050405020304" pitchFamily="18" charset="0"/>
              </a:rPr>
              <a:t>Sąd z równą starannością i stosując te same kryteria zobligowany jest rozważyć dowody korzystne i niekorzystne dla oskarżonego</a:t>
            </a:r>
            <a:r>
              <a:rPr lang="pl-PL" sz="2200" dirty="0">
                <a:solidFill>
                  <a:schemeClr val="tx1"/>
                </a:solidFill>
                <a:latin typeface="Times New Roman" panose="02020603050405020304" pitchFamily="18" charset="0"/>
                <a:cs typeface="Times New Roman" panose="02020603050405020304" pitchFamily="18" charset="0"/>
              </a:rPr>
              <a:t>, ocenić ich znaczenie dla potrzeb ustaleń oraz odnieść się do nich w pisemnym uzasadnieniu wyroku.</a:t>
            </a:r>
            <a:br>
              <a:rPr lang="pl-PL" sz="2200" dirty="0">
                <a:solidFill>
                  <a:schemeClr val="tx1"/>
                </a:solidFill>
                <a:latin typeface="Times New Roman" panose="02020603050405020304" pitchFamily="18" charset="0"/>
                <a:cs typeface="Times New Roman" panose="02020603050405020304" pitchFamily="18" charset="0"/>
              </a:rPr>
            </a:br>
            <a:br>
              <a:rPr lang="pl-PL" sz="2200" dirty="0">
                <a:solidFill>
                  <a:schemeClr val="tx1"/>
                </a:solidFill>
                <a:latin typeface="Times New Roman" panose="02020603050405020304" pitchFamily="18" charset="0"/>
                <a:cs typeface="Times New Roman" panose="02020603050405020304" pitchFamily="18" charset="0"/>
              </a:rPr>
            </a:br>
            <a:r>
              <a:rPr lang="pl-PL" sz="2200" b="1" dirty="0">
                <a:solidFill>
                  <a:schemeClr val="tx1"/>
                </a:solidFill>
                <a:latin typeface="Times New Roman" panose="02020603050405020304" pitchFamily="18" charset="0"/>
                <a:cs typeface="Times New Roman" panose="02020603050405020304" pitchFamily="18" charset="0"/>
              </a:rPr>
              <a:t>Wyrok SA w Warszawie z 12.02.2024 r., VIII </a:t>
            </a:r>
            <a:r>
              <a:rPr lang="pl-PL" sz="2200" b="1" dirty="0" err="1">
                <a:solidFill>
                  <a:schemeClr val="tx1"/>
                </a:solidFill>
                <a:latin typeface="Times New Roman" panose="02020603050405020304" pitchFamily="18" charset="0"/>
                <a:cs typeface="Times New Roman" panose="02020603050405020304" pitchFamily="18" charset="0"/>
              </a:rPr>
              <a:t>AKa</a:t>
            </a:r>
            <a:r>
              <a:rPr lang="pl-PL" sz="2200" b="1" dirty="0">
                <a:solidFill>
                  <a:schemeClr val="tx1"/>
                </a:solidFill>
                <a:latin typeface="Times New Roman" panose="02020603050405020304" pitchFamily="18" charset="0"/>
                <a:cs typeface="Times New Roman" panose="02020603050405020304" pitchFamily="18" charset="0"/>
              </a:rPr>
              <a:t> 199/23, Lex nr 3720960</a:t>
            </a:r>
            <a:br>
              <a:rPr lang="pl-PL" sz="2200"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latin typeface="Times New Roman" panose="02020603050405020304" pitchFamily="18" charset="0"/>
                <a:cs typeface="Times New Roman" panose="02020603050405020304" pitchFamily="18" charset="0"/>
              </a:rPr>
              <a:t>Biegły stwierdził, że oskarżony naraził pokrzywdzoną na bezpośrednie niebezpieczeństwo utraty życia lub nastąpienia skutku określonego w art. 156 § 1 lub art. 157 § 1 k.k. Jednak </a:t>
            </a:r>
            <a:r>
              <a:rPr lang="pl-PL" sz="2200" dirty="0">
                <a:solidFill>
                  <a:schemeClr val="tx1"/>
                </a:solidFill>
                <a:highlight>
                  <a:srgbClr val="FFFF00"/>
                </a:highlight>
                <a:latin typeface="Times New Roman" panose="02020603050405020304" pitchFamily="18" charset="0"/>
                <a:cs typeface="Times New Roman" panose="02020603050405020304" pitchFamily="18" charset="0"/>
              </a:rPr>
              <a:t>materia ta oceniana powinna być nie przez biegłego, a przez sąd. </a:t>
            </a:r>
            <a:r>
              <a:rPr lang="pl-PL" sz="2200" dirty="0">
                <a:solidFill>
                  <a:schemeClr val="tx1"/>
                </a:solidFill>
                <a:latin typeface="Times New Roman" panose="02020603050405020304" pitchFamily="18" charset="0"/>
                <a:cs typeface="Times New Roman" panose="02020603050405020304" pitchFamily="18" charset="0"/>
              </a:rPr>
              <a:t>To stwierdzenie biegłego nie jest w żaden sposób wiążące dla sądu.</a:t>
            </a:r>
            <a:br>
              <a:rPr lang="pl-PL" sz="2200" dirty="0">
                <a:solidFill>
                  <a:schemeClr val="tx1"/>
                </a:solidFill>
                <a:latin typeface="Times New Roman" panose="02020603050405020304" pitchFamily="18" charset="0"/>
                <a:cs typeface="Times New Roman" panose="02020603050405020304" pitchFamily="18" charset="0"/>
              </a:rPr>
            </a:br>
            <a:br>
              <a:rPr lang="pl-PL" sz="2200" dirty="0">
                <a:solidFill>
                  <a:schemeClr val="tx1"/>
                </a:solidFill>
                <a:latin typeface="Times New Roman" panose="02020603050405020304" pitchFamily="18" charset="0"/>
                <a:cs typeface="Times New Roman" panose="02020603050405020304" pitchFamily="18" charset="0"/>
              </a:rPr>
            </a:br>
            <a:r>
              <a:rPr lang="pl-PL" sz="2200" b="1" dirty="0">
                <a:solidFill>
                  <a:schemeClr val="tx1"/>
                </a:solidFill>
                <a:latin typeface="Times New Roman" panose="02020603050405020304" pitchFamily="18" charset="0"/>
                <a:cs typeface="Times New Roman" panose="02020603050405020304" pitchFamily="18" charset="0"/>
              </a:rPr>
              <a:t>Wyrok SA we Poznaniu z 24.10.2023 r., II </a:t>
            </a:r>
            <a:r>
              <a:rPr lang="pl-PL" sz="2200" b="1" dirty="0" err="1">
                <a:solidFill>
                  <a:schemeClr val="tx1"/>
                </a:solidFill>
                <a:latin typeface="Times New Roman" panose="02020603050405020304" pitchFamily="18" charset="0"/>
                <a:cs typeface="Times New Roman" panose="02020603050405020304" pitchFamily="18" charset="0"/>
              </a:rPr>
              <a:t>AKa</a:t>
            </a:r>
            <a:r>
              <a:rPr lang="pl-PL" sz="2200" b="1" dirty="0">
                <a:solidFill>
                  <a:schemeClr val="tx1"/>
                </a:solidFill>
                <a:latin typeface="Times New Roman" panose="02020603050405020304" pitchFamily="18" charset="0"/>
                <a:cs typeface="Times New Roman" panose="02020603050405020304" pitchFamily="18" charset="0"/>
              </a:rPr>
              <a:t> 188/23, Lex nr 3643697</a:t>
            </a:r>
            <a:br>
              <a:rPr lang="pl-PL" sz="2200" b="1"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highlight>
                  <a:srgbClr val="FFFF00"/>
                </a:highlight>
                <a:latin typeface="Times New Roman" panose="02020603050405020304" pitchFamily="18" charset="0"/>
                <a:cs typeface="Times New Roman" panose="02020603050405020304" pitchFamily="18" charset="0"/>
              </a:rPr>
              <a:t>Fakt oparcia orzeczenia skazującego na zeznaniach tylko jednego świadka</a:t>
            </a:r>
            <a:r>
              <a:rPr lang="pl-PL" sz="2200" dirty="0">
                <a:solidFill>
                  <a:schemeClr val="tx1"/>
                </a:solidFill>
                <a:latin typeface="Times New Roman" panose="02020603050405020304" pitchFamily="18" charset="0"/>
                <a:cs typeface="Times New Roman" panose="02020603050405020304" pitchFamily="18" charset="0"/>
              </a:rPr>
              <a:t>, nawet w sytuacji nieprzyznania się oskarżonego do winy, </a:t>
            </a:r>
            <a:r>
              <a:rPr lang="pl-PL" sz="2200" dirty="0">
                <a:solidFill>
                  <a:schemeClr val="tx1"/>
                </a:solidFill>
                <a:highlight>
                  <a:srgbClr val="FFFF00"/>
                </a:highlight>
                <a:latin typeface="Times New Roman" panose="02020603050405020304" pitchFamily="18" charset="0"/>
                <a:cs typeface="Times New Roman" panose="02020603050405020304" pitchFamily="18" charset="0"/>
              </a:rPr>
              <a:t>sam w sobie nie może stanowić podstawy zarzutu dokonania błędnych czy dowolnych ustaleń faktycznych</a:t>
            </a:r>
            <a:r>
              <a:rPr lang="pl-PL" sz="2200" dirty="0">
                <a:solidFill>
                  <a:schemeClr val="tx1"/>
                </a:solidFill>
                <a:latin typeface="Times New Roman" panose="02020603050405020304" pitchFamily="18" charset="0"/>
                <a:cs typeface="Times New Roman" panose="02020603050405020304" pitchFamily="18" charset="0"/>
              </a:rPr>
              <a:t>.</a:t>
            </a:r>
            <a:endParaRPr lang="pl-PL" sz="2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5911420"/>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31221-3935-C713-9E8A-32C86DEE775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A46ECE26-EE17-5D30-0EAB-B5A96194E49A}"/>
              </a:ext>
            </a:extLst>
          </p:cNvPr>
          <p:cNvSpPr>
            <a:spLocks noGrp="1"/>
          </p:cNvSpPr>
          <p:nvPr>
            <p:ph type="title"/>
          </p:nvPr>
        </p:nvSpPr>
        <p:spPr>
          <a:xfrm>
            <a:off x="1641676" y="405114"/>
            <a:ext cx="10197296" cy="6261904"/>
          </a:xfrm>
        </p:spPr>
        <p:txBody>
          <a:bodyPr>
            <a:noAutofit/>
          </a:bodyPr>
          <a:lstStyle/>
          <a:p>
            <a:r>
              <a:rPr lang="pl-PL" sz="2200" b="1" dirty="0">
                <a:solidFill>
                  <a:schemeClr val="tx1"/>
                </a:solidFill>
                <a:latin typeface="Times New Roman" panose="02020603050405020304" pitchFamily="18" charset="0"/>
                <a:cs typeface="Times New Roman" panose="02020603050405020304" pitchFamily="18" charset="0"/>
              </a:rPr>
              <a:t>Postanowienie SN z 12.10.2023 r., V KK 428/23, Lex nr 3720518</a:t>
            </a:r>
            <a:br>
              <a:rPr lang="pl-PL" sz="2200" b="1"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latin typeface="Times New Roman" panose="02020603050405020304" pitchFamily="18" charset="0"/>
                <a:cs typeface="Times New Roman" panose="02020603050405020304" pitchFamily="18" charset="0"/>
              </a:rPr>
              <a:t>Oskarżony w procesie karnym nie ma obowiązku dowodzenia swojej niewinności (art. 74 § 1 k.p.k.). W ramach przysługującego mu prawa do obrony może on odmówić (bez podania powodów) odpowiedzi na poszczególne pytania oraz odmówić składania wyjaśnień (art. 175 § 1 k.p.k.) i </a:t>
            </a:r>
            <a:r>
              <a:rPr lang="pl-PL" sz="2200" dirty="0">
                <a:solidFill>
                  <a:schemeClr val="tx1"/>
                </a:solidFill>
                <a:highlight>
                  <a:srgbClr val="FFFF00"/>
                </a:highlight>
                <a:latin typeface="Times New Roman" panose="02020603050405020304" pitchFamily="18" charset="0"/>
                <a:cs typeface="Times New Roman" panose="02020603050405020304" pitchFamily="18" charset="0"/>
              </a:rPr>
              <a:t>sam fakt skorzystania z tego uprawnienia nie może dla niego powodować żadnych negatywnych następstw</a:t>
            </a:r>
            <a:r>
              <a:rPr lang="pl-PL" sz="2200" dirty="0">
                <a:solidFill>
                  <a:schemeClr val="tx1"/>
                </a:solidFill>
                <a:latin typeface="Times New Roman" panose="02020603050405020304" pitchFamily="18" charset="0"/>
                <a:cs typeface="Times New Roman" panose="02020603050405020304" pitchFamily="18" charset="0"/>
              </a:rPr>
              <a:t>. Jeżeli jednak na składanie wyjaśnień (co również jest jego prawem) oskarżony się zdecydował, to wyjaśnienia te podlegają takiej samej ocenie, jak każdy inny dowód. Uznanie ich niewiarygodności nie oznacza, że na oskarżonego przerzucony został, z naruszeniem art. 74 § 1 k.p.k., ciężar dowodzenia jego niewinności. </a:t>
            </a:r>
            <a:r>
              <a:rPr lang="pl-PL" sz="2200" dirty="0">
                <a:solidFill>
                  <a:schemeClr val="tx1"/>
                </a:solidFill>
                <a:highlight>
                  <a:srgbClr val="FFFF00"/>
                </a:highlight>
                <a:latin typeface="Times New Roman" panose="02020603050405020304" pitchFamily="18" charset="0"/>
                <a:cs typeface="Times New Roman" panose="02020603050405020304" pitchFamily="18" charset="0"/>
              </a:rPr>
              <a:t>Sąd ma więc prawo oprzeć się przy ustalaniu stanu faktycznego na tej części wyjaśnień oskarżonego, które uznał za wiarygodne</a:t>
            </a:r>
            <a:r>
              <a:rPr lang="pl-PL" sz="2200" dirty="0">
                <a:solidFill>
                  <a:schemeClr val="tx1"/>
                </a:solidFill>
                <a:latin typeface="Times New Roman" panose="02020603050405020304" pitchFamily="18" charset="0"/>
                <a:cs typeface="Times New Roman" panose="02020603050405020304" pitchFamily="18" charset="0"/>
              </a:rPr>
              <a:t>, a ocena tego dowodu, przy uwzględnieniu wspierającej ją argumentacji, respektuje bez wątpienia reguły wskazane w art. 7 k.p.k.</a:t>
            </a:r>
            <a:br>
              <a:rPr lang="pl-PL" sz="2200" dirty="0">
                <a:solidFill>
                  <a:schemeClr val="tx1"/>
                </a:solidFill>
                <a:latin typeface="Times New Roman" panose="02020603050405020304" pitchFamily="18" charset="0"/>
                <a:cs typeface="Times New Roman" panose="02020603050405020304" pitchFamily="18" charset="0"/>
              </a:rPr>
            </a:br>
            <a:br>
              <a:rPr lang="pl-PL" sz="2200" dirty="0">
                <a:solidFill>
                  <a:schemeClr val="tx1"/>
                </a:solidFill>
                <a:latin typeface="Times New Roman" panose="02020603050405020304" pitchFamily="18" charset="0"/>
                <a:cs typeface="Times New Roman" panose="02020603050405020304" pitchFamily="18" charset="0"/>
              </a:rPr>
            </a:br>
            <a:r>
              <a:rPr lang="pl-PL" sz="2200" b="1" dirty="0">
                <a:solidFill>
                  <a:schemeClr val="tx1"/>
                </a:solidFill>
                <a:latin typeface="Times New Roman" panose="02020603050405020304" pitchFamily="18" charset="0"/>
                <a:cs typeface="Times New Roman" panose="02020603050405020304" pitchFamily="18" charset="0"/>
              </a:rPr>
              <a:t>Postanowienie SN z 12.10.2023 r., III KK 285/23, Lex nr 3614548</a:t>
            </a:r>
            <a:br>
              <a:rPr lang="pl-PL" sz="2200" b="1"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latin typeface="Times New Roman" panose="02020603050405020304" pitchFamily="18" charset="0"/>
                <a:cs typeface="Times New Roman" panose="02020603050405020304" pitchFamily="18" charset="0"/>
              </a:rPr>
              <a:t>Nie może być mowy o uchybieniu regulacji </a:t>
            </a:r>
            <a:r>
              <a:rPr lang="pl-PL" sz="2200" dirty="0">
                <a:solidFill>
                  <a:schemeClr val="tx1"/>
                </a:solidFill>
                <a:highlight>
                  <a:srgbClr val="00FF00"/>
                </a:highlight>
                <a:latin typeface="Times New Roman" panose="02020603050405020304" pitchFamily="18" charset="0"/>
                <a:cs typeface="Times New Roman" panose="02020603050405020304" pitchFamily="18" charset="0"/>
              </a:rPr>
              <a:t>art. 410 k.p.k.,</a:t>
            </a:r>
            <a:r>
              <a:rPr lang="pl-PL" sz="2200" dirty="0">
                <a:solidFill>
                  <a:schemeClr val="tx1"/>
                </a:solidFill>
                <a:latin typeface="Times New Roman" panose="02020603050405020304" pitchFamily="18" charset="0"/>
                <a:cs typeface="Times New Roman" panose="02020603050405020304" pitchFamily="18" charset="0"/>
              </a:rPr>
              <a:t> jeżeli sąd poddał analizie wszystkie dowody, i w oparciu i ich ocenę, spełniającą standardy art. 7 k.p.k., na części z tych dowodów, przy ocenie ich całokształtu, poczynił kategoryczne ustalenia faktyczne.</a:t>
            </a:r>
            <a:endParaRPr lang="pl-PL" sz="2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246340"/>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3343A-B841-FB29-BB2B-53EB76138F54}"/>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7B2F65F-17A2-F60D-08F1-A5BD3DACB64B}"/>
              </a:ext>
            </a:extLst>
          </p:cNvPr>
          <p:cNvSpPr>
            <a:spLocks noGrp="1"/>
          </p:cNvSpPr>
          <p:nvPr>
            <p:ph type="title"/>
          </p:nvPr>
        </p:nvSpPr>
        <p:spPr>
          <a:xfrm>
            <a:off x="1641676" y="0"/>
            <a:ext cx="10550324" cy="6858000"/>
          </a:xfrm>
        </p:spPr>
        <p:txBody>
          <a:bodyPr>
            <a:noAutofit/>
          </a:bodyPr>
          <a:lstStyle/>
          <a:p>
            <a:r>
              <a:rPr lang="pl-PL" sz="2050" b="1" dirty="0">
                <a:solidFill>
                  <a:schemeClr val="tx1"/>
                </a:solidFill>
                <a:latin typeface="Times New Roman" panose="02020603050405020304" pitchFamily="18" charset="0"/>
                <a:cs typeface="Times New Roman" panose="02020603050405020304" pitchFamily="18" charset="0"/>
              </a:rPr>
              <a:t>Wyrok SN z 9.05.2023 r., I KK 468/22, Lex nr 3564800</a:t>
            </a:r>
            <a:br>
              <a:rPr lang="pl-PL" sz="2050" b="1" dirty="0">
                <a:solidFill>
                  <a:schemeClr val="tx1"/>
                </a:solidFill>
                <a:latin typeface="Times New Roman" panose="02020603050405020304" pitchFamily="18" charset="0"/>
                <a:cs typeface="Times New Roman" panose="02020603050405020304" pitchFamily="18" charset="0"/>
              </a:rPr>
            </a:br>
            <a:r>
              <a:rPr lang="pl-PL" sz="2050" dirty="0">
                <a:solidFill>
                  <a:schemeClr val="tx1"/>
                </a:solidFill>
                <a:latin typeface="Times New Roman" panose="02020603050405020304" pitchFamily="18" charset="0"/>
                <a:cs typeface="Times New Roman" panose="02020603050405020304" pitchFamily="18" charset="0"/>
              </a:rPr>
              <a:t>Jeżeli w apelacji zostanie postawiony tylko zarzut czy też zarzuty obrazy określonych przepisów postępowania karnego np. art. 7 k.p.k., 410 k.p.k., bez jednoczesnego kwestionowania w całości lub w części dokonanych w sprawie ustaleń faktycznych poprzez zarzut określony w art. 438 pkt 3 k.p.k. to tak zredagowana apelacja </a:t>
            </a:r>
            <a:r>
              <a:rPr lang="pl-PL" sz="2050" dirty="0">
                <a:solidFill>
                  <a:schemeClr val="tx1"/>
                </a:solidFill>
                <a:highlight>
                  <a:srgbClr val="00FF00"/>
                </a:highlight>
                <a:latin typeface="Times New Roman" panose="02020603050405020304" pitchFamily="18" charset="0"/>
                <a:cs typeface="Times New Roman" panose="02020603050405020304" pitchFamily="18" charset="0"/>
              </a:rPr>
              <a:t>nie daje Sądowi odwoławczemu podstaw do dokonania instancyjnej kontroli trafności dokonanych w sprawie ustaleń faktycznych i należy ją uznać za formalnie wadliwą i tym samym nieskuteczną</a:t>
            </a:r>
            <a:r>
              <a:rPr lang="pl-PL" sz="2050" dirty="0">
                <a:solidFill>
                  <a:schemeClr val="tx1"/>
                </a:solidFill>
                <a:latin typeface="Times New Roman" panose="02020603050405020304" pitchFamily="18" charset="0"/>
                <a:cs typeface="Times New Roman" panose="02020603050405020304" pitchFamily="18" charset="0"/>
              </a:rPr>
              <a:t>, gdyż nie wykazano w niej wpływu obrazy przepisów postępowania karnego ze sfery gromadzenia i oceny dowodów na treść wyroku.</a:t>
            </a:r>
            <a:br>
              <a:rPr lang="pl-PL" sz="2050" dirty="0">
                <a:solidFill>
                  <a:schemeClr val="tx1"/>
                </a:solidFill>
                <a:latin typeface="Times New Roman" panose="02020603050405020304" pitchFamily="18" charset="0"/>
                <a:cs typeface="Times New Roman" panose="02020603050405020304" pitchFamily="18" charset="0"/>
              </a:rPr>
            </a:br>
            <a:br>
              <a:rPr lang="pl-PL" sz="2050" dirty="0">
                <a:solidFill>
                  <a:schemeClr val="tx1"/>
                </a:solidFill>
                <a:latin typeface="Times New Roman" panose="02020603050405020304" pitchFamily="18" charset="0"/>
                <a:cs typeface="Times New Roman" panose="02020603050405020304" pitchFamily="18" charset="0"/>
              </a:rPr>
            </a:br>
            <a:r>
              <a:rPr lang="pl-PL" sz="2050" b="1" dirty="0">
                <a:solidFill>
                  <a:schemeClr val="tx1"/>
                </a:solidFill>
                <a:latin typeface="Times New Roman" panose="02020603050405020304" pitchFamily="18" charset="0"/>
                <a:cs typeface="Times New Roman" panose="02020603050405020304" pitchFamily="18" charset="0"/>
              </a:rPr>
              <a:t>Postanowienie SN z 15.02.2023 r., II KK 16/23, Lex nr 3538025</a:t>
            </a:r>
            <a:br>
              <a:rPr lang="pl-PL" sz="2050" b="1" dirty="0">
                <a:solidFill>
                  <a:schemeClr val="tx1"/>
                </a:solidFill>
                <a:latin typeface="Times New Roman" panose="02020603050405020304" pitchFamily="18" charset="0"/>
                <a:cs typeface="Times New Roman" panose="02020603050405020304" pitchFamily="18" charset="0"/>
              </a:rPr>
            </a:br>
            <a:r>
              <a:rPr lang="pl-PL" sz="2050" dirty="0">
                <a:solidFill>
                  <a:schemeClr val="tx1"/>
                </a:solidFill>
                <a:highlight>
                  <a:srgbClr val="FFFF00"/>
                </a:highlight>
                <a:latin typeface="Times New Roman" panose="02020603050405020304" pitchFamily="18" charset="0"/>
                <a:cs typeface="Times New Roman" panose="02020603050405020304" pitchFamily="18" charset="0"/>
              </a:rPr>
              <a:t>Konfrontacja nie jest czynnością, którą organy procesowe w każdym wypadku zaistnienia sprzeczności w zakresie twierdzeń osób przesłuchiwanych zmuszone są przeprowadzić.</a:t>
            </a:r>
            <a:r>
              <a:rPr lang="pl-PL" sz="2050" dirty="0">
                <a:solidFill>
                  <a:schemeClr val="tx1"/>
                </a:solidFill>
                <a:latin typeface="Times New Roman" panose="02020603050405020304" pitchFamily="18" charset="0"/>
                <a:cs typeface="Times New Roman" panose="02020603050405020304" pitchFamily="18" charset="0"/>
              </a:rPr>
              <a:t> Owe rozbieżności mogą zostać wyjaśnione również w oparciu o reguły wynikające z art. 7 k.p.k. Konfrontacja nie stanowi więc jedynego sposobu eliminowania sprzeczności w relacjach osób przesłuchiwanych. Przeprowadzenie lub nieprzeprowadzenie konfrontacji pozostawione jest ocenie organu procesowego co do celowości tej czynności w konkretnej sprawie. Fakt, iż zeznania świadków są sprzeczne, wcale nie nakłada na sąd orzekający obowiązku skonfrontowania ich zeznań, bo w każdej sprawie sąd ocenia czy przeprowadzenie takiego dowodu rzeczywiście byłoby celowe i potrzebne. </a:t>
            </a:r>
            <a:r>
              <a:rPr lang="pl-PL" sz="2050" dirty="0">
                <a:solidFill>
                  <a:schemeClr val="tx1"/>
                </a:solidFill>
                <a:highlight>
                  <a:srgbClr val="00FF00"/>
                </a:highlight>
                <a:latin typeface="Times New Roman" panose="02020603050405020304" pitchFamily="18" charset="0"/>
                <a:cs typeface="Times New Roman" panose="02020603050405020304" pitchFamily="18" charset="0"/>
              </a:rPr>
              <a:t>Przepis art. 172 k.p.k. daje jedynie możliwość przeprowadzenia konfrontacji, zaś odstąpienie od tej czynności, pomimo wniosków stron procesowych o jej przeprowadzenie jest uprawnieniem sądu i w żadnym wypadku nie można mówić o obrazie tego przepisu postępowania</a:t>
            </a:r>
            <a:r>
              <a:rPr lang="pl-PL" sz="2050" dirty="0">
                <a:solidFill>
                  <a:schemeClr val="tx1"/>
                </a:solidFill>
                <a:latin typeface="Times New Roman" panose="02020603050405020304" pitchFamily="18" charset="0"/>
                <a:cs typeface="Times New Roman" panose="02020603050405020304" pitchFamily="18" charset="0"/>
              </a:rPr>
              <a:t>.</a:t>
            </a:r>
            <a:endParaRPr lang="pl-PL" sz="205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7829585"/>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1D232-8617-34F9-219E-19EAC526244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AA812772-E2D6-A56D-3A8C-2976254E8E1E}"/>
              </a:ext>
            </a:extLst>
          </p:cNvPr>
          <p:cNvSpPr>
            <a:spLocks noGrp="1"/>
          </p:cNvSpPr>
          <p:nvPr>
            <p:ph type="title"/>
          </p:nvPr>
        </p:nvSpPr>
        <p:spPr>
          <a:xfrm>
            <a:off x="1641676" y="0"/>
            <a:ext cx="10197296" cy="6858000"/>
          </a:xfrm>
        </p:spPr>
        <p:txBody>
          <a:bodyPr>
            <a:noAutofit/>
          </a:bodyPr>
          <a:lstStyle/>
          <a:p>
            <a:r>
              <a:rPr lang="pl-PL" sz="2000" b="1" dirty="0">
                <a:solidFill>
                  <a:schemeClr val="tx1"/>
                </a:solidFill>
                <a:latin typeface="Times New Roman" panose="02020603050405020304" pitchFamily="18" charset="0"/>
                <a:cs typeface="Times New Roman" panose="02020603050405020304" pitchFamily="18" charset="0"/>
              </a:rPr>
              <a:t>Postanowienie SN z 9.02.2023 r., IV KK 15/23, Lex nr 3526837</a:t>
            </a:r>
            <a:br>
              <a:rPr lang="pl-PL" sz="2000" b="1"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By mówić o naruszeniu art. 7 k.p.k. nie wystarczy zaproponować innej, alternatywnej wersji przebiegu zdarzeń stanowiących przedmiot osądu, bądź relewantnych dla wyniku postępowania.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Skuteczność zarzutu pod adresem oceny materiału dowodowego uzależniona jest od wykazania, jakich konkretnych uchybień dopuścił się </a:t>
            </a:r>
            <a:r>
              <a:rPr lang="pl-PL" sz="2000" dirty="0">
                <a:solidFill>
                  <a:schemeClr val="tx1"/>
                </a:solidFill>
                <a:latin typeface="Times New Roman" panose="02020603050405020304" pitchFamily="18" charset="0"/>
                <a:cs typeface="Times New Roman" panose="02020603050405020304" pitchFamily="18" charset="0"/>
              </a:rPr>
              <a:t>- oceniający zebrany materiał dowodowy - sąd w kontekście zasad wiedzy oraz doświadczenia życiowego („logicznego rozumowania”).</a:t>
            </a:r>
            <a:br>
              <a:rPr lang="pl-PL" sz="2000" dirty="0">
                <a:solidFill>
                  <a:schemeClr val="tx1"/>
                </a:solidFill>
                <a:latin typeface="Times New Roman" panose="02020603050405020304" pitchFamily="18" charset="0"/>
                <a:cs typeface="Times New Roman" panose="02020603050405020304" pitchFamily="18" charset="0"/>
              </a:rPr>
            </a:br>
            <a:br>
              <a:rPr lang="pl-PL" sz="2000"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Wytok SA w Lublinie z 10.01.2023 r., II </a:t>
            </a:r>
            <a:r>
              <a:rPr lang="pl-PL" sz="2000" b="1" dirty="0" err="1">
                <a:solidFill>
                  <a:schemeClr val="tx1"/>
                </a:solidFill>
                <a:latin typeface="Times New Roman" panose="02020603050405020304" pitchFamily="18" charset="0"/>
                <a:cs typeface="Times New Roman" panose="02020603050405020304" pitchFamily="18" charset="0"/>
              </a:rPr>
              <a:t>AKa</a:t>
            </a:r>
            <a:r>
              <a:rPr lang="pl-PL" sz="2000" b="1" dirty="0">
                <a:solidFill>
                  <a:schemeClr val="tx1"/>
                </a:solidFill>
                <a:latin typeface="Times New Roman" panose="02020603050405020304" pitchFamily="18" charset="0"/>
                <a:cs typeface="Times New Roman" panose="02020603050405020304" pitchFamily="18" charset="0"/>
              </a:rPr>
              <a:t> 256/21, Lex nr 3601304</a:t>
            </a:r>
            <a:br>
              <a:rPr lang="pl-PL" sz="2000" b="1"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Jest rzeczą oczywistą, że </a:t>
            </a:r>
            <a:r>
              <a:rPr lang="pl-PL" sz="2000" dirty="0">
                <a:solidFill>
                  <a:schemeClr val="tx1"/>
                </a:solidFill>
                <a:highlight>
                  <a:srgbClr val="FFFF00"/>
                </a:highlight>
                <a:latin typeface="Times New Roman" panose="02020603050405020304" pitchFamily="18" charset="0"/>
                <a:cs typeface="Times New Roman" panose="02020603050405020304" pitchFamily="18" charset="0"/>
              </a:rPr>
              <a:t>depozycje składane wielokrotnie, dotyczące różnych osób i wielu zdarzeń, często po upływie długiego czasu od ich zaistnienia, zawierają nieścisłości, a nawet sprzeczności</a:t>
            </a:r>
            <a:r>
              <a:rPr lang="pl-PL" sz="2000" dirty="0">
                <a:solidFill>
                  <a:schemeClr val="tx1"/>
                </a:solidFill>
                <a:latin typeface="Times New Roman" panose="02020603050405020304" pitchFamily="18" charset="0"/>
                <a:cs typeface="Times New Roman" panose="02020603050405020304" pitchFamily="18" charset="0"/>
              </a:rPr>
              <a:t>. W takiej sytuacji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zadaniem sądu jest ustalenie, czy mankamenty w treści depozycji są wynikiem błędów świadka, czy też świadomej manipulacji, a w konsekwencji, czy świadek miał wolę mówienia prawdy</a:t>
            </a:r>
            <a:r>
              <a:rPr lang="pl-PL" sz="2000" dirty="0">
                <a:solidFill>
                  <a:schemeClr val="tx1"/>
                </a:solidFill>
                <a:latin typeface="Times New Roman" panose="02020603050405020304" pitchFamily="18" charset="0"/>
                <a:cs typeface="Times New Roman" panose="02020603050405020304" pitchFamily="18" charset="0"/>
              </a:rPr>
              <a:t>.</a:t>
            </a:r>
            <a:br>
              <a:rPr lang="pl-PL" sz="2000" dirty="0">
                <a:solidFill>
                  <a:schemeClr val="tx1"/>
                </a:solidFill>
                <a:latin typeface="Times New Roman" panose="02020603050405020304" pitchFamily="18" charset="0"/>
                <a:cs typeface="Times New Roman" panose="02020603050405020304" pitchFamily="18" charset="0"/>
              </a:rPr>
            </a:br>
            <a:br>
              <a:rPr lang="pl-PL" sz="2000"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Postanowienie SN z 7.09.2022 r., II KK 367/22, Lex nr 3417441</a:t>
            </a:r>
            <a:br>
              <a:rPr lang="pl-PL" sz="2000"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Zakazane</a:t>
            </a:r>
            <a:r>
              <a:rPr lang="pl-PL" sz="2000" dirty="0">
                <a:solidFill>
                  <a:schemeClr val="tx1"/>
                </a:solidFill>
                <a:latin typeface="Times New Roman" panose="02020603050405020304" pitchFamily="18" charset="0"/>
                <a:cs typeface="Times New Roman" panose="02020603050405020304" pitchFamily="18" charset="0"/>
              </a:rPr>
              <a:t> jest ponowne przesłuchiwanie pokrzywdzonego, o którym mowa w art. 185a § 1 k.p.k.,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jeśli w toku postępowania nie wyjdą na jaw nowe okoliczności, których wyjaśnienie wymaga ponownego przesłuchania pokrzywdzonego</a:t>
            </a:r>
            <a:r>
              <a:rPr lang="pl-PL" sz="2000" dirty="0">
                <a:solidFill>
                  <a:schemeClr val="tx1"/>
                </a:solidFill>
                <a:latin typeface="Times New Roman" panose="02020603050405020304" pitchFamily="18" charset="0"/>
                <a:cs typeface="Times New Roman" panose="02020603050405020304" pitchFamily="18" charset="0"/>
              </a:rPr>
              <a:t>. Do takich wątpliwości nie można zaliczyć rozbieżności w poszczególnych wydanych w sprawie opiniach psychologicznych, które mogły zostać i zostały usunięte w drodze prawidłowej oceny dowodów z tych opinii w oparciu o reguły i kryteria określone w przepisach art. 7 k.p.k. i art. 201 k.p.k.</a:t>
            </a:r>
            <a:endParaRPr lang="pl-PL" sz="20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8852247"/>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F8BFC1-21D3-DA7A-DCC6-4C6F65D6620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F38F2F1-2298-F478-F631-6082153A0F29}"/>
              </a:ext>
            </a:extLst>
          </p:cNvPr>
          <p:cNvSpPr>
            <a:spLocks noGrp="1"/>
          </p:cNvSpPr>
          <p:nvPr>
            <p:ph type="title"/>
          </p:nvPr>
        </p:nvSpPr>
        <p:spPr>
          <a:xfrm>
            <a:off x="1641676" y="0"/>
            <a:ext cx="10197296" cy="6858000"/>
          </a:xfrm>
        </p:spPr>
        <p:txBody>
          <a:bodyPr>
            <a:noAutofit/>
          </a:bodyPr>
          <a:lstStyle/>
          <a:p>
            <a:r>
              <a:rPr lang="pl-PL" sz="2000" b="1" dirty="0">
                <a:solidFill>
                  <a:schemeClr val="tx1"/>
                </a:solidFill>
                <a:latin typeface="Times New Roman" panose="02020603050405020304" pitchFamily="18" charset="0"/>
                <a:cs typeface="Times New Roman" panose="02020603050405020304" pitchFamily="18" charset="0"/>
              </a:rPr>
              <a:t>Wyrok SA we Poznaniu z 18.05.2022 r., II </a:t>
            </a:r>
            <a:r>
              <a:rPr lang="pl-PL" sz="2000" b="1" dirty="0" err="1">
                <a:solidFill>
                  <a:schemeClr val="tx1"/>
                </a:solidFill>
                <a:latin typeface="Times New Roman" panose="02020603050405020304" pitchFamily="18" charset="0"/>
                <a:cs typeface="Times New Roman" panose="02020603050405020304" pitchFamily="18" charset="0"/>
              </a:rPr>
              <a:t>AKa</a:t>
            </a:r>
            <a:r>
              <a:rPr lang="pl-PL" sz="2000" b="1" dirty="0">
                <a:solidFill>
                  <a:schemeClr val="tx1"/>
                </a:solidFill>
                <a:latin typeface="Times New Roman" panose="02020603050405020304" pitchFamily="18" charset="0"/>
                <a:cs typeface="Times New Roman" panose="02020603050405020304" pitchFamily="18" charset="0"/>
              </a:rPr>
              <a:t> 64/22, Lex nr 3454401</a:t>
            </a:r>
            <a:br>
              <a:rPr lang="pl-PL" sz="2000" b="1"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Dla uznania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pomówienia współoskarżonego </a:t>
            </a:r>
            <a:r>
              <a:rPr lang="pl-PL" sz="2000" dirty="0">
                <a:solidFill>
                  <a:schemeClr val="tx1"/>
                </a:solidFill>
                <a:latin typeface="Times New Roman" panose="02020603050405020304" pitchFamily="18" charset="0"/>
                <a:cs typeface="Times New Roman" panose="02020603050405020304" pitchFamily="18" charset="0"/>
              </a:rPr>
              <a:t>za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pełnowartościowy i wiarygodny </a:t>
            </a:r>
            <a:r>
              <a:rPr lang="pl-PL" sz="2000" dirty="0">
                <a:solidFill>
                  <a:schemeClr val="tx1"/>
                </a:solidFill>
                <a:latin typeface="Times New Roman" panose="02020603050405020304" pitchFamily="18" charset="0"/>
                <a:cs typeface="Times New Roman" panose="02020603050405020304" pitchFamily="18" charset="0"/>
              </a:rPr>
              <a:t>dowód konieczna jest jego niesprzeczność z innymi dowodami, a przede wszystkim nie może ono relacjonować różnych wersji tego samego zdarzenia. Kontrolując taki dowód, sąd winien także sprawdzić, czy wyjaśnienia te są spontaniczne, czy pochodzą od osoby zainteresowanej obciążaniem pomówionego, czy są stanowcze, konsekwentne i zgodne co do zasady oraz szczegółów, czy składający je sam siebie również obciąża, czy tylko przerzuca odpowiedzialność na inną osobę.</a:t>
            </a:r>
            <a:br>
              <a:rPr lang="pl-PL" sz="2000" dirty="0">
                <a:solidFill>
                  <a:schemeClr val="tx1"/>
                </a:solidFill>
                <a:latin typeface="Times New Roman" panose="02020603050405020304" pitchFamily="18" charset="0"/>
                <a:cs typeface="Times New Roman" panose="02020603050405020304" pitchFamily="18" charset="0"/>
              </a:rPr>
            </a:br>
            <a:br>
              <a:rPr lang="pl-PL" sz="2000"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Wyrok SA w Warszawie z 21.01.2022 r., II </a:t>
            </a:r>
            <a:r>
              <a:rPr lang="pl-PL" sz="2000" b="1" dirty="0" err="1">
                <a:solidFill>
                  <a:schemeClr val="tx1"/>
                </a:solidFill>
                <a:latin typeface="Times New Roman" panose="02020603050405020304" pitchFamily="18" charset="0"/>
                <a:cs typeface="Times New Roman" panose="02020603050405020304" pitchFamily="18" charset="0"/>
              </a:rPr>
              <a:t>AKa</a:t>
            </a:r>
            <a:r>
              <a:rPr lang="pl-PL" sz="2000" b="1" dirty="0">
                <a:solidFill>
                  <a:schemeClr val="tx1"/>
                </a:solidFill>
                <a:latin typeface="Times New Roman" panose="02020603050405020304" pitchFamily="18" charset="0"/>
                <a:cs typeface="Times New Roman" panose="02020603050405020304" pitchFamily="18" charset="0"/>
              </a:rPr>
              <a:t> 95/21, Lex nr 3324692</a:t>
            </a:r>
            <a:br>
              <a:rPr lang="pl-PL" sz="2000" b="1"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Nie istnieje żadna reguła dowodowa</a:t>
            </a:r>
            <a:r>
              <a:rPr lang="pl-PL" sz="2000" dirty="0">
                <a:solidFill>
                  <a:schemeClr val="tx1"/>
                </a:solidFill>
                <a:latin typeface="Times New Roman" panose="02020603050405020304" pitchFamily="18" charset="0"/>
                <a:cs typeface="Times New Roman" panose="02020603050405020304" pitchFamily="18" charset="0"/>
              </a:rPr>
              <a:t>, która uzasadniałaby twierdzenie, że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zeznania jednego świadka są niewystarczającą podstawą do skazania</a:t>
            </a:r>
            <a:r>
              <a:rPr lang="pl-PL" sz="2000" dirty="0">
                <a:solidFill>
                  <a:schemeClr val="tx1"/>
                </a:solidFill>
                <a:latin typeface="Times New Roman" panose="02020603050405020304" pitchFamily="18" charset="0"/>
                <a:cs typeface="Times New Roman" panose="02020603050405020304" pitchFamily="18" charset="0"/>
              </a:rPr>
              <a:t>. Sytuacja taka jedynie nakazuje ocenić taki dowód ze szczególną wnikliwością i dokonać oceny jego wiarygodności w zestawieniu z innymi dowodami.</a:t>
            </a:r>
            <a:br>
              <a:rPr lang="pl-PL" sz="2000" dirty="0">
                <a:solidFill>
                  <a:schemeClr val="tx1"/>
                </a:solidFill>
                <a:latin typeface="Times New Roman" panose="02020603050405020304" pitchFamily="18" charset="0"/>
                <a:cs typeface="Times New Roman" panose="02020603050405020304" pitchFamily="18" charset="0"/>
              </a:rPr>
            </a:br>
            <a:br>
              <a:rPr lang="pl-PL" sz="2000"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Postanowienie SN z 30.09.2021 r., III KK 348/21, Lex nr 3342009</a:t>
            </a:r>
            <a:br>
              <a:rPr lang="pl-PL" sz="2000"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highlight>
                  <a:srgbClr val="FFFF00"/>
                </a:highlight>
                <a:latin typeface="Times New Roman" panose="02020603050405020304" pitchFamily="18" charset="0"/>
                <a:cs typeface="Times New Roman" panose="02020603050405020304" pitchFamily="18" charset="0"/>
              </a:rPr>
              <a:t>Ocena wiarygodności zeznań świadków nie należy do kompetencji biegłych</a:t>
            </a:r>
            <a:r>
              <a:rPr lang="pl-PL" sz="2000" dirty="0">
                <a:solidFill>
                  <a:schemeClr val="tx1"/>
                </a:solidFill>
                <a:latin typeface="Times New Roman" panose="02020603050405020304" pitchFamily="18" charset="0"/>
                <a:cs typeface="Times New Roman" panose="02020603050405020304" pitchFamily="18" charset="0"/>
              </a:rPr>
              <a:t>, którzy mogą jedynie dokonywać ustaleń co do rozwoju umysłowego świadka oraz zdolności postrzegania lub odtwarzania przez niego postrzeżeń, a zatem czynników, które mają wpływ na jego ocenę prawdomówności. Tylko i wyłącznie sąd, zgodnie z art. 7 k.p.k., jest uprawniony, aby mając na uwadze treść zeznań świadka w zestawieniu z treścią opinii i wypływających z niej wiadomości specjalnych oraz wymową pozostałego materiału dowodowego zgromadzonego w sprawie ocenić, czy zeznania świadka są wiarygodne.</a:t>
            </a:r>
            <a:endParaRPr lang="pl-PL" sz="20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2361300"/>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66FD6EB-D813-8441-72F7-8C3C911779A9}"/>
              </a:ext>
            </a:extLst>
          </p:cNvPr>
          <p:cNvSpPr>
            <a:spLocks noGrp="1"/>
          </p:cNvSpPr>
          <p:nvPr>
            <p:ph type="title"/>
          </p:nvPr>
        </p:nvSpPr>
        <p:spPr>
          <a:xfrm>
            <a:off x="1354238" y="138897"/>
            <a:ext cx="10023677" cy="1817224"/>
          </a:xfrm>
        </p:spPr>
        <p:txBody>
          <a:bodyPr>
            <a:noAutofit/>
          </a:bodyPr>
          <a:lstStyle/>
          <a:p>
            <a:r>
              <a:rPr lang="pl-PL" sz="2300" b="1" i="0" dirty="0">
                <a:solidFill>
                  <a:srgbClr val="333333"/>
                </a:solidFill>
                <a:effectLst/>
                <a:latin typeface="Times New Roman" panose="02020603050405020304" pitchFamily="18" charset="0"/>
                <a:cs typeface="Times New Roman" panose="02020603050405020304" pitchFamily="18" charset="0"/>
              </a:rPr>
              <a:t>Art. 7 </a:t>
            </a:r>
            <a:r>
              <a:rPr lang="pl-PL" sz="2300" b="1" i="0" dirty="0" err="1">
                <a:solidFill>
                  <a:srgbClr val="333333"/>
                </a:solidFill>
                <a:effectLst/>
                <a:latin typeface="Times New Roman" panose="02020603050405020304" pitchFamily="18" charset="0"/>
                <a:cs typeface="Times New Roman" panose="02020603050405020304" pitchFamily="18" charset="0"/>
              </a:rPr>
              <a:t>kpk</a:t>
            </a:r>
            <a:r>
              <a:rPr lang="pl-PL" sz="2300" b="1" i="0" dirty="0">
                <a:solidFill>
                  <a:srgbClr val="333333"/>
                </a:solidFill>
                <a:effectLst/>
                <a:latin typeface="Times New Roman" panose="02020603050405020304" pitchFamily="18" charset="0"/>
                <a:cs typeface="Times New Roman" panose="02020603050405020304" pitchFamily="18" charset="0"/>
              </a:rPr>
              <a:t> [zasada swobodnej oceny dowodó</a:t>
            </a:r>
            <a:r>
              <a:rPr lang="pl-PL" sz="2300" b="1" dirty="0">
                <a:solidFill>
                  <a:srgbClr val="333333"/>
                </a:solidFill>
                <a:latin typeface="Times New Roman" panose="02020603050405020304" pitchFamily="18" charset="0"/>
                <a:cs typeface="Times New Roman" panose="02020603050405020304" pitchFamily="18" charset="0"/>
              </a:rPr>
              <a:t>w]</a:t>
            </a:r>
            <a:br>
              <a:rPr lang="pl-PL" sz="2300" b="1" dirty="0">
                <a:solidFill>
                  <a:srgbClr val="333333"/>
                </a:solidFill>
                <a:latin typeface="Times New Roman" panose="02020603050405020304" pitchFamily="18" charset="0"/>
                <a:cs typeface="Times New Roman" panose="02020603050405020304" pitchFamily="18" charset="0"/>
              </a:rPr>
            </a:br>
            <a:br>
              <a:rPr lang="pl-PL" sz="2300" b="1" i="0" dirty="0">
                <a:solidFill>
                  <a:srgbClr val="333333"/>
                </a:solidFill>
                <a:effectLst/>
                <a:latin typeface="Times New Roman" panose="02020603050405020304" pitchFamily="18" charset="0"/>
                <a:cs typeface="Times New Roman" panose="02020603050405020304" pitchFamily="18" charset="0"/>
              </a:rPr>
            </a:br>
            <a:r>
              <a:rPr lang="pl-PL" sz="2300" b="1" i="0" dirty="0">
                <a:solidFill>
                  <a:srgbClr val="333333"/>
                </a:solidFill>
                <a:effectLst/>
                <a:latin typeface="Times New Roman" panose="02020603050405020304" pitchFamily="18" charset="0"/>
                <a:cs typeface="Times New Roman" panose="02020603050405020304" pitchFamily="18" charset="0"/>
              </a:rPr>
              <a:t>Organy postępowania kształtują swe przekonanie na podstawie wszystkich przeprowadzonych dowodów, ocenianych swobodnie z uwzględnieniem zasad prawidłowego rozumowania oraz wskazań wiedzy i doświadczenia życiowego.</a:t>
            </a:r>
            <a:endParaRPr lang="pl-PL" sz="23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5" name="pole tekstowe 34">
            <a:extLst>
              <a:ext uri="{FF2B5EF4-FFF2-40B4-BE49-F238E27FC236}">
                <a16:creationId xmlns:a16="http://schemas.microsoft.com/office/drawing/2014/main" id="{6037BD1F-47C0-A8CA-57E5-061ED01D05D5}"/>
              </a:ext>
            </a:extLst>
          </p:cNvPr>
          <p:cNvSpPr txBox="1"/>
          <p:nvPr/>
        </p:nvSpPr>
        <p:spPr>
          <a:xfrm>
            <a:off x="1851950" y="2394842"/>
            <a:ext cx="9850056" cy="4324261"/>
          </a:xfrm>
          <a:prstGeom prst="rect">
            <a:avLst/>
          </a:prstGeom>
          <a:noFill/>
        </p:spPr>
        <p:txBody>
          <a:bodyPr wrap="square" rtlCol="0">
            <a:spAutoFit/>
          </a:bodyPr>
          <a:lstStyle/>
          <a:p>
            <a:pPr algn="just"/>
            <a:r>
              <a:rPr lang="pl-PL" sz="2500" dirty="0">
                <a:latin typeface="Times New Roman" panose="02020603050405020304" pitchFamily="18" charset="0"/>
                <a:cs typeface="Times New Roman" panose="02020603050405020304" pitchFamily="18" charset="0"/>
              </a:rPr>
              <a:t>Z art. 7 </a:t>
            </a:r>
            <a:r>
              <a:rPr lang="pl-PL" sz="2500" dirty="0" err="1">
                <a:latin typeface="Times New Roman" panose="02020603050405020304" pitchFamily="18" charset="0"/>
                <a:cs typeface="Times New Roman" panose="02020603050405020304" pitchFamily="18" charset="0"/>
              </a:rPr>
              <a:t>kpk</a:t>
            </a:r>
            <a:r>
              <a:rPr lang="pl-PL" sz="2500" dirty="0">
                <a:latin typeface="Times New Roman" panose="02020603050405020304" pitchFamily="18" charset="0"/>
                <a:cs typeface="Times New Roman" panose="02020603050405020304" pitchFamily="18" charset="0"/>
              </a:rPr>
              <a:t> wynikają </a:t>
            </a:r>
            <a:r>
              <a:rPr lang="pl-PL" sz="2500" b="1" dirty="0">
                <a:latin typeface="Times New Roman" panose="02020603050405020304" pitchFamily="18" charset="0"/>
                <a:cs typeface="Times New Roman" panose="02020603050405020304" pitchFamily="18" charset="0"/>
              </a:rPr>
              <a:t>dwie normy</a:t>
            </a:r>
            <a:r>
              <a:rPr lang="pl-PL" sz="2500" dirty="0">
                <a:latin typeface="Times New Roman" panose="02020603050405020304" pitchFamily="18" charset="0"/>
                <a:cs typeface="Times New Roman" panose="02020603050405020304" pitchFamily="18" charset="0"/>
              </a:rPr>
              <a:t>: pierwsza – dotyczącą przedmiotu oceny; duga – odnoszącą się do sposobu tej oceny. </a:t>
            </a:r>
          </a:p>
          <a:p>
            <a:pPr algn="just"/>
            <a:r>
              <a:rPr lang="pl-PL" sz="2500" b="1" dirty="0">
                <a:highlight>
                  <a:srgbClr val="FFFF00"/>
                </a:highlight>
                <a:latin typeface="Times New Roman" panose="02020603050405020304" pitchFamily="18" charset="0"/>
                <a:cs typeface="Times New Roman" panose="02020603050405020304" pitchFamily="18" charset="0"/>
              </a:rPr>
              <a:t>Przedmiotem oceny </a:t>
            </a:r>
            <a:r>
              <a:rPr lang="pl-PL" sz="2500" dirty="0">
                <a:latin typeface="Times New Roman" panose="02020603050405020304" pitchFamily="18" charset="0"/>
                <a:cs typeface="Times New Roman" panose="02020603050405020304" pitchFamily="18" charset="0"/>
              </a:rPr>
              <a:t>winny być wszystkie przeprowadzone dowody.</a:t>
            </a:r>
          </a:p>
          <a:p>
            <a:pPr algn="just"/>
            <a:r>
              <a:rPr lang="pl-PL" sz="2500" b="1" dirty="0">
                <a:highlight>
                  <a:srgbClr val="FFFF00"/>
                </a:highlight>
                <a:latin typeface="Times New Roman" panose="02020603050405020304" pitchFamily="18" charset="0"/>
                <a:cs typeface="Times New Roman" panose="02020603050405020304" pitchFamily="18" charset="0"/>
              </a:rPr>
              <a:t>Sposób oceny </a:t>
            </a:r>
            <a:r>
              <a:rPr lang="pl-PL" sz="2500" dirty="0">
                <a:latin typeface="Times New Roman" panose="02020603050405020304" pitchFamily="18" charset="0"/>
                <a:cs typeface="Times New Roman" panose="02020603050405020304" pitchFamily="18" charset="0"/>
              </a:rPr>
              <a:t>dowodów polega na dokonaniu jej z uwzględnieniem zasad prawidłowego rozumowania oraz wskazań wiedzy i doświadczenia życiowego.</a:t>
            </a:r>
          </a:p>
          <a:p>
            <a:pPr algn="just"/>
            <a:r>
              <a:rPr lang="pl-PL" sz="2500" dirty="0">
                <a:highlight>
                  <a:srgbClr val="00FF00"/>
                </a:highlight>
                <a:latin typeface="Times New Roman" panose="02020603050405020304" pitchFamily="18" charset="0"/>
                <a:cs typeface="Times New Roman" panose="02020603050405020304" pitchFamily="18" charset="0"/>
              </a:rPr>
              <a:t>Prawidłowa ocena zebranego w sprawie materiału dowodowego </a:t>
            </a:r>
            <a:r>
              <a:rPr lang="pl-PL" sz="2500" dirty="0">
                <a:latin typeface="Times New Roman" panose="02020603050405020304" pitchFamily="18" charset="0"/>
                <a:cs typeface="Times New Roman" panose="02020603050405020304" pitchFamily="18" charset="0"/>
              </a:rPr>
              <a:t>w sprawie polega na wzięciu pod uwagę i dokonaniu oceny wszystkich przeprowadzonych dowodów, którymi są dowody istotne w sprawie.</a:t>
            </a:r>
          </a:p>
          <a:p>
            <a:pPr algn="just"/>
            <a:r>
              <a:rPr lang="pl-PL" sz="2500" dirty="0">
                <a:highlight>
                  <a:srgbClr val="00FF00"/>
                </a:highlight>
                <a:latin typeface="Times New Roman" panose="02020603050405020304" pitchFamily="18" charset="0"/>
                <a:cs typeface="Times New Roman" panose="02020603050405020304" pitchFamily="18" charset="0"/>
              </a:rPr>
              <a:t>Dowodów nieistotnych </a:t>
            </a:r>
            <a:r>
              <a:rPr lang="pl-PL" sz="2500" dirty="0">
                <a:latin typeface="Times New Roman" panose="02020603050405020304" pitchFamily="18" charset="0"/>
                <a:cs typeface="Times New Roman" panose="02020603050405020304" pitchFamily="18" charset="0"/>
              </a:rPr>
              <a:t>nie przeprowadza się, a gdyby je przeprowadzono to nie podlegają one w ogóle ocenie. </a:t>
            </a:r>
          </a:p>
        </p:txBody>
      </p:sp>
    </p:spTree>
    <p:extLst>
      <p:ext uri="{BB962C8B-B14F-4D97-AF65-F5344CB8AC3E}">
        <p14:creationId xmlns:p14="http://schemas.microsoft.com/office/powerpoint/2010/main" val="2617118693"/>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42CF2-0196-C659-F09A-39E7D497BEE8}"/>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FF3F8CC-5F04-0804-5257-B80B84BDD521}"/>
              </a:ext>
            </a:extLst>
          </p:cNvPr>
          <p:cNvSpPr>
            <a:spLocks noGrp="1"/>
          </p:cNvSpPr>
          <p:nvPr>
            <p:ph type="title"/>
          </p:nvPr>
        </p:nvSpPr>
        <p:spPr>
          <a:xfrm>
            <a:off x="1641676" y="0"/>
            <a:ext cx="10197296" cy="6858000"/>
          </a:xfrm>
        </p:spPr>
        <p:txBody>
          <a:bodyPr>
            <a:noAutofit/>
          </a:bodyPr>
          <a:lstStyle/>
          <a:p>
            <a:r>
              <a:rPr lang="pl-PL" sz="2000" b="1" dirty="0">
                <a:solidFill>
                  <a:schemeClr val="tx1"/>
                </a:solidFill>
                <a:latin typeface="Times New Roman" panose="02020603050405020304" pitchFamily="18" charset="0"/>
                <a:cs typeface="Times New Roman" panose="02020603050405020304" pitchFamily="18" charset="0"/>
              </a:rPr>
              <a:t>Wyrok SA w Łodzi z 6.07.2021 r., II </a:t>
            </a:r>
            <a:r>
              <a:rPr lang="pl-PL" sz="2000" b="1" dirty="0" err="1">
                <a:solidFill>
                  <a:schemeClr val="tx1"/>
                </a:solidFill>
                <a:latin typeface="Times New Roman" panose="02020603050405020304" pitchFamily="18" charset="0"/>
                <a:cs typeface="Times New Roman" panose="02020603050405020304" pitchFamily="18" charset="0"/>
              </a:rPr>
              <a:t>AKa</a:t>
            </a:r>
            <a:r>
              <a:rPr lang="pl-PL" sz="2000" b="1" dirty="0">
                <a:solidFill>
                  <a:schemeClr val="tx1"/>
                </a:solidFill>
                <a:latin typeface="Times New Roman" panose="02020603050405020304" pitchFamily="18" charset="0"/>
                <a:cs typeface="Times New Roman" panose="02020603050405020304" pitchFamily="18" charset="0"/>
              </a:rPr>
              <a:t> 25/21, Lex nr 3439381</a:t>
            </a:r>
            <a:br>
              <a:rPr lang="pl-PL" sz="2000" b="1"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Nie istnieje żadna zasada dowodowa, która nakazuje odrzucić zeznania świadka ze słyszenia. </a:t>
            </a:r>
            <a:r>
              <a:rPr lang="pl-PL" sz="2000" dirty="0">
                <a:solidFill>
                  <a:schemeClr val="tx1"/>
                </a:solidFill>
                <a:highlight>
                  <a:srgbClr val="FFFF00"/>
                </a:highlight>
                <a:latin typeface="Times New Roman" panose="02020603050405020304" pitchFamily="18" charset="0"/>
                <a:cs typeface="Times New Roman" panose="02020603050405020304" pitchFamily="18" charset="0"/>
              </a:rPr>
              <a:t>Dowodem może być zarówno świadek, który widział zdarzenie, jaki i świadek, który o przebiegu zdarzenia usłyszał od innej osoby</a:t>
            </a:r>
            <a:r>
              <a:rPr lang="pl-PL" sz="2000" dirty="0">
                <a:solidFill>
                  <a:schemeClr val="tx1"/>
                </a:solidFill>
                <a:latin typeface="Times New Roman" panose="02020603050405020304" pitchFamily="18" charset="0"/>
                <a:cs typeface="Times New Roman" panose="02020603050405020304" pitchFamily="18" charset="0"/>
              </a:rPr>
              <a:t>.</a:t>
            </a:r>
            <a:br>
              <a:rPr lang="pl-PL" sz="2000" dirty="0">
                <a:solidFill>
                  <a:schemeClr val="tx1"/>
                </a:solidFill>
                <a:latin typeface="Times New Roman" panose="02020603050405020304" pitchFamily="18" charset="0"/>
                <a:cs typeface="Times New Roman" panose="02020603050405020304" pitchFamily="18" charset="0"/>
              </a:rPr>
            </a:br>
            <a:br>
              <a:rPr lang="pl-PL" sz="2000"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Wyrok SA w Gdańsku z 21.01.2021 r., II </a:t>
            </a:r>
            <a:r>
              <a:rPr lang="pl-PL" sz="2000" b="1" dirty="0" err="1">
                <a:solidFill>
                  <a:schemeClr val="tx1"/>
                </a:solidFill>
                <a:latin typeface="Times New Roman" panose="02020603050405020304" pitchFamily="18" charset="0"/>
                <a:cs typeface="Times New Roman" panose="02020603050405020304" pitchFamily="18" charset="0"/>
              </a:rPr>
              <a:t>AKa</a:t>
            </a:r>
            <a:r>
              <a:rPr lang="pl-PL" sz="2000" b="1" dirty="0">
                <a:solidFill>
                  <a:schemeClr val="tx1"/>
                </a:solidFill>
                <a:latin typeface="Times New Roman" panose="02020603050405020304" pitchFamily="18" charset="0"/>
                <a:cs typeface="Times New Roman" panose="02020603050405020304" pitchFamily="18" charset="0"/>
              </a:rPr>
              <a:t> 81/20, Lex nr 3342007</a:t>
            </a:r>
            <a:br>
              <a:rPr lang="pl-PL" sz="2000" b="1"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Psycholog sądowy nie jest uprawniony do dokonania wprost oceny wiarygodności zeznań świadków</a:t>
            </a:r>
            <a:r>
              <a:rPr lang="pl-PL" sz="2000" dirty="0">
                <a:solidFill>
                  <a:schemeClr val="tx1"/>
                </a:solidFill>
                <a:latin typeface="Times New Roman" panose="02020603050405020304" pitchFamily="18" charset="0"/>
                <a:cs typeface="Times New Roman" panose="02020603050405020304" pitchFamily="18" charset="0"/>
              </a:rPr>
              <a:t>. Wiarygodność nie jest wszak pojęciem psychologicznym, lecz prawniczym. Stąd też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tylko sądy mają kompetencję do końcowej oceny wiarygodności dowodów</a:t>
            </a:r>
            <a:r>
              <a:rPr lang="pl-PL" sz="2000" dirty="0">
                <a:solidFill>
                  <a:schemeClr val="tx1"/>
                </a:solidFill>
                <a:latin typeface="Times New Roman" panose="02020603050405020304" pitchFamily="18" charset="0"/>
                <a:cs typeface="Times New Roman" panose="02020603050405020304" pitchFamily="18" charset="0"/>
              </a:rPr>
              <a:t>, w tym zeznań świadków i bynajmniej - jeśli biegli mimo to taką ocenę zaprezentują - nie jest ona w żaden sposób wiążąca dla organu wymiaru sprawiedliwości.</a:t>
            </a:r>
            <a:br>
              <a:rPr lang="pl-PL" sz="2000" dirty="0">
                <a:solidFill>
                  <a:schemeClr val="tx1"/>
                </a:solidFill>
                <a:latin typeface="Times New Roman" panose="02020603050405020304" pitchFamily="18" charset="0"/>
                <a:cs typeface="Times New Roman" panose="02020603050405020304" pitchFamily="18" charset="0"/>
              </a:rPr>
            </a:br>
            <a:br>
              <a:rPr lang="pl-PL" sz="2000"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Wyrok SA w Szczecinie z 6.02.2020 r., II </a:t>
            </a:r>
            <a:r>
              <a:rPr lang="pl-PL" sz="2000" b="1" dirty="0" err="1">
                <a:solidFill>
                  <a:schemeClr val="tx1"/>
                </a:solidFill>
                <a:latin typeface="Times New Roman" panose="02020603050405020304" pitchFamily="18" charset="0"/>
                <a:cs typeface="Times New Roman" panose="02020603050405020304" pitchFamily="18" charset="0"/>
              </a:rPr>
              <a:t>AKa</a:t>
            </a:r>
            <a:r>
              <a:rPr lang="pl-PL" sz="2000" b="1" dirty="0">
                <a:solidFill>
                  <a:schemeClr val="tx1"/>
                </a:solidFill>
                <a:latin typeface="Times New Roman" panose="02020603050405020304" pitchFamily="18" charset="0"/>
                <a:cs typeface="Times New Roman" panose="02020603050405020304" pitchFamily="18" charset="0"/>
              </a:rPr>
              <a:t> 245/19, Lex nr 3276205</a:t>
            </a:r>
            <a:br>
              <a:rPr lang="pl-PL" sz="2000"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Niedopuszczalne jest podnoszenie zarzutu błędu w ustaleniach faktycznych w sytuacji, gdy jednocześnie apelujący kwestionuje, czy nawet sugeruje, dopuszczenie się przez sąd wadliwej oceny dowodów</a:t>
            </a:r>
            <a:r>
              <a:rPr lang="pl-PL" sz="2000" dirty="0">
                <a:solidFill>
                  <a:schemeClr val="tx1"/>
                </a:solidFill>
                <a:latin typeface="Times New Roman" panose="02020603050405020304" pitchFamily="18" charset="0"/>
                <a:cs typeface="Times New Roman" panose="02020603050405020304" pitchFamily="18" charset="0"/>
              </a:rPr>
              <a:t>. Oczywiście, </a:t>
            </a:r>
            <a:r>
              <a:rPr lang="pl-PL" sz="2000" dirty="0">
                <a:solidFill>
                  <a:schemeClr val="tx1"/>
                </a:solidFill>
                <a:highlight>
                  <a:srgbClr val="FFFF00"/>
                </a:highlight>
                <a:latin typeface="Times New Roman" panose="02020603050405020304" pitchFamily="18" charset="0"/>
                <a:cs typeface="Times New Roman" panose="02020603050405020304" pitchFamily="18" charset="0"/>
              </a:rPr>
              <a:t>wadliwe ustalenia faktyczne mogą być następstwem wadliwej oceny dowodów, ale uwzględniając to, że prawidłowo zredagowany środek zaskarżenia winien podnosić zarzuty obejmujące uchybienia pierwotne, a nie wtórne, podniesienie zarzutu błędu w ustaleniach faktycznych nie powinno mieć miejsca w sytuacji, gdy faktycznie kwestionowana jest, tak jak w przedmiotowej sprawie, także ocena dowodów i to dotyczących tych samych dowodów i tych samych okoliczności</a:t>
            </a:r>
            <a:r>
              <a:rPr lang="pl-PL" sz="2000" dirty="0">
                <a:solidFill>
                  <a:schemeClr val="tx1"/>
                </a:solidFill>
                <a:latin typeface="Times New Roman" panose="02020603050405020304" pitchFamily="18" charset="0"/>
                <a:cs typeface="Times New Roman" panose="02020603050405020304" pitchFamily="18" charset="0"/>
              </a:rPr>
              <a:t>, których miał dotyczyć lub z których miał wynikać błąd w ustaleniach faktycznych.</a:t>
            </a:r>
            <a:endParaRPr lang="pl-PL" sz="20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7439734"/>
      </p:ext>
    </p:extLst>
  </p:cSld>
  <p:clrMapOvr>
    <a:masterClrMapping/>
  </p:clrMapOvr>
  <p:transition spd="slow">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23E1C-F70E-C598-FB3F-890F66E0B88E}"/>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C7B151E3-9E42-D2B4-A67A-1EDC1B18035D}"/>
              </a:ext>
            </a:extLst>
          </p:cNvPr>
          <p:cNvSpPr>
            <a:spLocks noGrp="1"/>
          </p:cNvSpPr>
          <p:nvPr>
            <p:ph type="title"/>
          </p:nvPr>
        </p:nvSpPr>
        <p:spPr>
          <a:xfrm>
            <a:off x="1641676" y="0"/>
            <a:ext cx="10197296" cy="6858000"/>
          </a:xfrm>
        </p:spPr>
        <p:txBody>
          <a:bodyPr>
            <a:noAutofit/>
          </a:bodyPr>
          <a:lstStyle/>
          <a:p>
            <a:r>
              <a:rPr lang="pl-PL" sz="2000" b="1" dirty="0">
                <a:solidFill>
                  <a:schemeClr val="tx1"/>
                </a:solidFill>
                <a:latin typeface="Times New Roman" panose="02020603050405020304" pitchFamily="18" charset="0"/>
                <a:cs typeface="Times New Roman" panose="02020603050405020304" pitchFamily="18" charset="0"/>
              </a:rPr>
              <a:t>Wyrok SA w Krakowie z 24.09.2019 r., II </a:t>
            </a:r>
            <a:r>
              <a:rPr lang="pl-PL" sz="2000" b="1" dirty="0" err="1">
                <a:solidFill>
                  <a:schemeClr val="tx1"/>
                </a:solidFill>
                <a:latin typeface="Times New Roman" panose="02020603050405020304" pitchFamily="18" charset="0"/>
                <a:cs typeface="Times New Roman" panose="02020603050405020304" pitchFamily="18" charset="0"/>
              </a:rPr>
              <a:t>AKa</a:t>
            </a:r>
            <a:r>
              <a:rPr lang="pl-PL" sz="2000" b="1" dirty="0">
                <a:solidFill>
                  <a:schemeClr val="tx1"/>
                </a:solidFill>
                <a:latin typeface="Times New Roman" panose="02020603050405020304" pitchFamily="18" charset="0"/>
                <a:cs typeface="Times New Roman" panose="02020603050405020304" pitchFamily="18" charset="0"/>
              </a:rPr>
              <a:t> 83/19, Lex nr 297881</a:t>
            </a:r>
            <a:br>
              <a:rPr lang="pl-PL" sz="2000" b="1"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Apelacja jest skonstruowana nie w pełni prawidłowo, bo te same kwestie raz podnosi w ramach zarzutów obrazy prawa procesowego, a następnie powtarza pod postacią zarzutu błędu w ustaleniach faktycznych.</a:t>
            </a:r>
            <a:br>
              <a:rPr lang="pl-PL" sz="2000" dirty="0">
                <a:solidFill>
                  <a:schemeClr val="tx1"/>
                </a:solidFill>
                <a:latin typeface="Times New Roman" panose="02020603050405020304" pitchFamily="18" charset="0"/>
                <a:cs typeface="Times New Roman" panose="02020603050405020304" pitchFamily="18" charset="0"/>
              </a:rPr>
            </a:br>
            <a:br>
              <a:rPr lang="pl-PL" sz="2000"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Przypomnieć więc trzeba, że </a:t>
            </a:r>
            <a:r>
              <a:rPr lang="pl-PL" sz="2000" dirty="0">
                <a:solidFill>
                  <a:schemeClr val="tx1"/>
                </a:solidFill>
                <a:highlight>
                  <a:srgbClr val="FFFF00"/>
                </a:highlight>
                <a:latin typeface="Times New Roman" panose="02020603050405020304" pitchFamily="18" charset="0"/>
                <a:cs typeface="Times New Roman" panose="02020603050405020304" pitchFamily="18" charset="0"/>
              </a:rPr>
              <a:t>zasadniczo winno stawiać się zarzut główny, tzw. pierwotny, a jego dalsze konsekwencje winny być wykazywane w uzasadnieniu środka odwoławczego</a:t>
            </a:r>
            <a:r>
              <a:rPr lang="pl-PL" sz="2000" dirty="0">
                <a:solidFill>
                  <a:schemeClr val="tx1"/>
                </a:solidFill>
                <a:latin typeface="Times New Roman" panose="02020603050405020304" pitchFamily="18" charset="0"/>
                <a:cs typeface="Times New Roman" panose="02020603050405020304" pitchFamily="18" charset="0"/>
              </a:rPr>
              <a:t>. Dla przykładu wskazać można, że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zarzut obrazy art. 7 k.p.k. wyprzedza zarzut dokonania błędu w ustaleniach faktycznych; wybór wiarygodnych źródeł dowodowych determinuje w istocie dalsze ustalenia</a:t>
            </a:r>
            <a:r>
              <a:rPr lang="pl-PL" sz="2000" dirty="0">
                <a:solidFill>
                  <a:schemeClr val="tx1"/>
                </a:solidFill>
                <a:latin typeface="Times New Roman" panose="02020603050405020304" pitchFamily="18" charset="0"/>
                <a:cs typeface="Times New Roman" panose="02020603050405020304" pitchFamily="18" charset="0"/>
              </a:rPr>
              <a:t>. Odnośnie do naruszenia art. 5 § 2 k.p.k. przypomnieć trzeba, że chodzi tu o wątpliwości sądu, a nie strony.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Jeśli więc sąd nie powziął wątpliwości, nie wyraził ich, to nie mógł ich rozstrzygnąć ani na korzyść, ani na niekorzyść oskarżonego</a:t>
            </a:r>
            <a:r>
              <a:rPr lang="pl-PL" sz="2000" dirty="0">
                <a:solidFill>
                  <a:schemeClr val="tx1"/>
                </a:solidFill>
                <a:latin typeface="Times New Roman" panose="02020603050405020304" pitchFamily="18" charset="0"/>
                <a:cs typeface="Times New Roman" panose="02020603050405020304" pitchFamily="18" charset="0"/>
              </a:rPr>
              <a:t>. Zarzut winien dotyczyć bądź to obrazy art. 7 k.p.k., bądź błędu w ustaleniach faktycznych pod postacią błędu dowolności.</a:t>
            </a:r>
            <a:br>
              <a:rPr lang="pl-PL" sz="2000" dirty="0">
                <a:solidFill>
                  <a:schemeClr val="tx1"/>
                </a:solidFill>
                <a:latin typeface="Times New Roman" panose="02020603050405020304" pitchFamily="18" charset="0"/>
                <a:cs typeface="Times New Roman" panose="02020603050405020304" pitchFamily="18" charset="0"/>
              </a:rPr>
            </a:br>
            <a:br>
              <a:rPr lang="pl-PL" sz="2000"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Jednakże wady konstrukcyjne środka zaskarżenia nie pozbawiają go skuteczności</a:t>
            </a:r>
            <a:r>
              <a:rPr lang="pl-PL" sz="2000" dirty="0">
                <a:solidFill>
                  <a:schemeClr val="tx1"/>
                </a:solidFill>
                <a:latin typeface="Times New Roman" panose="02020603050405020304" pitchFamily="18" charset="0"/>
                <a:cs typeface="Times New Roman" panose="02020603050405020304" pitchFamily="18" charset="0"/>
              </a:rPr>
              <a:t>, dlatego Sąd Apelacyjny odniesie się do wszystkich zarzutów, chyba że wystarczające będzie odniesienie się do zarzutu głównego (pierwotnego). istnieje żadna zasada dowodowa, która nakazuje odrzucić zeznania świadka ze słyszenia. </a:t>
            </a:r>
            <a:r>
              <a:rPr lang="pl-PL" sz="2000" dirty="0">
                <a:solidFill>
                  <a:schemeClr val="tx1"/>
                </a:solidFill>
                <a:highlight>
                  <a:srgbClr val="00FFFF"/>
                </a:highlight>
                <a:latin typeface="Times New Roman" panose="02020603050405020304" pitchFamily="18" charset="0"/>
                <a:cs typeface="Times New Roman" panose="02020603050405020304" pitchFamily="18" charset="0"/>
              </a:rPr>
              <a:t>Dowodem może być zarówno świadek, który widział zdarzenie, jaki i świadek, który o przebiegu zdarzenia usłyszał od innej osoby.</a:t>
            </a:r>
            <a:endParaRPr lang="pl-PL" sz="2000" dirty="0">
              <a:solidFill>
                <a:schemeClr val="tx1"/>
              </a:solidFill>
              <a:effectLst>
                <a:outerShdw blurRad="38100" dist="38100" dir="2700000" algn="tl">
                  <a:srgbClr val="000000">
                    <a:alpha val="43137"/>
                  </a:srgbClr>
                </a:outerShdw>
              </a:effectLst>
              <a:highlight>
                <a:srgbClr val="00FFFF"/>
              </a:highligh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1256419"/>
      </p:ext>
    </p:extLst>
  </p:cSld>
  <p:clrMapOvr>
    <a:masterClrMapping/>
  </p:clrMapOvr>
  <p:transition spd="slow">
    <p:randomBar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8A0F0A-211F-5F36-BE72-CB6F1EE8C14F}"/>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C2D773CD-203B-C65C-6B0B-0EA5D9B6F7F2}"/>
              </a:ext>
            </a:extLst>
          </p:cNvPr>
          <p:cNvSpPr>
            <a:spLocks noGrp="1"/>
          </p:cNvSpPr>
          <p:nvPr>
            <p:ph type="title"/>
          </p:nvPr>
        </p:nvSpPr>
        <p:spPr>
          <a:xfrm>
            <a:off x="1261641" y="0"/>
            <a:ext cx="10930359" cy="6858000"/>
          </a:xfrm>
        </p:spPr>
        <p:txBody>
          <a:bodyPr>
            <a:noAutofit/>
          </a:bodyPr>
          <a:lstStyle/>
          <a:p>
            <a:r>
              <a:rPr lang="pl-PL" sz="1850" b="1" dirty="0">
                <a:solidFill>
                  <a:schemeClr val="tx1"/>
                </a:solidFill>
                <a:latin typeface="Times New Roman" panose="02020603050405020304" pitchFamily="18" charset="0"/>
                <a:cs typeface="Times New Roman" panose="02020603050405020304" pitchFamily="18" charset="0"/>
              </a:rPr>
              <a:t>Wyrok SA w Warszawie z 11.09.2019 r., II </a:t>
            </a:r>
            <a:r>
              <a:rPr lang="pl-PL" sz="1850" b="1" dirty="0" err="1">
                <a:solidFill>
                  <a:schemeClr val="tx1"/>
                </a:solidFill>
                <a:latin typeface="Times New Roman" panose="02020603050405020304" pitchFamily="18" charset="0"/>
                <a:cs typeface="Times New Roman" panose="02020603050405020304" pitchFamily="18" charset="0"/>
              </a:rPr>
              <a:t>AKa</a:t>
            </a:r>
            <a:r>
              <a:rPr lang="pl-PL" sz="1850" b="1" dirty="0">
                <a:solidFill>
                  <a:schemeClr val="tx1"/>
                </a:solidFill>
                <a:latin typeface="Times New Roman" panose="02020603050405020304" pitchFamily="18" charset="0"/>
                <a:cs typeface="Times New Roman" panose="02020603050405020304" pitchFamily="18" charset="0"/>
              </a:rPr>
              <a:t> 140/19, Lex nr 2729126</a:t>
            </a:r>
            <a:br>
              <a:rPr lang="pl-PL" sz="1850" b="1" dirty="0">
                <a:solidFill>
                  <a:schemeClr val="tx1"/>
                </a:solidFill>
                <a:latin typeface="Times New Roman" panose="02020603050405020304" pitchFamily="18" charset="0"/>
                <a:cs typeface="Times New Roman" panose="02020603050405020304" pitchFamily="18" charset="0"/>
              </a:rPr>
            </a:br>
            <a:r>
              <a:rPr lang="pl-PL" sz="1850" dirty="0">
                <a:solidFill>
                  <a:schemeClr val="tx1"/>
                </a:solidFill>
                <a:latin typeface="Times New Roman" panose="02020603050405020304" pitchFamily="18" charset="0"/>
                <a:cs typeface="Times New Roman" panose="02020603050405020304" pitchFamily="18" charset="0"/>
              </a:rPr>
              <a:t>Przepisy Kodeksu postępowania karnego nie zawierają żadnych dyrektyw, które nakazywałyby określone ustosunkowanie się do konkretnych dowodów, jak również nie wprowadzają różnic co do wartości poszczególnych dowodów. </a:t>
            </a:r>
            <a:r>
              <a:rPr lang="pl-PL" sz="1850" dirty="0">
                <a:solidFill>
                  <a:schemeClr val="tx1"/>
                </a:solidFill>
                <a:highlight>
                  <a:srgbClr val="00FF00"/>
                </a:highlight>
                <a:latin typeface="Times New Roman" panose="02020603050405020304" pitchFamily="18" charset="0"/>
                <a:cs typeface="Times New Roman" panose="02020603050405020304" pitchFamily="18" charset="0"/>
              </a:rPr>
              <a:t>Nie można więc podzielić poglądu, że są pozbawione wartości dowodowej zeznania świadków, którzy w chwili zdarzenia byli pod wpływem alkoholu</a:t>
            </a:r>
            <a:r>
              <a:rPr lang="pl-PL" sz="1850" dirty="0">
                <a:solidFill>
                  <a:schemeClr val="tx1"/>
                </a:solidFill>
                <a:latin typeface="Times New Roman" panose="02020603050405020304" pitchFamily="18" charset="0"/>
                <a:cs typeface="Times New Roman" panose="02020603050405020304" pitchFamily="18" charset="0"/>
              </a:rPr>
              <a:t>.</a:t>
            </a:r>
            <a:br>
              <a:rPr lang="pl-PL" sz="1850" dirty="0">
                <a:solidFill>
                  <a:schemeClr val="tx1"/>
                </a:solidFill>
                <a:latin typeface="Times New Roman" panose="02020603050405020304" pitchFamily="18" charset="0"/>
                <a:cs typeface="Times New Roman" panose="02020603050405020304" pitchFamily="18" charset="0"/>
              </a:rPr>
            </a:br>
            <a:br>
              <a:rPr lang="pl-PL" sz="1850" dirty="0">
                <a:solidFill>
                  <a:schemeClr val="tx1"/>
                </a:solidFill>
                <a:latin typeface="Times New Roman" panose="02020603050405020304" pitchFamily="18" charset="0"/>
                <a:cs typeface="Times New Roman" panose="02020603050405020304" pitchFamily="18" charset="0"/>
              </a:rPr>
            </a:br>
            <a:r>
              <a:rPr lang="pl-PL" sz="1850" b="1" dirty="0">
                <a:solidFill>
                  <a:schemeClr val="tx1"/>
                </a:solidFill>
                <a:latin typeface="Times New Roman" panose="02020603050405020304" pitchFamily="18" charset="0"/>
                <a:cs typeface="Times New Roman" panose="02020603050405020304" pitchFamily="18" charset="0"/>
              </a:rPr>
              <a:t>Postanowienie SN z 9.01.2019 r., II KK 466/18, Lex nr 2616213</a:t>
            </a:r>
            <a:br>
              <a:rPr lang="pl-PL" sz="1850" dirty="0">
                <a:solidFill>
                  <a:schemeClr val="tx1"/>
                </a:solidFill>
                <a:latin typeface="Times New Roman" panose="02020603050405020304" pitchFamily="18" charset="0"/>
                <a:cs typeface="Times New Roman" panose="02020603050405020304" pitchFamily="18" charset="0"/>
              </a:rPr>
            </a:br>
            <a:r>
              <a:rPr lang="pl-PL" sz="1850" dirty="0">
                <a:solidFill>
                  <a:schemeClr val="tx1"/>
                </a:solidFill>
                <a:latin typeface="Times New Roman" panose="02020603050405020304" pitchFamily="18" charset="0"/>
                <a:cs typeface="Times New Roman" panose="02020603050405020304" pitchFamily="18" charset="0"/>
              </a:rPr>
              <a:t>Sąd pierwszej instancji </a:t>
            </a:r>
            <a:r>
              <a:rPr lang="pl-PL" sz="1850" dirty="0">
                <a:solidFill>
                  <a:schemeClr val="tx1"/>
                </a:solidFill>
                <a:highlight>
                  <a:srgbClr val="00FF00"/>
                </a:highlight>
                <a:latin typeface="Times New Roman" panose="02020603050405020304" pitchFamily="18" charset="0"/>
                <a:cs typeface="Times New Roman" panose="02020603050405020304" pitchFamily="18" charset="0"/>
              </a:rPr>
              <a:t>nie narusza przepisu art. 167 k.p.k. </a:t>
            </a:r>
            <a:r>
              <a:rPr lang="pl-PL" sz="1850" dirty="0">
                <a:solidFill>
                  <a:schemeClr val="tx1"/>
                </a:solidFill>
                <a:latin typeface="Times New Roman" panose="02020603050405020304" pitchFamily="18" charset="0"/>
                <a:cs typeface="Times New Roman" panose="02020603050405020304" pitchFamily="18" charset="0"/>
              </a:rPr>
              <a:t>wtedy, gdy nie podejmuje z urzędu inicjatywy dowodowej, uznając zebrany w sprawie materiał dowodowy za wystarczający do sprawiedliwego wyrokowania.</a:t>
            </a:r>
            <a:br>
              <a:rPr lang="pl-PL" sz="1850" dirty="0">
                <a:solidFill>
                  <a:schemeClr val="tx1"/>
                </a:solidFill>
                <a:latin typeface="Times New Roman" panose="02020603050405020304" pitchFamily="18" charset="0"/>
                <a:cs typeface="Times New Roman" panose="02020603050405020304" pitchFamily="18" charset="0"/>
              </a:rPr>
            </a:br>
            <a:br>
              <a:rPr lang="pl-PL" sz="1850" dirty="0">
                <a:solidFill>
                  <a:schemeClr val="tx1"/>
                </a:solidFill>
                <a:latin typeface="Times New Roman" panose="02020603050405020304" pitchFamily="18" charset="0"/>
                <a:cs typeface="Times New Roman" panose="02020603050405020304" pitchFamily="18" charset="0"/>
              </a:rPr>
            </a:br>
            <a:r>
              <a:rPr lang="pl-PL" sz="1850" b="1" dirty="0">
                <a:solidFill>
                  <a:schemeClr val="tx1"/>
                </a:solidFill>
                <a:latin typeface="Times New Roman" panose="02020603050405020304" pitchFamily="18" charset="0"/>
                <a:cs typeface="Times New Roman" panose="02020603050405020304" pitchFamily="18" charset="0"/>
              </a:rPr>
              <a:t>Wyrok SA w Katowicach z 9.11.2018 r., II </a:t>
            </a:r>
            <a:r>
              <a:rPr lang="pl-PL" sz="1850" b="1" dirty="0" err="1">
                <a:solidFill>
                  <a:schemeClr val="tx1"/>
                </a:solidFill>
                <a:latin typeface="Times New Roman" panose="02020603050405020304" pitchFamily="18" charset="0"/>
                <a:cs typeface="Times New Roman" panose="02020603050405020304" pitchFamily="18" charset="0"/>
              </a:rPr>
              <a:t>AKa</a:t>
            </a:r>
            <a:r>
              <a:rPr lang="pl-PL" sz="1850" b="1" dirty="0">
                <a:solidFill>
                  <a:schemeClr val="tx1"/>
                </a:solidFill>
                <a:latin typeface="Times New Roman" panose="02020603050405020304" pitchFamily="18" charset="0"/>
                <a:cs typeface="Times New Roman" panose="02020603050405020304" pitchFamily="18" charset="0"/>
              </a:rPr>
              <a:t> 443/18, Lex nr 2637979</a:t>
            </a:r>
            <a:br>
              <a:rPr lang="pl-PL" sz="1850" dirty="0">
                <a:solidFill>
                  <a:schemeClr val="tx1"/>
                </a:solidFill>
                <a:latin typeface="Times New Roman" panose="02020603050405020304" pitchFamily="18" charset="0"/>
                <a:cs typeface="Times New Roman" panose="02020603050405020304" pitchFamily="18" charset="0"/>
              </a:rPr>
            </a:br>
            <a:r>
              <a:rPr lang="pl-PL" sz="1850" dirty="0">
                <a:solidFill>
                  <a:schemeClr val="tx1"/>
                </a:solidFill>
                <a:latin typeface="Times New Roman" panose="02020603050405020304" pitchFamily="18" charset="0"/>
                <a:cs typeface="Times New Roman" panose="02020603050405020304" pitchFamily="18" charset="0"/>
              </a:rPr>
              <a:t>Procedura karna </a:t>
            </a:r>
            <a:r>
              <a:rPr lang="pl-PL" sz="1850" dirty="0">
                <a:solidFill>
                  <a:schemeClr val="tx1"/>
                </a:solidFill>
                <a:highlight>
                  <a:srgbClr val="00FF00"/>
                </a:highlight>
                <a:latin typeface="Times New Roman" panose="02020603050405020304" pitchFamily="18" charset="0"/>
                <a:cs typeface="Times New Roman" panose="02020603050405020304" pitchFamily="18" charset="0"/>
              </a:rPr>
              <a:t>nie przewiduje uniewinnienia od części </a:t>
            </a:r>
            <a:r>
              <a:rPr lang="pl-PL" sz="1850" dirty="0">
                <a:solidFill>
                  <a:schemeClr val="tx1"/>
                </a:solidFill>
                <a:latin typeface="Times New Roman" panose="02020603050405020304" pitchFamily="18" charset="0"/>
                <a:cs typeface="Times New Roman" panose="02020603050405020304" pitchFamily="18" charset="0"/>
              </a:rPr>
              <a:t>(fragmentu) </a:t>
            </a:r>
            <a:r>
              <a:rPr lang="pl-PL" sz="1850" dirty="0">
                <a:solidFill>
                  <a:schemeClr val="tx1"/>
                </a:solidFill>
                <a:highlight>
                  <a:srgbClr val="00FF00"/>
                </a:highlight>
                <a:latin typeface="Times New Roman" panose="02020603050405020304" pitchFamily="18" charset="0"/>
                <a:cs typeface="Times New Roman" panose="02020603050405020304" pitchFamily="18" charset="0"/>
              </a:rPr>
              <a:t>czynu</a:t>
            </a:r>
            <a:r>
              <a:rPr lang="pl-PL" sz="1850" dirty="0">
                <a:solidFill>
                  <a:schemeClr val="tx1"/>
                </a:solidFill>
                <a:latin typeface="Times New Roman" panose="02020603050405020304" pitchFamily="18" charset="0"/>
                <a:cs typeface="Times New Roman" panose="02020603050405020304" pitchFamily="18" charset="0"/>
              </a:rPr>
              <a:t>.</a:t>
            </a:r>
            <a:br>
              <a:rPr lang="pl-PL" sz="1850" dirty="0">
                <a:solidFill>
                  <a:schemeClr val="tx1"/>
                </a:solidFill>
                <a:latin typeface="Times New Roman" panose="02020603050405020304" pitchFamily="18" charset="0"/>
                <a:cs typeface="Times New Roman" panose="02020603050405020304" pitchFamily="18" charset="0"/>
              </a:rPr>
            </a:br>
            <a:br>
              <a:rPr lang="pl-PL" sz="1850" dirty="0">
                <a:solidFill>
                  <a:schemeClr val="tx1"/>
                </a:solidFill>
                <a:latin typeface="Times New Roman" panose="02020603050405020304" pitchFamily="18" charset="0"/>
                <a:cs typeface="Times New Roman" panose="02020603050405020304" pitchFamily="18" charset="0"/>
              </a:rPr>
            </a:br>
            <a:r>
              <a:rPr lang="pl-PL" sz="1850" b="1" dirty="0">
                <a:solidFill>
                  <a:schemeClr val="tx1"/>
                </a:solidFill>
                <a:latin typeface="Times New Roman" panose="02020603050405020304" pitchFamily="18" charset="0"/>
                <a:cs typeface="Times New Roman" panose="02020603050405020304" pitchFamily="18" charset="0"/>
              </a:rPr>
              <a:t>Wyrok SA w Warszawie z 18.10.2018 r., II </a:t>
            </a:r>
            <a:r>
              <a:rPr lang="pl-PL" sz="1850" b="1" dirty="0" err="1">
                <a:solidFill>
                  <a:schemeClr val="tx1"/>
                </a:solidFill>
                <a:latin typeface="Times New Roman" panose="02020603050405020304" pitchFamily="18" charset="0"/>
                <a:cs typeface="Times New Roman" panose="02020603050405020304" pitchFamily="18" charset="0"/>
              </a:rPr>
              <a:t>AKa</a:t>
            </a:r>
            <a:r>
              <a:rPr lang="pl-PL" sz="1850" b="1" dirty="0">
                <a:solidFill>
                  <a:schemeClr val="tx1"/>
                </a:solidFill>
                <a:latin typeface="Times New Roman" panose="02020603050405020304" pitchFamily="18" charset="0"/>
                <a:cs typeface="Times New Roman" panose="02020603050405020304" pitchFamily="18" charset="0"/>
              </a:rPr>
              <a:t> 244/18, Lex nr 2605239</a:t>
            </a:r>
            <a:br>
              <a:rPr lang="pl-PL" sz="1850" dirty="0">
                <a:solidFill>
                  <a:schemeClr val="tx1"/>
                </a:solidFill>
                <a:latin typeface="Times New Roman" panose="02020603050405020304" pitchFamily="18" charset="0"/>
                <a:cs typeface="Times New Roman" panose="02020603050405020304" pitchFamily="18" charset="0"/>
              </a:rPr>
            </a:br>
            <a:r>
              <a:rPr lang="pl-PL" sz="1850" dirty="0">
                <a:solidFill>
                  <a:schemeClr val="tx1"/>
                </a:solidFill>
                <a:highlight>
                  <a:srgbClr val="FFFF00"/>
                </a:highlight>
                <a:latin typeface="Times New Roman" panose="02020603050405020304" pitchFamily="18" charset="0"/>
                <a:cs typeface="Times New Roman" panose="02020603050405020304" pitchFamily="18" charset="0"/>
              </a:rPr>
              <a:t>Zamiar</a:t>
            </a:r>
            <a:r>
              <a:rPr lang="pl-PL" sz="1850" dirty="0">
                <a:solidFill>
                  <a:schemeClr val="tx1"/>
                </a:solidFill>
                <a:latin typeface="Times New Roman" panose="02020603050405020304" pitchFamily="18" charset="0"/>
                <a:cs typeface="Times New Roman" panose="02020603050405020304" pitchFamily="18" charset="0"/>
              </a:rPr>
              <a:t> choć istnieje tylko w świadomości sprawcy, </a:t>
            </a:r>
            <a:r>
              <a:rPr lang="pl-PL" sz="1850" dirty="0">
                <a:solidFill>
                  <a:schemeClr val="tx1"/>
                </a:solidFill>
                <a:highlight>
                  <a:srgbClr val="FFFF00"/>
                </a:highlight>
                <a:latin typeface="Times New Roman" panose="02020603050405020304" pitchFamily="18" charset="0"/>
                <a:cs typeface="Times New Roman" panose="02020603050405020304" pitchFamily="18" charset="0"/>
              </a:rPr>
              <a:t>podlega identycznemu dowodzeniu, jak okoliczności ze sfery przedmiotowej</a:t>
            </a:r>
            <a:r>
              <a:rPr lang="pl-PL" sz="1850" dirty="0">
                <a:solidFill>
                  <a:schemeClr val="tx1"/>
                </a:solidFill>
                <a:latin typeface="Times New Roman" panose="02020603050405020304" pitchFamily="18" charset="0"/>
                <a:cs typeface="Times New Roman" panose="02020603050405020304" pitchFamily="18" charset="0"/>
              </a:rPr>
              <a:t>, a więc z zastosowaniem odpowiednich zasad dowodzenia i wnioskowania.</a:t>
            </a:r>
            <a:br>
              <a:rPr lang="pl-PL" sz="1850" dirty="0">
                <a:solidFill>
                  <a:schemeClr val="tx1"/>
                </a:solidFill>
                <a:latin typeface="Times New Roman" panose="02020603050405020304" pitchFamily="18" charset="0"/>
                <a:cs typeface="Times New Roman" panose="02020603050405020304" pitchFamily="18" charset="0"/>
              </a:rPr>
            </a:br>
            <a:br>
              <a:rPr lang="pl-PL" sz="1850" dirty="0">
                <a:solidFill>
                  <a:schemeClr val="tx1"/>
                </a:solidFill>
                <a:latin typeface="Times New Roman" panose="02020603050405020304" pitchFamily="18" charset="0"/>
                <a:cs typeface="Times New Roman" panose="02020603050405020304" pitchFamily="18" charset="0"/>
              </a:rPr>
            </a:br>
            <a:r>
              <a:rPr lang="pl-PL" sz="1850" b="1" dirty="0">
                <a:solidFill>
                  <a:schemeClr val="tx1"/>
                </a:solidFill>
                <a:latin typeface="Times New Roman" panose="02020603050405020304" pitchFamily="18" charset="0"/>
                <a:cs typeface="Times New Roman" panose="02020603050405020304" pitchFamily="18" charset="0"/>
              </a:rPr>
              <a:t>Wyrok SA w Warszawie z 18.10.2018 r., II </a:t>
            </a:r>
            <a:r>
              <a:rPr lang="pl-PL" sz="1850" b="1" dirty="0" err="1">
                <a:solidFill>
                  <a:schemeClr val="tx1"/>
                </a:solidFill>
                <a:latin typeface="Times New Roman" panose="02020603050405020304" pitchFamily="18" charset="0"/>
                <a:cs typeface="Times New Roman" panose="02020603050405020304" pitchFamily="18" charset="0"/>
              </a:rPr>
              <a:t>AKa</a:t>
            </a:r>
            <a:r>
              <a:rPr lang="pl-PL" sz="1850" b="1" dirty="0">
                <a:solidFill>
                  <a:schemeClr val="tx1"/>
                </a:solidFill>
                <a:latin typeface="Times New Roman" panose="02020603050405020304" pitchFamily="18" charset="0"/>
                <a:cs typeface="Times New Roman" panose="02020603050405020304" pitchFamily="18" charset="0"/>
              </a:rPr>
              <a:t> 402/17, Lex nr 2581120</a:t>
            </a:r>
            <a:br>
              <a:rPr lang="pl-PL" sz="1850" dirty="0">
                <a:solidFill>
                  <a:schemeClr val="tx1"/>
                </a:solidFill>
                <a:latin typeface="Times New Roman" panose="02020603050405020304" pitchFamily="18" charset="0"/>
                <a:cs typeface="Times New Roman" panose="02020603050405020304" pitchFamily="18" charset="0"/>
              </a:rPr>
            </a:br>
            <a:r>
              <a:rPr lang="pl-PL" sz="1850" dirty="0">
                <a:solidFill>
                  <a:schemeClr val="tx1"/>
                </a:solidFill>
                <a:latin typeface="Times New Roman" panose="02020603050405020304" pitchFamily="18" charset="0"/>
                <a:cs typeface="Times New Roman" panose="02020603050405020304" pitchFamily="18" charset="0"/>
              </a:rPr>
              <a:t>Nie stanowi wyjścia poza granice oskarżenia i związane z tym naruszenie zasady skargowości dokonanie w toku przewodu sądowego odmiennych niż przyjęte w zarzucie ustaleń faktycznych co do tego samego zdarzenia np. w zakresie daty, czy okresu popełnienia czynu. </a:t>
            </a:r>
            <a:r>
              <a:rPr lang="pl-PL" sz="1850" dirty="0">
                <a:solidFill>
                  <a:schemeClr val="tx1"/>
                </a:solidFill>
                <a:highlight>
                  <a:srgbClr val="FFFF00"/>
                </a:highlight>
                <a:latin typeface="Times New Roman" panose="02020603050405020304" pitchFamily="18" charset="0"/>
                <a:cs typeface="Times New Roman" panose="02020603050405020304" pitchFamily="18" charset="0"/>
              </a:rPr>
              <a:t>W wypadku poczynienia innych ustaleń co do czasu popełnienia czynu, dla zachowania tej tożsamości niezbędne jest wyłącznie wykazanie niezmienności podmiotu czynu, przedmiotu ochrony, a także tożsamość osoby pokrzywdzonej</a:t>
            </a:r>
            <a:r>
              <a:rPr lang="pl-PL" sz="1850" dirty="0">
                <a:solidFill>
                  <a:schemeClr val="tx1"/>
                </a:solidFill>
                <a:latin typeface="Times New Roman" panose="02020603050405020304" pitchFamily="18" charset="0"/>
                <a:cs typeface="Times New Roman" panose="02020603050405020304" pitchFamily="18" charset="0"/>
              </a:rPr>
              <a:t>.</a:t>
            </a:r>
            <a:endParaRPr lang="pl-PL" sz="185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8785929"/>
      </p:ext>
    </p:extLst>
  </p:cSld>
  <p:clrMapOvr>
    <a:masterClrMapping/>
  </p:clrMapOvr>
  <p:transition spd="slow">
    <p:randomBar dir="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AE495-CB65-0C65-2ED4-79C84140DC4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34BC7EF5-B2E1-971A-0E6C-CD7A00566C55}"/>
              </a:ext>
            </a:extLst>
          </p:cNvPr>
          <p:cNvSpPr>
            <a:spLocks noGrp="1"/>
          </p:cNvSpPr>
          <p:nvPr>
            <p:ph type="title"/>
          </p:nvPr>
        </p:nvSpPr>
        <p:spPr>
          <a:xfrm>
            <a:off x="1342663" y="0"/>
            <a:ext cx="10849337" cy="6858000"/>
          </a:xfrm>
        </p:spPr>
        <p:txBody>
          <a:bodyPr>
            <a:noAutofit/>
          </a:bodyPr>
          <a:lstStyle/>
          <a:p>
            <a:r>
              <a:rPr lang="pl-PL" sz="2200" b="1" dirty="0">
                <a:solidFill>
                  <a:schemeClr val="tx1"/>
                </a:solidFill>
                <a:latin typeface="Times New Roman" panose="02020603050405020304" pitchFamily="18" charset="0"/>
                <a:cs typeface="Times New Roman" panose="02020603050405020304" pitchFamily="18" charset="0"/>
              </a:rPr>
              <a:t>Wyrok SA w Rzeszowie z 11.10.2018 r., II </a:t>
            </a:r>
            <a:r>
              <a:rPr lang="pl-PL" sz="2200" b="1" dirty="0" err="1">
                <a:solidFill>
                  <a:schemeClr val="tx1"/>
                </a:solidFill>
                <a:latin typeface="Times New Roman" panose="02020603050405020304" pitchFamily="18" charset="0"/>
                <a:cs typeface="Times New Roman" panose="02020603050405020304" pitchFamily="18" charset="0"/>
              </a:rPr>
              <a:t>AKa</a:t>
            </a:r>
            <a:r>
              <a:rPr lang="pl-PL" sz="2200" b="1" dirty="0">
                <a:solidFill>
                  <a:schemeClr val="tx1"/>
                </a:solidFill>
                <a:latin typeface="Times New Roman" panose="02020603050405020304" pitchFamily="18" charset="0"/>
                <a:cs typeface="Times New Roman" panose="02020603050405020304" pitchFamily="18" charset="0"/>
              </a:rPr>
              <a:t> 77/18, Lex nr 2688819</a:t>
            </a:r>
            <a:br>
              <a:rPr lang="pl-PL" sz="2200" b="1"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highlight>
                  <a:srgbClr val="FFFF00"/>
                </a:highlight>
                <a:latin typeface="Times New Roman" panose="02020603050405020304" pitchFamily="18" charset="0"/>
                <a:cs typeface="Times New Roman" panose="02020603050405020304" pitchFamily="18" charset="0"/>
              </a:rPr>
              <a:t>Za elementy wyznaczające tożsamość zdarzenia historycznego należy przyjąć: </a:t>
            </a:r>
            <a:r>
              <a:rPr lang="pl-PL" sz="2200" dirty="0">
                <a:solidFill>
                  <a:schemeClr val="tx1"/>
                </a:solidFill>
                <a:latin typeface="Times New Roman" panose="02020603050405020304" pitchFamily="18" charset="0"/>
                <a:cs typeface="Times New Roman" panose="02020603050405020304" pitchFamily="18" charset="0"/>
              </a:rPr>
              <a:t>identyczność przedmiotu zamachu, identyczność kręgu podmiotów oskarżonych o udział w: zdarzeniu, tożsamość miejsca i czasu zdarzenia, jak też zachowanie choćby części wspólnych znamion w opisie czynu zarzucanego i przypisanego, które winny się ze sobą pokrywać, mając jakiś obszar wspólny. O jedności czynu jako jednego impulsu woli świadczy nadto jedność zamiaru sprawcy przestępstwa.</a:t>
            </a:r>
            <a:br>
              <a:rPr lang="pl-PL" sz="2200" dirty="0">
                <a:solidFill>
                  <a:schemeClr val="tx1"/>
                </a:solidFill>
                <a:latin typeface="Times New Roman" panose="02020603050405020304" pitchFamily="18" charset="0"/>
                <a:cs typeface="Times New Roman" panose="02020603050405020304" pitchFamily="18" charset="0"/>
              </a:rPr>
            </a:br>
            <a:br>
              <a:rPr lang="pl-PL" sz="2200" dirty="0">
                <a:solidFill>
                  <a:schemeClr val="tx1"/>
                </a:solidFill>
                <a:latin typeface="Times New Roman" panose="02020603050405020304" pitchFamily="18" charset="0"/>
                <a:cs typeface="Times New Roman" panose="02020603050405020304" pitchFamily="18" charset="0"/>
              </a:rPr>
            </a:br>
            <a:r>
              <a:rPr lang="pl-PL" sz="2200" b="1" dirty="0">
                <a:solidFill>
                  <a:schemeClr val="tx1"/>
                </a:solidFill>
                <a:latin typeface="Times New Roman" panose="02020603050405020304" pitchFamily="18" charset="0"/>
                <a:cs typeface="Times New Roman" panose="02020603050405020304" pitchFamily="18" charset="0"/>
              </a:rPr>
              <a:t>Wyrok SA w Białymstoku z 31.01.2018 r., II </a:t>
            </a:r>
            <a:r>
              <a:rPr lang="pl-PL" sz="2200" b="1" dirty="0" err="1">
                <a:solidFill>
                  <a:schemeClr val="tx1"/>
                </a:solidFill>
                <a:latin typeface="Times New Roman" panose="02020603050405020304" pitchFamily="18" charset="0"/>
                <a:cs typeface="Times New Roman" panose="02020603050405020304" pitchFamily="18" charset="0"/>
              </a:rPr>
              <a:t>AKa</a:t>
            </a:r>
            <a:r>
              <a:rPr lang="pl-PL" sz="2200" b="1" dirty="0">
                <a:solidFill>
                  <a:schemeClr val="tx1"/>
                </a:solidFill>
                <a:latin typeface="Times New Roman" panose="02020603050405020304" pitchFamily="18" charset="0"/>
                <a:cs typeface="Times New Roman" panose="02020603050405020304" pitchFamily="18" charset="0"/>
              </a:rPr>
              <a:t> 237/17, Lex nr 2463388</a:t>
            </a:r>
            <a:br>
              <a:rPr lang="pl-PL" sz="2200"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highlight>
                  <a:srgbClr val="00FF00"/>
                </a:highlight>
                <a:latin typeface="Times New Roman" panose="02020603050405020304" pitchFamily="18" charset="0"/>
                <a:cs typeface="Times New Roman" panose="02020603050405020304" pitchFamily="18" charset="0"/>
              </a:rPr>
              <a:t>Ocena wiarygodności wyjaśnień oskarżonego nie może być wartościowana tym, w jakiej fazie postępowania wyjaśnienia te zostały złożone</a:t>
            </a:r>
            <a:r>
              <a:rPr lang="pl-PL" sz="2200" dirty="0">
                <a:solidFill>
                  <a:schemeClr val="tx1"/>
                </a:solidFill>
                <a:latin typeface="Times New Roman" panose="02020603050405020304" pitchFamily="18" charset="0"/>
                <a:cs typeface="Times New Roman" panose="02020603050405020304" pitchFamily="18" charset="0"/>
              </a:rPr>
              <a:t>, tj. przez przyjęcie a priori, iż te złożone w późniejszej fazie śledztwa czy też w postepowaniu sądowym mają większą wartość dowodową od pierwszych.</a:t>
            </a:r>
            <a:br>
              <a:rPr lang="pl-PL" sz="2200" dirty="0">
                <a:solidFill>
                  <a:schemeClr val="tx1"/>
                </a:solidFill>
                <a:latin typeface="Times New Roman" panose="02020603050405020304" pitchFamily="18" charset="0"/>
                <a:cs typeface="Times New Roman" panose="02020603050405020304" pitchFamily="18" charset="0"/>
              </a:rPr>
            </a:br>
            <a:br>
              <a:rPr lang="pl-PL" sz="2200" dirty="0">
                <a:solidFill>
                  <a:schemeClr val="tx1"/>
                </a:solidFill>
                <a:latin typeface="Times New Roman" panose="02020603050405020304" pitchFamily="18" charset="0"/>
                <a:cs typeface="Times New Roman" panose="02020603050405020304" pitchFamily="18" charset="0"/>
              </a:rPr>
            </a:br>
            <a:r>
              <a:rPr lang="pl-PL" sz="2200" b="1" dirty="0">
                <a:solidFill>
                  <a:schemeClr val="tx1"/>
                </a:solidFill>
                <a:latin typeface="Times New Roman" panose="02020603050405020304" pitchFamily="18" charset="0"/>
                <a:cs typeface="Times New Roman" panose="02020603050405020304" pitchFamily="18" charset="0"/>
              </a:rPr>
              <a:t>Wyrok SA w Warszawie z 4.08.2017 r., II </a:t>
            </a:r>
            <a:r>
              <a:rPr lang="pl-PL" sz="2200" b="1" dirty="0" err="1">
                <a:solidFill>
                  <a:schemeClr val="tx1"/>
                </a:solidFill>
                <a:latin typeface="Times New Roman" panose="02020603050405020304" pitchFamily="18" charset="0"/>
                <a:cs typeface="Times New Roman" panose="02020603050405020304" pitchFamily="18" charset="0"/>
              </a:rPr>
              <a:t>AKa</a:t>
            </a:r>
            <a:r>
              <a:rPr lang="pl-PL" sz="2200" b="1" dirty="0">
                <a:solidFill>
                  <a:schemeClr val="tx1"/>
                </a:solidFill>
                <a:latin typeface="Times New Roman" panose="02020603050405020304" pitchFamily="18" charset="0"/>
                <a:cs typeface="Times New Roman" panose="02020603050405020304" pitchFamily="18" charset="0"/>
              </a:rPr>
              <a:t> 187/17, Lex nr 2347813</a:t>
            </a:r>
            <a:br>
              <a:rPr lang="pl-PL" sz="2200" b="1"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highlight>
                  <a:srgbClr val="FFFF00"/>
                </a:highlight>
                <a:latin typeface="Times New Roman" panose="02020603050405020304" pitchFamily="18" charset="0"/>
                <a:cs typeface="Times New Roman" panose="02020603050405020304" pitchFamily="18" charset="0"/>
              </a:rPr>
              <a:t>Jeżeli sąd nie wskazuje występujących w dwóch opiniach sprzeczności natury zasadniczej, zaś przyjmuje wnioski tylko jednej z nich, to uchybia tym samym normom przepisów art. 7 k.p.k. i 410 k.p.k.</a:t>
            </a:r>
            <a:endParaRPr lang="pl-PL" sz="2000" dirty="0">
              <a:solidFill>
                <a:schemeClr val="tx1"/>
              </a:solidFill>
              <a:effectLst>
                <a:outerShdw blurRad="38100" dist="38100" dir="2700000" algn="tl">
                  <a:srgbClr val="000000">
                    <a:alpha val="43137"/>
                  </a:srgbClr>
                </a:outerShdw>
              </a:effectLst>
              <a:highlight>
                <a:srgbClr val="FFFF00"/>
              </a:highligh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0545063"/>
      </p:ext>
    </p:extLst>
  </p:cSld>
  <p:clrMapOvr>
    <a:masterClrMapping/>
  </p:clrMapOvr>
  <p:transition spd="slow">
    <p:randomBar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9B6DD-07E6-40D9-6F91-6FD4613A0E58}"/>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E3F8973-B7BC-B70E-C6BD-CD299EB68DFA}"/>
              </a:ext>
            </a:extLst>
          </p:cNvPr>
          <p:cNvSpPr>
            <a:spLocks noGrp="1"/>
          </p:cNvSpPr>
          <p:nvPr>
            <p:ph type="title"/>
          </p:nvPr>
        </p:nvSpPr>
        <p:spPr>
          <a:xfrm>
            <a:off x="1342663" y="208344"/>
            <a:ext cx="10849337" cy="6649656"/>
          </a:xfrm>
        </p:spPr>
        <p:txBody>
          <a:bodyPr>
            <a:noAutofit/>
          </a:bodyPr>
          <a:lstStyle/>
          <a:p>
            <a:br>
              <a:rPr lang="pl-PL" sz="2000" b="1"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Art. 167 </a:t>
            </a:r>
            <a:r>
              <a:rPr lang="pl-PL" sz="2000" b="1" dirty="0" err="1">
                <a:solidFill>
                  <a:schemeClr val="tx1"/>
                </a:solidFill>
                <a:latin typeface="Times New Roman" panose="02020603050405020304" pitchFamily="18" charset="0"/>
                <a:cs typeface="Times New Roman" panose="02020603050405020304" pitchFamily="18" charset="0"/>
              </a:rPr>
              <a:t>kpk</a:t>
            </a:r>
            <a:r>
              <a:rPr lang="pl-PL" sz="2000" b="1" dirty="0">
                <a:solidFill>
                  <a:schemeClr val="tx1"/>
                </a:solidFill>
                <a:latin typeface="Times New Roman" panose="02020603050405020304" pitchFamily="18" charset="0"/>
                <a:cs typeface="Times New Roman" panose="02020603050405020304" pitchFamily="18" charset="0"/>
              </a:rPr>
              <a:t> </a:t>
            </a:r>
            <a:r>
              <a:rPr lang="pl-PL" sz="2000" i="1" dirty="0">
                <a:solidFill>
                  <a:schemeClr val="tx1"/>
                </a:solidFill>
                <a:latin typeface="Times New Roman" panose="02020603050405020304" pitchFamily="18" charset="0"/>
                <a:cs typeface="Times New Roman" panose="02020603050405020304" pitchFamily="18" charset="0"/>
              </a:rPr>
              <a:t>[inicjatywna dowodowa]</a:t>
            </a:r>
            <a:br>
              <a:rPr lang="pl-PL" sz="2000" b="1"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Dowody przeprowadza się na wniosek stron albo z urzędu.</a:t>
            </a:r>
            <a:br>
              <a:rPr lang="pl-PL" sz="2000" b="1" dirty="0">
                <a:solidFill>
                  <a:schemeClr val="tx1"/>
                </a:solidFill>
                <a:latin typeface="Times New Roman" panose="02020603050405020304" pitchFamily="18" charset="0"/>
                <a:cs typeface="Times New Roman" panose="02020603050405020304" pitchFamily="18" charset="0"/>
              </a:rPr>
            </a:br>
            <a:br>
              <a:rPr lang="pl-PL" sz="2000" b="1" dirty="0">
                <a:solidFill>
                  <a:schemeClr val="tx1"/>
                </a:solidFill>
                <a:latin typeface="Times New Roman" panose="02020603050405020304" pitchFamily="18" charset="0"/>
                <a:cs typeface="Times New Roman" panose="02020603050405020304" pitchFamily="18" charset="0"/>
              </a:rPr>
            </a:br>
            <a:r>
              <a:rPr lang="pl-PL" sz="2000">
                <a:solidFill>
                  <a:schemeClr val="tx1"/>
                </a:solidFill>
                <a:latin typeface="Times New Roman" panose="02020603050405020304" pitchFamily="18" charset="0"/>
                <a:cs typeface="Times New Roman" panose="02020603050405020304" pitchFamily="18" charset="0"/>
              </a:rPr>
              <a:t>Obowiązek sądu </a:t>
            </a:r>
            <a:r>
              <a:rPr lang="pl-PL" sz="2000" dirty="0">
                <a:solidFill>
                  <a:schemeClr val="tx1"/>
                </a:solidFill>
                <a:latin typeface="Times New Roman" panose="02020603050405020304" pitchFamily="18" charset="0"/>
                <a:cs typeface="Times New Roman" panose="02020603050405020304" pitchFamily="18" charset="0"/>
              </a:rPr>
              <a:t>przeprowadzenia dowodów z urzędu, ale tylko w takim zakresie, w jakim jest to niezbędne dla wyjaśnienia wszystkich istotnych okoliczności sprawy - w jakim jest to niezbędne dla prawidłowego wyrokowania. Istnieje obowiązek dochodzenia do prawdy również w sytuacji, gdy strony nie wnioskują o przeprowadzenie nowych dowodów, ale </a:t>
            </a:r>
            <a:r>
              <a:rPr lang="pl-PL" sz="2000" dirty="0">
                <a:solidFill>
                  <a:schemeClr val="tx1"/>
                </a:solidFill>
                <a:highlight>
                  <a:srgbClr val="00FFFF"/>
                </a:highlight>
                <a:latin typeface="Times New Roman" panose="02020603050405020304" pitchFamily="18" charset="0"/>
                <a:cs typeface="Times New Roman" panose="02020603050405020304" pitchFamily="18" charset="0"/>
              </a:rPr>
              <a:t>dopiero wówczas, gdy dokonując oceny dowodów uzna, że materiał dowodowy jest niepełny i nasuwa wątpliwości, co do stanu faktycznego sprawy i tym samym wymaga uzupełnienia</a:t>
            </a:r>
            <a:r>
              <a:rPr lang="pl-PL" sz="2000" dirty="0">
                <a:solidFill>
                  <a:schemeClr val="tx1"/>
                </a:solidFill>
                <a:latin typeface="Times New Roman" panose="02020603050405020304" pitchFamily="18" charset="0"/>
                <a:cs typeface="Times New Roman" panose="02020603050405020304" pitchFamily="18" charset="0"/>
              </a:rPr>
              <a:t>.</a:t>
            </a:r>
            <a:br>
              <a:rPr lang="pl-PL" sz="2000" b="1" dirty="0">
                <a:solidFill>
                  <a:schemeClr val="tx1"/>
                </a:solidFill>
                <a:latin typeface="Times New Roman" panose="02020603050405020304" pitchFamily="18" charset="0"/>
                <a:cs typeface="Times New Roman" panose="02020603050405020304" pitchFamily="18" charset="0"/>
              </a:rPr>
            </a:br>
            <a:br>
              <a:rPr lang="pl-PL" sz="2000" b="1" dirty="0">
                <a:solidFill>
                  <a:schemeClr val="tx1"/>
                </a:solidFill>
                <a:latin typeface="Times New Roman" panose="02020603050405020304" pitchFamily="18" charset="0"/>
                <a:cs typeface="Times New Roman" panose="02020603050405020304" pitchFamily="18" charset="0"/>
              </a:rPr>
            </a:br>
            <a:br>
              <a:rPr lang="pl-PL" sz="2000"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Wyrok SA w Warszawie z 30.12.2020 r., II </a:t>
            </a:r>
            <a:r>
              <a:rPr lang="pl-PL" sz="2000" b="1" dirty="0" err="1">
                <a:solidFill>
                  <a:schemeClr val="tx1"/>
                </a:solidFill>
                <a:latin typeface="Times New Roman" panose="02020603050405020304" pitchFamily="18" charset="0"/>
                <a:cs typeface="Times New Roman" panose="02020603050405020304" pitchFamily="18" charset="0"/>
              </a:rPr>
              <a:t>AKa</a:t>
            </a:r>
            <a:r>
              <a:rPr lang="pl-PL" sz="2000" b="1" dirty="0">
                <a:solidFill>
                  <a:schemeClr val="tx1"/>
                </a:solidFill>
                <a:latin typeface="Times New Roman" panose="02020603050405020304" pitchFamily="18" charset="0"/>
                <a:cs typeface="Times New Roman" panose="02020603050405020304" pitchFamily="18" charset="0"/>
              </a:rPr>
              <a:t> 392/20, Lex nr 3510432</a:t>
            </a:r>
            <a:br>
              <a:rPr lang="pl-PL" sz="2000" b="1"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Na obrońcy jako kwalifikowanym reprezentancie strony spoczywa obowiązek udowodnienia wysuwanych twierdzeń, a na sądzie zaś obowiązek oceny ich zasadności. Realizacja obowiązku stron wymaga odpowiedniej aktywności w postępowaniu dowodowym, która przede wszystkim powinna mieć miejsce przed sądem pierwszej instancji.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Brak aktywności obrońcy w kierunku wnioskowania o dopuszczenie dowodu nie może czynić zasadnym zarzutu nieprzeprowadzenia takiego dowodu z urzędu, tj. obrazy art. 167 k.p.k.</a:t>
            </a:r>
            <a:br>
              <a:rPr lang="pl-PL" sz="2000"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Nie do zaakceptowania jest taki stan rzeczy, w którym obrońca, zachowując się pasywnie, liczy na inicjatywę ze strony sądu, a następnie brak tej inicjatywy, czyni zarzutem apelacyjnym.</a:t>
            </a:r>
            <a:br>
              <a:rPr lang="pl-PL" sz="2000" dirty="0">
                <a:solidFill>
                  <a:schemeClr val="tx1"/>
                </a:solidFill>
                <a:latin typeface="Times New Roman" panose="02020603050405020304" pitchFamily="18" charset="0"/>
                <a:cs typeface="Times New Roman" panose="02020603050405020304" pitchFamily="18" charset="0"/>
              </a:rPr>
            </a:br>
            <a:endParaRPr lang="pl-PL" sz="20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592014"/>
      </p:ext>
    </p:extLst>
  </p:cSld>
  <p:clrMapOvr>
    <a:masterClrMapping/>
  </p:clrMapOvr>
  <p:transition spd="slow">
    <p:randomBar dir="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CA6CD-DE1B-63AC-90A1-0A6FDF38F26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45AF1935-F2AD-B5FC-0DC0-3F4F99DCBB7B}"/>
              </a:ext>
            </a:extLst>
          </p:cNvPr>
          <p:cNvSpPr>
            <a:spLocks noGrp="1"/>
          </p:cNvSpPr>
          <p:nvPr>
            <p:ph type="title"/>
          </p:nvPr>
        </p:nvSpPr>
        <p:spPr>
          <a:xfrm>
            <a:off x="1342663" y="0"/>
            <a:ext cx="10849337" cy="6858000"/>
          </a:xfrm>
        </p:spPr>
        <p:txBody>
          <a:bodyPr>
            <a:noAutofit/>
          </a:bodyPr>
          <a:lstStyle/>
          <a:p>
            <a:br>
              <a:rPr lang="pl-PL" sz="2000" b="1"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Art.  169 </a:t>
            </a:r>
            <a:r>
              <a:rPr lang="pl-PL" sz="2000" b="1" dirty="0" err="1">
                <a:solidFill>
                  <a:schemeClr val="tx1"/>
                </a:solidFill>
                <a:latin typeface="Times New Roman" panose="02020603050405020304" pitchFamily="18" charset="0"/>
                <a:cs typeface="Times New Roman" panose="02020603050405020304" pitchFamily="18" charset="0"/>
              </a:rPr>
              <a:t>kpk</a:t>
            </a:r>
            <a:r>
              <a:rPr lang="pl-PL" sz="2000" b="1" dirty="0">
                <a:solidFill>
                  <a:schemeClr val="tx1"/>
                </a:solidFill>
                <a:latin typeface="Times New Roman" panose="02020603050405020304" pitchFamily="18" charset="0"/>
                <a:cs typeface="Times New Roman" panose="02020603050405020304" pitchFamily="18" charset="0"/>
              </a:rPr>
              <a:t> </a:t>
            </a:r>
            <a:r>
              <a:rPr lang="pl-PL" sz="2000" i="1" dirty="0">
                <a:solidFill>
                  <a:schemeClr val="tx1"/>
                </a:solidFill>
                <a:latin typeface="Times New Roman" panose="02020603050405020304" pitchFamily="18" charset="0"/>
                <a:cs typeface="Times New Roman" panose="02020603050405020304" pitchFamily="18" charset="0"/>
              </a:rPr>
              <a:t>[Wniosek dowodowy – treść]</a:t>
            </a:r>
            <a:br>
              <a:rPr lang="pl-PL" sz="2000" i="1"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  1.	 We wniosku dowodowym należy podać oznaczenie dowodu oraz okoliczności, które mają być udowodnione. Można także określić sposób przeprowadzenia dowodu.</a:t>
            </a:r>
            <a:br>
              <a:rPr lang="pl-PL" sz="2000" b="1"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  2.	 Wniosek dowodowy może zmierzać do wykrycia lub oceny właściwego dowodu.</a:t>
            </a:r>
            <a:br>
              <a:rPr lang="pl-PL" sz="2000" dirty="0">
                <a:solidFill>
                  <a:schemeClr val="tx1"/>
                </a:solidFill>
                <a:latin typeface="Times New Roman" panose="02020603050405020304" pitchFamily="18" charset="0"/>
                <a:cs typeface="Times New Roman" panose="02020603050405020304" pitchFamily="18" charset="0"/>
              </a:rPr>
            </a:br>
            <a:br>
              <a:rPr lang="pl-PL" sz="2000" b="1"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Brak tezy dowodowej we wniosku dowodowym sprawia, że wniosek nie stanowi w ogóle wniosku dowodowego - jest niedopuszczalny na podstawie art. 169 § 1 k.p.k. </a:t>
            </a:r>
            <a:r>
              <a:rPr lang="pl-PL" sz="2000" dirty="0">
                <a:solidFill>
                  <a:schemeClr val="tx1"/>
                </a:solidFill>
                <a:highlight>
                  <a:srgbClr val="00FFFF"/>
                </a:highlight>
                <a:latin typeface="Times New Roman" panose="02020603050405020304" pitchFamily="18" charset="0"/>
                <a:cs typeface="Times New Roman" panose="02020603050405020304" pitchFamily="18" charset="0"/>
              </a:rPr>
              <a:t>Teza dowodowa bowiem to nie to samo co okoliczności, na które świadek winien być zdaniem wnioskodawcy przesłuchany</a:t>
            </a:r>
            <a:r>
              <a:rPr lang="pl-PL" sz="2000" dirty="0">
                <a:solidFill>
                  <a:schemeClr val="tx1"/>
                </a:solidFill>
                <a:latin typeface="Times New Roman" panose="02020603050405020304" pitchFamily="18" charset="0"/>
                <a:cs typeface="Times New Roman" panose="02020603050405020304" pitchFamily="18" charset="0"/>
              </a:rPr>
              <a:t>. Jest to jedynie środek prowadzący do celu - a zatem wykazania określonej tezy, którą strona zamierza udowodnić. Winno to niewątpliwie wynikać bezpośrednio z wniosku.</a:t>
            </a:r>
            <a:br>
              <a:rPr lang="pl-PL" sz="2000" dirty="0">
                <a:solidFill>
                  <a:schemeClr val="tx1"/>
                </a:solidFill>
                <a:latin typeface="Times New Roman" panose="02020603050405020304" pitchFamily="18" charset="0"/>
                <a:cs typeface="Times New Roman" panose="02020603050405020304" pitchFamily="18" charset="0"/>
              </a:rPr>
            </a:br>
            <a:br>
              <a:rPr lang="pl-PL" sz="2000" dirty="0">
                <a:solidFill>
                  <a:schemeClr val="tx1"/>
                </a:solidFill>
                <a:latin typeface="Times New Roman" panose="02020603050405020304" pitchFamily="18" charset="0"/>
                <a:cs typeface="Times New Roman" panose="02020603050405020304" pitchFamily="18" charset="0"/>
              </a:rPr>
            </a:br>
            <a:br>
              <a:rPr lang="pl-PL" sz="2000"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Wyrok SA w Katowicach z 18.12.2019 r., II </a:t>
            </a:r>
            <a:r>
              <a:rPr lang="pl-PL" sz="2000" b="1" dirty="0" err="1">
                <a:solidFill>
                  <a:schemeClr val="tx1"/>
                </a:solidFill>
                <a:latin typeface="Times New Roman" panose="02020603050405020304" pitchFamily="18" charset="0"/>
                <a:cs typeface="Times New Roman" panose="02020603050405020304" pitchFamily="18" charset="0"/>
              </a:rPr>
              <a:t>AKa</a:t>
            </a:r>
            <a:r>
              <a:rPr lang="pl-PL" sz="2000" b="1" dirty="0">
                <a:solidFill>
                  <a:schemeClr val="tx1"/>
                </a:solidFill>
                <a:latin typeface="Times New Roman" panose="02020603050405020304" pitchFamily="18" charset="0"/>
                <a:cs typeface="Times New Roman" panose="02020603050405020304" pitchFamily="18" charset="0"/>
              </a:rPr>
              <a:t> 92/19, Lex nr 3066123</a:t>
            </a:r>
            <a:br>
              <a:rPr lang="pl-PL" sz="2000" b="1"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Wniosek dowodowy obrońcy nie spełniał formalnych wymogów z art. 169 § 1 k.p.k. z uwagi na niewskazanie tezy dowodowej. Jednakże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oddalenie tego wniosku bez uprzedniego wezwania obrońcy do jego uzupełnienia przez sprecyzowanie tezy dowodowej stanowi naruszenie art. 170 § 1 k.p.k. w zw. z art. 120 § 1 k.p.k.</a:t>
            </a:r>
            <a:r>
              <a:rPr lang="pl-PL" sz="2000" dirty="0">
                <a:solidFill>
                  <a:schemeClr val="tx1"/>
                </a:solidFill>
                <a:latin typeface="Times New Roman" panose="02020603050405020304" pitchFamily="18" charset="0"/>
                <a:cs typeface="Times New Roman" panose="02020603050405020304" pitchFamily="18" charset="0"/>
              </a:rPr>
              <a:t> Dopiero uzupełniony wniosek dowodowy mógłby podlegać prawidłowej ocenie (a w razie jego nieuzupełnienia należałoby pozostawić go bez rozpoznania).</a:t>
            </a:r>
            <a:br>
              <a:rPr lang="pl-PL" sz="2000" dirty="0">
                <a:solidFill>
                  <a:schemeClr val="tx1"/>
                </a:solidFill>
                <a:latin typeface="Times New Roman" panose="02020603050405020304" pitchFamily="18" charset="0"/>
                <a:cs typeface="Times New Roman" panose="02020603050405020304" pitchFamily="18" charset="0"/>
              </a:rPr>
            </a:br>
            <a:br>
              <a:rPr lang="pl-PL" sz="2000" dirty="0">
                <a:solidFill>
                  <a:schemeClr val="tx1"/>
                </a:solidFill>
                <a:latin typeface="Times New Roman" panose="02020603050405020304" pitchFamily="18" charset="0"/>
                <a:cs typeface="Times New Roman" panose="02020603050405020304" pitchFamily="18" charset="0"/>
              </a:rPr>
            </a:br>
            <a:endParaRPr lang="pl-PL" sz="20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1245275"/>
      </p:ext>
    </p:extLst>
  </p:cSld>
  <p:clrMapOvr>
    <a:masterClrMapping/>
  </p:clrMapOvr>
  <p:transition spd="slow">
    <p:randomBar dir="ver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E3FFC-5AAB-77AD-5A37-6233CE24981D}"/>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BC78342-135F-DDED-D489-A1886C1E3DA5}"/>
              </a:ext>
            </a:extLst>
          </p:cNvPr>
          <p:cNvSpPr>
            <a:spLocks noGrp="1"/>
          </p:cNvSpPr>
          <p:nvPr>
            <p:ph type="title"/>
          </p:nvPr>
        </p:nvSpPr>
        <p:spPr>
          <a:xfrm>
            <a:off x="1342663" y="0"/>
            <a:ext cx="10849337" cy="6858000"/>
          </a:xfrm>
        </p:spPr>
        <p:txBody>
          <a:bodyPr>
            <a:noAutofit/>
          </a:bodyPr>
          <a:lstStyle/>
          <a:p>
            <a:br>
              <a:rPr lang="pl-PL" sz="2000"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Art.  170 </a:t>
            </a:r>
            <a:r>
              <a:rPr lang="pl-PL" sz="2000" b="1" dirty="0" err="1">
                <a:solidFill>
                  <a:schemeClr val="tx1"/>
                </a:solidFill>
                <a:latin typeface="Times New Roman" panose="02020603050405020304" pitchFamily="18" charset="0"/>
                <a:cs typeface="Times New Roman" panose="02020603050405020304" pitchFamily="18" charset="0"/>
              </a:rPr>
              <a:t>kpk</a:t>
            </a:r>
            <a:r>
              <a:rPr lang="pl-PL" sz="2000" b="1" dirty="0">
                <a:solidFill>
                  <a:schemeClr val="tx1"/>
                </a:solidFill>
                <a:latin typeface="Times New Roman" panose="02020603050405020304" pitchFamily="18" charset="0"/>
                <a:cs typeface="Times New Roman" panose="02020603050405020304" pitchFamily="18" charset="0"/>
              </a:rPr>
              <a:t> </a:t>
            </a:r>
            <a:r>
              <a:rPr lang="pl-PL" sz="2000" i="1" dirty="0">
                <a:solidFill>
                  <a:schemeClr val="tx1"/>
                </a:solidFill>
                <a:latin typeface="Times New Roman" panose="02020603050405020304" pitchFamily="18" charset="0"/>
                <a:cs typeface="Times New Roman" panose="02020603050405020304" pitchFamily="18" charset="0"/>
              </a:rPr>
              <a:t>[Przesłanki oddalenia wniosku dowodowego, forma, konsekwencje]</a:t>
            </a:r>
            <a:br>
              <a:rPr lang="pl-PL" sz="2000" i="1"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  1.	 Oddala się wniosek dowodowy, jeżeli:</a:t>
            </a:r>
            <a:br>
              <a:rPr lang="pl-PL" sz="2000" b="1"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5)	 wniosek dowodowy w sposób oczywisty zmierza do przedłużenia postępowania;</a:t>
            </a:r>
            <a:br>
              <a:rPr lang="pl-PL" sz="2000" dirty="0">
                <a:solidFill>
                  <a:schemeClr val="tx1"/>
                </a:solidFill>
                <a:latin typeface="Times New Roman" panose="02020603050405020304" pitchFamily="18" charset="0"/>
                <a:cs typeface="Times New Roman" panose="02020603050405020304" pitchFamily="18" charset="0"/>
              </a:rPr>
            </a:br>
            <a:br>
              <a:rPr lang="pl-PL" sz="2000" b="1"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O tym, czy wniosek dowodowy zostanie dopuszczony, czy oddalony, decydować winno nie tyle stadium procesu w jakim on został zgłoszony, co jego treść, a więc waga dla ustalenia fundamentalnych okoliczności sprawy.</a:t>
            </a:r>
            <a:br>
              <a:rPr lang="pl-PL" sz="2000" dirty="0">
                <a:solidFill>
                  <a:schemeClr val="tx1"/>
                </a:solidFill>
                <a:latin typeface="Times New Roman" panose="02020603050405020304" pitchFamily="18" charset="0"/>
                <a:cs typeface="Times New Roman" panose="02020603050405020304" pitchFamily="18" charset="0"/>
              </a:rPr>
            </a:br>
            <a:br>
              <a:rPr lang="pl-PL" sz="2000" dirty="0">
                <a:solidFill>
                  <a:schemeClr val="tx1"/>
                </a:solidFill>
                <a:latin typeface="Times New Roman" panose="02020603050405020304" pitchFamily="18" charset="0"/>
                <a:cs typeface="Times New Roman" panose="02020603050405020304" pitchFamily="18" charset="0"/>
              </a:rPr>
            </a:br>
            <a:br>
              <a:rPr lang="pl-PL" sz="2000"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Wyrok SN z 26.05.2022 r., II KKN 413/21, Lex nr 3448383</a:t>
            </a:r>
            <a:br>
              <a:rPr lang="pl-PL" sz="2000" b="1"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Wniosek dowodowy może zostać oddalony na podstawie art. 170 § 1 pkt 5 k.p.k., kiedy w sposób oczywisty zmierza do przedłużenia postępowania.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Wykorzystanie tej możliwości, której celem jest ograniczenie możliwości stron w zakresie przewlekania postępowania, nie może przesłonić celów postępowania karnego określonych w art. 2 k.p.k., w tym dążenia do dokonania prawdziwych ustaleń faktycznych, które mają stanowić podstawę wszelkich rozstrzygnięć</a:t>
            </a:r>
            <a:r>
              <a:rPr lang="pl-PL" sz="2000" dirty="0">
                <a:solidFill>
                  <a:schemeClr val="tx1"/>
                </a:solidFill>
                <a:latin typeface="Times New Roman" panose="02020603050405020304" pitchFamily="18" charset="0"/>
                <a:cs typeface="Times New Roman" panose="02020603050405020304" pitchFamily="18" charset="0"/>
              </a:rPr>
              <a:t>. W art. 2 § 2 k.p.k. zawarta jest obowiązująca w procesie karnym zasada prawdy materialnej, która dość powszechnie uznawana jest za nadrzędną zasadę procesową. Zasada ta znalazła odbicie w treści art. 170 § 1a k.p.k.</a:t>
            </a:r>
            <a:br>
              <a:rPr lang="pl-PL" sz="2000" dirty="0">
                <a:solidFill>
                  <a:schemeClr val="tx1"/>
                </a:solidFill>
                <a:latin typeface="Times New Roman" panose="02020603050405020304" pitchFamily="18" charset="0"/>
                <a:cs typeface="Times New Roman" panose="02020603050405020304" pitchFamily="18" charset="0"/>
              </a:rPr>
            </a:br>
            <a:endParaRPr lang="pl-PL" sz="20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1607192"/>
      </p:ext>
    </p:extLst>
  </p:cSld>
  <p:clrMapOvr>
    <a:masterClrMapping/>
  </p:clrMapOvr>
  <p:transition spd="slow">
    <p:randomBar dir="ver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A638F-14F2-DA3B-1574-163B5A240F7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6CF52508-D91F-B88F-2230-1523E5D1ABCE}"/>
              </a:ext>
            </a:extLst>
          </p:cNvPr>
          <p:cNvSpPr>
            <a:spLocks noGrp="1"/>
          </p:cNvSpPr>
          <p:nvPr>
            <p:ph type="title"/>
          </p:nvPr>
        </p:nvSpPr>
        <p:spPr>
          <a:xfrm>
            <a:off x="1342663" y="0"/>
            <a:ext cx="10849337" cy="6858000"/>
          </a:xfrm>
        </p:spPr>
        <p:txBody>
          <a:bodyPr>
            <a:noAutofit/>
          </a:bodyPr>
          <a:lstStyle/>
          <a:p>
            <a:br>
              <a:rPr lang="pl-PL" sz="2000" dirty="0">
                <a:solidFill>
                  <a:schemeClr val="tx1"/>
                </a:solidFill>
                <a:latin typeface="Times New Roman" panose="02020603050405020304" pitchFamily="18" charset="0"/>
                <a:cs typeface="Times New Roman" panose="02020603050405020304" pitchFamily="18" charset="0"/>
              </a:rPr>
            </a:br>
            <a:br>
              <a:rPr lang="pl-PL" sz="2000"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Art.  201 </a:t>
            </a:r>
            <a:r>
              <a:rPr lang="pl-PL" sz="2000" b="1" dirty="0" err="1">
                <a:solidFill>
                  <a:schemeClr val="tx1"/>
                </a:solidFill>
                <a:latin typeface="Times New Roman" panose="02020603050405020304" pitchFamily="18" charset="0"/>
                <a:cs typeface="Times New Roman" panose="02020603050405020304" pitchFamily="18" charset="0"/>
              </a:rPr>
              <a:t>kpk</a:t>
            </a:r>
            <a:r>
              <a:rPr lang="pl-PL" sz="2000" b="1" dirty="0">
                <a:solidFill>
                  <a:schemeClr val="tx1"/>
                </a:solidFill>
                <a:latin typeface="Times New Roman" panose="02020603050405020304" pitchFamily="18" charset="0"/>
                <a:cs typeface="Times New Roman" panose="02020603050405020304" pitchFamily="18" charset="0"/>
              </a:rPr>
              <a:t> </a:t>
            </a:r>
            <a:r>
              <a:rPr lang="pl-PL" sz="2000" i="1" dirty="0">
                <a:solidFill>
                  <a:schemeClr val="tx1"/>
                </a:solidFill>
                <a:latin typeface="Times New Roman" panose="02020603050405020304" pitchFamily="18" charset="0"/>
                <a:cs typeface="Times New Roman" panose="02020603050405020304" pitchFamily="18" charset="0"/>
              </a:rPr>
              <a:t>[Opinia uzupełniająca, nowa opinia]</a:t>
            </a:r>
            <a:br>
              <a:rPr lang="pl-PL" sz="2000"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 Jeżeli opinia jest niepełna lub niejasna albo gdy zachodzi sprzeczność w samej opinii lub między różnymi opiniami w tej samej sprawie, można wezwać ponownie tych samych biegłych lub powołać innych.</a:t>
            </a:r>
            <a:br>
              <a:rPr lang="pl-PL" sz="2000" dirty="0">
                <a:solidFill>
                  <a:schemeClr val="tx1"/>
                </a:solidFill>
                <a:latin typeface="Times New Roman" panose="02020603050405020304" pitchFamily="18" charset="0"/>
                <a:cs typeface="Times New Roman" panose="02020603050405020304" pitchFamily="18" charset="0"/>
              </a:rPr>
            </a:br>
            <a:br>
              <a:rPr lang="pl-PL" sz="2000" b="1"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Przepis art. 201 </a:t>
            </a:r>
            <a:r>
              <a:rPr lang="pl-PL" sz="2000" dirty="0" err="1">
                <a:solidFill>
                  <a:schemeClr val="tx1"/>
                </a:solidFill>
                <a:latin typeface="Times New Roman" panose="02020603050405020304" pitchFamily="18" charset="0"/>
                <a:cs typeface="Times New Roman" panose="02020603050405020304" pitchFamily="18" charset="0"/>
              </a:rPr>
              <a:t>kpk</a:t>
            </a:r>
            <a:r>
              <a:rPr lang="pl-PL" sz="2000" dirty="0">
                <a:solidFill>
                  <a:schemeClr val="tx1"/>
                </a:solidFill>
                <a:latin typeface="Times New Roman" panose="02020603050405020304" pitchFamily="18" charset="0"/>
                <a:cs typeface="Times New Roman" panose="02020603050405020304" pitchFamily="18" charset="0"/>
              </a:rPr>
              <a:t> nie ma charakteru obligującego sąd do określonego działania, lecz daje pole do podjęcia określonej inicjatywy, jeśli  sąd dostrzeże ku temu podstawy. A zatem </a:t>
            </a:r>
            <a:r>
              <a:rPr lang="pl-PL" sz="2000" dirty="0">
                <a:solidFill>
                  <a:schemeClr val="tx1"/>
                </a:solidFill>
                <a:highlight>
                  <a:srgbClr val="00FFFF"/>
                </a:highlight>
                <a:latin typeface="Times New Roman" panose="02020603050405020304" pitchFamily="18" charset="0"/>
                <a:cs typeface="Times New Roman" panose="02020603050405020304" pitchFamily="18" charset="0"/>
              </a:rPr>
              <a:t>skoro sąd nie podjął decyzji procesowej o dopuszczeniu dowodu z opinii uzupełniających lub powołania biegłego kolejnej specjalizacji, to oznacza, że nie widział ku temu powodów</a:t>
            </a:r>
            <a:r>
              <a:rPr lang="pl-PL" sz="2000" dirty="0">
                <a:solidFill>
                  <a:schemeClr val="tx1"/>
                </a:solidFill>
                <a:latin typeface="Times New Roman" panose="02020603050405020304" pitchFamily="18" charset="0"/>
                <a:cs typeface="Times New Roman" panose="02020603050405020304" pitchFamily="18" charset="0"/>
              </a:rPr>
              <a:t>.</a:t>
            </a:r>
            <a:br>
              <a:rPr lang="pl-PL" sz="2000" dirty="0">
                <a:solidFill>
                  <a:schemeClr val="tx1"/>
                </a:solidFill>
                <a:latin typeface="Times New Roman" panose="02020603050405020304" pitchFamily="18" charset="0"/>
                <a:cs typeface="Times New Roman" panose="02020603050405020304" pitchFamily="18" charset="0"/>
              </a:rPr>
            </a:br>
            <a:br>
              <a:rPr lang="pl-PL" sz="2000" dirty="0">
                <a:solidFill>
                  <a:schemeClr val="tx1"/>
                </a:solidFill>
                <a:latin typeface="Times New Roman" panose="02020603050405020304" pitchFamily="18" charset="0"/>
                <a:cs typeface="Times New Roman" panose="02020603050405020304" pitchFamily="18" charset="0"/>
              </a:rPr>
            </a:br>
            <a:r>
              <a:rPr lang="pl-PL" sz="2000" b="1" dirty="0">
                <a:solidFill>
                  <a:schemeClr val="tx1"/>
                </a:solidFill>
                <a:latin typeface="Times New Roman" panose="02020603050405020304" pitchFamily="18" charset="0"/>
                <a:cs typeface="Times New Roman" panose="02020603050405020304" pitchFamily="18" charset="0"/>
              </a:rPr>
              <a:t>Wyrok SA w Warszawie z 2.06.2021 r., II </a:t>
            </a:r>
            <a:r>
              <a:rPr lang="pl-PL" sz="2000" b="1" dirty="0" err="1">
                <a:solidFill>
                  <a:schemeClr val="tx1"/>
                </a:solidFill>
                <a:latin typeface="Times New Roman" panose="02020603050405020304" pitchFamily="18" charset="0"/>
                <a:cs typeface="Times New Roman" panose="02020603050405020304" pitchFamily="18" charset="0"/>
              </a:rPr>
              <a:t>AKa</a:t>
            </a:r>
            <a:r>
              <a:rPr lang="pl-PL" sz="2000" b="1" dirty="0">
                <a:solidFill>
                  <a:schemeClr val="tx1"/>
                </a:solidFill>
                <a:latin typeface="Times New Roman" panose="02020603050405020304" pitchFamily="18" charset="0"/>
                <a:cs typeface="Times New Roman" panose="02020603050405020304" pitchFamily="18" charset="0"/>
              </a:rPr>
              <a:t> 374/20, Lex nr 3214909</a:t>
            </a:r>
            <a:br>
              <a:rPr lang="pl-PL" sz="2000" b="1" dirty="0">
                <a:solidFill>
                  <a:schemeClr val="tx1"/>
                </a:solidFill>
                <a:latin typeface="Times New Roman" panose="02020603050405020304" pitchFamily="18" charset="0"/>
                <a:cs typeface="Times New Roman" panose="02020603050405020304" pitchFamily="18" charset="0"/>
              </a:rPr>
            </a:br>
            <a:r>
              <a:rPr lang="pl-PL" sz="2000" dirty="0">
                <a:solidFill>
                  <a:schemeClr val="tx1"/>
                </a:solidFill>
                <a:latin typeface="Times New Roman" panose="02020603050405020304" pitchFamily="18" charset="0"/>
                <a:cs typeface="Times New Roman" panose="02020603050405020304" pitchFamily="18" charset="0"/>
              </a:rPr>
              <a:t>Opinia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jest niepełna</a:t>
            </a:r>
            <a:r>
              <a:rPr lang="pl-PL" sz="2000" dirty="0">
                <a:solidFill>
                  <a:schemeClr val="tx1"/>
                </a:solidFill>
                <a:latin typeface="Times New Roman" panose="02020603050405020304" pitchFamily="18" charset="0"/>
                <a:cs typeface="Times New Roman" panose="02020603050405020304" pitchFamily="18" charset="0"/>
              </a:rPr>
              <a:t>, jeżeli nie udziela odpowiedzi na wszystkie postawione biegłemu pytania, na które zgodnie z zakresem posiadanych wiadomości specjalnych i udostępnionych materiałów dowodowych może oraz powinien udzielić odpowiedzi lub jeżeli nie uwzględnia wszystkich istotnych dla rozstrzygnięcia konkretnej kwestii okoliczności, albo też nie zawiera uzasadnienia wyrażonych w niej ocen oraz poglądów. Opinia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jest niejasna</a:t>
            </a:r>
            <a:r>
              <a:rPr lang="pl-PL" sz="2000" dirty="0">
                <a:solidFill>
                  <a:schemeClr val="tx1"/>
                </a:solidFill>
                <a:latin typeface="Times New Roman" panose="02020603050405020304" pitchFamily="18" charset="0"/>
                <a:cs typeface="Times New Roman" panose="02020603050405020304" pitchFamily="18" charset="0"/>
              </a:rPr>
              <a:t>, jeżeli jej sformułowanie nie pozwala na zrozumienie wyrażonych w niej ocen i poglądów, a także sposobu dochodzenia do nich, albo jeżeli zawiera wewnętrzne sprzeczności, posługuje się nielogicznymi argumentami. Natomiast,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sprzeczność w samej opinii</a:t>
            </a:r>
            <a:r>
              <a:rPr lang="pl-PL" sz="2000" dirty="0">
                <a:solidFill>
                  <a:schemeClr val="tx1"/>
                </a:solidFill>
                <a:latin typeface="Times New Roman" panose="02020603050405020304" pitchFamily="18" charset="0"/>
                <a:cs typeface="Times New Roman" panose="02020603050405020304" pitchFamily="18" charset="0"/>
              </a:rPr>
              <a:t>, zachodzi wówczas, gdy co do tych samych, istotnych okoliczności, dokonane zostały odmienne ustalenia, odmienne oceny albo też z przeprowadzonych takich samych czynności sformułowane zostały odmienne wnioski.</a:t>
            </a:r>
            <a:br>
              <a:rPr lang="pl-PL" sz="2000" dirty="0">
                <a:solidFill>
                  <a:schemeClr val="tx1"/>
                </a:solidFill>
                <a:latin typeface="Times New Roman" panose="02020603050405020304" pitchFamily="18" charset="0"/>
                <a:cs typeface="Times New Roman" panose="02020603050405020304" pitchFamily="18" charset="0"/>
              </a:rPr>
            </a:br>
            <a:endParaRPr lang="pl-PL" sz="20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7852621"/>
      </p:ext>
    </p:extLst>
  </p:cSld>
  <p:clrMapOvr>
    <a:masterClrMapping/>
  </p:clrMapOvr>
  <p:transition spd="slow">
    <p:randomBar dir="ver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14893-B3AE-0BCB-C293-740A4FE591B4}"/>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96832DBA-7E43-FB6A-94B3-5CB2353B8C92}"/>
              </a:ext>
            </a:extLst>
          </p:cNvPr>
          <p:cNvSpPr>
            <a:spLocks noGrp="1"/>
          </p:cNvSpPr>
          <p:nvPr>
            <p:ph type="title"/>
          </p:nvPr>
        </p:nvSpPr>
        <p:spPr>
          <a:xfrm>
            <a:off x="1342663" y="0"/>
            <a:ext cx="10849337" cy="6858000"/>
          </a:xfrm>
        </p:spPr>
        <p:txBody>
          <a:bodyPr>
            <a:noAutofit/>
          </a:bodyPr>
          <a:lstStyle/>
          <a:p>
            <a:r>
              <a:rPr lang="pl-PL" sz="2200" b="1" dirty="0">
                <a:solidFill>
                  <a:schemeClr val="tx1"/>
                </a:solidFill>
                <a:latin typeface="Times New Roman" panose="02020603050405020304" pitchFamily="18" charset="0"/>
                <a:cs typeface="Times New Roman" panose="02020603050405020304" pitchFamily="18" charset="0"/>
              </a:rPr>
              <a:t>Art.  394 </a:t>
            </a:r>
            <a:r>
              <a:rPr lang="pl-PL" sz="2200" b="1" dirty="0" err="1">
                <a:solidFill>
                  <a:schemeClr val="tx1"/>
                </a:solidFill>
                <a:latin typeface="Times New Roman" panose="02020603050405020304" pitchFamily="18" charset="0"/>
                <a:cs typeface="Times New Roman" panose="02020603050405020304" pitchFamily="18" charset="0"/>
              </a:rPr>
              <a:t>kpk</a:t>
            </a:r>
            <a:r>
              <a:rPr lang="pl-PL" sz="2200" b="1" dirty="0">
                <a:solidFill>
                  <a:schemeClr val="tx1"/>
                </a:solidFill>
                <a:latin typeface="Times New Roman" panose="02020603050405020304" pitchFamily="18" charset="0"/>
                <a:cs typeface="Times New Roman" panose="02020603050405020304" pitchFamily="18" charset="0"/>
              </a:rPr>
              <a:t> </a:t>
            </a:r>
            <a:r>
              <a:rPr lang="pl-PL" sz="2200" dirty="0">
                <a:solidFill>
                  <a:schemeClr val="tx1"/>
                </a:solidFill>
                <a:latin typeface="Times New Roman" panose="02020603050405020304" pitchFamily="18" charset="0"/>
                <a:cs typeface="Times New Roman" panose="02020603050405020304" pitchFamily="18" charset="0"/>
              </a:rPr>
              <a:t>[Uznanie za ujawnione]</a:t>
            </a:r>
            <a:br>
              <a:rPr lang="pl-PL" sz="2200"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latin typeface="Times New Roman" panose="02020603050405020304" pitchFamily="18" charset="0"/>
                <a:cs typeface="Times New Roman" panose="02020603050405020304" pitchFamily="18" charset="0"/>
              </a:rPr>
              <a:t>§  1.	 Dane dotyczące osoby oskarżonego oraz wyniki wywiadu środowiskowego odczytuje się na żądanie oskarżonego lub obrońcy.</a:t>
            </a:r>
            <a:br>
              <a:rPr lang="pl-PL" sz="2200"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latin typeface="Times New Roman" panose="02020603050405020304" pitchFamily="18" charset="0"/>
                <a:cs typeface="Times New Roman" panose="02020603050405020304" pitchFamily="18" charset="0"/>
              </a:rPr>
              <a:t>§  2.	 Protokoły i dokumenty podlegające odczytaniu na rozprawie </a:t>
            </a:r>
            <a:r>
              <a:rPr lang="pl-PL" sz="2200" dirty="0">
                <a:solidFill>
                  <a:schemeClr val="tx1"/>
                </a:solidFill>
                <a:highlight>
                  <a:srgbClr val="00FF00"/>
                </a:highlight>
                <a:latin typeface="Times New Roman" panose="02020603050405020304" pitchFamily="18" charset="0"/>
                <a:cs typeface="Times New Roman" panose="02020603050405020304" pitchFamily="18" charset="0"/>
              </a:rPr>
              <a:t>odczytuje się</a:t>
            </a:r>
            <a:r>
              <a:rPr lang="pl-PL" sz="2200" dirty="0">
                <a:solidFill>
                  <a:schemeClr val="tx1"/>
                </a:solidFill>
                <a:latin typeface="Times New Roman" panose="02020603050405020304" pitchFamily="18" charset="0"/>
                <a:cs typeface="Times New Roman" panose="02020603050405020304" pitchFamily="18" charset="0"/>
              </a:rPr>
              <a:t>:</a:t>
            </a:r>
            <a:br>
              <a:rPr lang="pl-PL" sz="2200"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latin typeface="Times New Roman" panose="02020603050405020304" pitchFamily="18" charset="0"/>
                <a:cs typeface="Times New Roman" panose="02020603050405020304" pitchFamily="18" charset="0"/>
              </a:rPr>
              <a:t>1)	 na wniosek strony, która nie miała możliwości zapoznania się z ich treścią; przepis art. 392 § 2 </a:t>
            </a:r>
            <a:r>
              <a:rPr lang="pl-PL" sz="2200" dirty="0" err="1">
                <a:solidFill>
                  <a:schemeClr val="tx1"/>
                </a:solidFill>
                <a:latin typeface="Times New Roman" panose="02020603050405020304" pitchFamily="18" charset="0"/>
                <a:cs typeface="Times New Roman" panose="02020603050405020304" pitchFamily="18" charset="0"/>
              </a:rPr>
              <a:t>kpk</a:t>
            </a:r>
            <a:r>
              <a:rPr lang="pl-PL" sz="2200" dirty="0">
                <a:solidFill>
                  <a:schemeClr val="tx1"/>
                </a:solidFill>
                <a:latin typeface="Times New Roman" panose="02020603050405020304" pitchFamily="18" charset="0"/>
                <a:cs typeface="Times New Roman" panose="02020603050405020304" pitchFamily="18" charset="0"/>
              </a:rPr>
              <a:t> stosuje się odpowiednio, lub</a:t>
            </a:r>
            <a:br>
              <a:rPr lang="pl-PL" sz="2200"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latin typeface="Times New Roman" panose="02020603050405020304" pitchFamily="18" charset="0"/>
                <a:cs typeface="Times New Roman" panose="02020603050405020304" pitchFamily="18" charset="0"/>
              </a:rPr>
              <a:t>2)	 gdy sąd uzna to za niezbędne.</a:t>
            </a:r>
            <a:br>
              <a:rPr lang="pl-PL" sz="2200" b="1" dirty="0">
                <a:solidFill>
                  <a:schemeClr val="tx1"/>
                </a:solidFill>
                <a:latin typeface="Times New Roman" panose="02020603050405020304" pitchFamily="18" charset="0"/>
                <a:cs typeface="Times New Roman" panose="02020603050405020304" pitchFamily="18" charset="0"/>
              </a:rPr>
            </a:br>
            <a:br>
              <a:rPr lang="pl-PL" sz="2200" b="1" dirty="0">
                <a:solidFill>
                  <a:schemeClr val="tx1"/>
                </a:solidFill>
                <a:latin typeface="Times New Roman" panose="02020603050405020304" pitchFamily="18" charset="0"/>
                <a:cs typeface="Times New Roman" panose="02020603050405020304" pitchFamily="18" charset="0"/>
              </a:rPr>
            </a:br>
            <a:r>
              <a:rPr lang="pl-PL" sz="2200" b="1" dirty="0">
                <a:solidFill>
                  <a:schemeClr val="tx1"/>
                </a:solidFill>
                <a:latin typeface="Times New Roman" panose="02020603050405020304" pitchFamily="18" charset="0"/>
                <a:cs typeface="Times New Roman" panose="02020603050405020304" pitchFamily="18" charset="0"/>
              </a:rPr>
              <a:t>Art.  405 </a:t>
            </a:r>
            <a:r>
              <a:rPr lang="pl-PL" sz="2200" b="1" dirty="0" err="1">
                <a:solidFill>
                  <a:schemeClr val="tx1"/>
                </a:solidFill>
                <a:latin typeface="Times New Roman" panose="02020603050405020304" pitchFamily="18" charset="0"/>
                <a:cs typeface="Times New Roman" panose="02020603050405020304" pitchFamily="18" charset="0"/>
              </a:rPr>
              <a:t>kpk</a:t>
            </a:r>
            <a:r>
              <a:rPr lang="pl-PL" sz="2200" b="1" dirty="0">
                <a:solidFill>
                  <a:schemeClr val="tx1"/>
                </a:solidFill>
                <a:latin typeface="Times New Roman" panose="02020603050405020304" pitchFamily="18" charset="0"/>
                <a:cs typeface="Times New Roman" panose="02020603050405020304" pitchFamily="18" charset="0"/>
              </a:rPr>
              <a:t> </a:t>
            </a:r>
            <a:r>
              <a:rPr lang="pl-PL" sz="2200" dirty="0">
                <a:solidFill>
                  <a:schemeClr val="tx1"/>
                </a:solidFill>
                <a:latin typeface="Times New Roman" panose="02020603050405020304" pitchFamily="18" charset="0"/>
                <a:cs typeface="Times New Roman" panose="02020603050405020304" pitchFamily="18" charset="0"/>
              </a:rPr>
              <a:t>[Zamykanie przewodu sądowego]</a:t>
            </a:r>
            <a:br>
              <a:rPr lang="pl-PL" sz="2200"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latin typeface="Times New Roman" panose="02020603050405020304" pitchFamily="18" charset="0"/>
                <a:cs typeface="Times New Roman" panose="02020603050405020304" pitchFamily="18" charset="0"/>
              </a:rPr>
              <a:t>§  2.	 Z chwilą zamknięcia przewodu sądowego </a:t>
            </a:r>
            <a:r>
              <a:rPr lang="pl-PL" sz="2200" dirty="0">
                <a:solidFill>
                  <a:schemeClr val="tx1"/>
                </a:solidFill>
                <a:highlight>
                  <a:srgbClr val="00FF00"/>
                </a:highlight>
                <a:latin typeface="Times New Roman" panose="02020603050405020304" pitchFamily="18" charset="0"/>
                <a:cs typeface="Times New Roman" panose="02020603050405020304" pitchFamily="18" charset="0"/>
              </a:rPr>
              <a:t>ujawnione są bez odczytywania wszystkie protokoły i dokumenty podlegające odczytaniu na rozprawie, które nie zostały odczytane</a:t>
            </a:r>
            <a:r>
              <a:rPr lang="pl-PL" sz="2200" dirty="0">
                <a:solidFill>
                  <a:schemeClr val="tx1"/>
                </a:solidFill>
                <a:latin typeface="Times New Roman" panose="02020603050405020304" pitchFamily="18" charset="0"/>
                <a:cs typeface="Times New Roman" panose="02020603050405020304" pitchFamily="18" charset="0"/>
              </a:rPr>
              <a:t>.</a:t>
            </a:r>
            <a:br>
              <a:rPr lang="pl-PL" sz="2200"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latin typeface="Times New Roman" panose="02020603050405020304" pitchFamily="18" charset="0"/>
                <a:cs typeface="Times New Roman" panose="02020603050405020304" pitchFamily="18" charset="0"/>
              </a:rPr>
              <a:t>§  3.	 Protokołami i dokumentami, o których mowa w § 2, są protokoły i dokumenty:</a:t>
            </a:r>
            <a:br>
              <a:rPr lang="pl-PL" sz="2200"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latin typeface="Times New Roman" panose="02020603050405020304" pitchFamily="18" charset="0"/>
                <a:cs typeface="Times New Roman" panose="02020603050405020304" pitchFamily="18" charset="0"/>
              </a:rPr>
              <a:t>1)	 wskazane przez oskarżyciela w akcie oskarżenia jako dowody, których przeprowadzenia na rozprawie głównej się on domaga, z wyjątkiem tych, co do których sąd oddalił wniosek dowodowy;</a:t>
            </a:r>
            <a:br>
              <a:rPr lang="pl-PL" sz="2200"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latin typeface="Times New Roman" panose="02020603050405020304" pitchFamily="18" charset="0"/>
                <a:cs typeface="Times New Roman" panose="02020603050405020304" pitchFamily="18" charset="0"/>
              </a:rPr>
              <a:t>2)	 wskazane we wniosku dowodowym strony, który został uwzględniony;</a:t>
            </a:r>
            <a:br>
              <a:rPr lang="pl-PL" sz="2200"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latin typeface="Times New Roman" panose="02020603050405020304" pitchFamily="18" charset="0"/>
                <a:cs typeface="Times New Roman" panose="02020603050405020304" pitchFamily="18" charset="0"/>
              </a:rPr>
              <a:t>3)	 dopuszczone przez sąd z urzędu.</a:t>
            </a:r>
            <a:br>
              <a:rPr lang="pl-PL" sz="2200" dirty="0">
                <a:solidFill>
                  <a:schemeClr val="tx1"/>
                </a:solidFill>
                <a:latin typeface="Times New Roman" panose="02020603050405020304" pitchFamily="18" charset="0"/>
                <a:cs typeface="Times New Roman" panose="02020603050405020304" pitchFamily="18" charset="0"/>
              </a:rPr>
            </a:br>
            <a:r>
              <a:rPr lang="pl-PL" sz="2200" dirty="0">
                <a:solidFill>
                  <a:schemeClr val="tx1"/>
                </a:solidFill>
                <a:latin typeface="Times New Roman" panose="02020603050405020304" pitchFamily="18" charset="0"/>
                <a:cs typeface="Times New Roman" panose="02020603050405020304" pitchFamily="18" charset="0"/>
              </a:rPr>
              <a:t>§  4.	 O ujawnieniu bez odczytywania protokołów i dokumentów zamieszcza się </a:t>
            </a:r>
            <a:r>
              <a:rPr lang="pl-PL" sz="2200" dirty="0">
                <a:solidFill>
                  <a:schemeClr val="tx1"/>
                </a:solidFill>
                <a:highlight>
                  <a:srgbClr val="00FF00"/>
                </a:highlight>
                <a:latin typeface="Times New Roman" panose="02020603050405020304" pitchFamily="18" charset="0"/>
                <a:cs typeface="Times New Roman" panose="02020603050405020304" pitchFamily="18" charset="0"/>
              </a:rPr>
              <a:t>wzmiankę w protokole rozprawy</a:t>
            </a:r>
            <a:r>
              <a:rPr lang="pl-PL" sz="2200" dirty="0">
                <a:solidFill>
                  <a:schemeClr val="tx1"/>
                </a:solidFill>
                <a:latin typeface="Times New Roman" panose="02020603050405020304" pitchFamily="18" charset="0"/>
                <a:cs typeface="Times New Roman" panose="02020603050405020304" pitchFamily="18" charset="0"/>
              </a:rPr>
              <a:t>. Wskazywanie poszczególnych protokołów i dokumentów nie jest konieczne.</a:t>
            </a:r>
            <a:endParaRPr lang="pl-PL" sz="2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2490601"/>
      </p:ext>
    </p:extLst>
  </p:cSld>
  <p:clrMapOvr>
    <a:masterClrMapping/>
  </p:clrMapOvr>
  <p:transition spd="slow">
    <p:randomBar dir="ver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79414-FF1F-B15E-C3A1-61DE7D3D570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8F75F0B-F133-F662-4356-FD3C32DFFAEC}"/>
              </a:ext>
            </a:extLst>
          </p:cNvPr>
          <p:cNvSpPr>
            <a:spLocks noGrp="1"/>
          </p:cNvSpPr>
          <p:nvPr>
            <p:ph type="title"/>
          </p:nvPr>
        </p:nvSpPr>
        <p:spPr>
          <a:xfrm>
            <a:off x="1400536" y="0"/>
            <a:ext cx="10849337" cy="6858000"/>
          </a:xfrm>
        </p:spPr>
        <p:txBody>
          <a:bodyPr>
            <a:noAutofit/>
          </a:bodyPr>
          <a:lstStyle/>
          <a:p>
            <a:r>
              <a:rPr lang="pl-PL" sz="2300" b="1" dirty="0">
                <a:solidFill>
                  <a:schemeClr val="tx1"/>
                </a:solidFill>
                <a:highlight>
                  <a:srgbClr val="00FF00"/>
                </a:highlight>
                <a:latin typeface="Times New Roman" panose="02020603050405020304" pitchFamily="18" charset="0"/>
                <a:cs typeface="Times New Roman" panose="02020603050405020304" pitchFamily="18" charset="0"/>
              </a:rPr>
              <a:t>Brak możliwości zapoznania się z treścią dokumentów </a:t>
            </a:r>
            <a:r>
              <a:rPr lang="pl-PL" sz="2300" dirty="0">
                <a:solidFill>
                  <a:schemeClr val="tx1"/>
                </a:solidFill>
                <a:latin typeface="Times New Roman" panose="02020603050405020304" pitchFamily="18" charset="0"/>
                <a:cs typeface="Times New Roman" panose="02020603050405020304" pitchFamily="18" charset="0"/>
              </a:rPr>
              <a:t>oznacza, że ciężar jej wykazania spoczywa na stronie i nie wystarczy tylko powołanie się na nieznajomość dokumentów, ale należy się powołać na </a:t>
            </a:r>
            <a:r>
              <a:rPr lang="pl-PL" sz="2300" dirty="0">
                <a:solidFill>
                  <a:schemeClr val="tx1"/>
                </a:solidFill>
                <a:highlight>
                  <a:srgbClr val="FFFF00"/>
                </a:highlight>
                <a:latin typeface="Times New Roman" panose="02020603050405020304" pitchFamily="18" charset="0"/>
                <a:cs typeface="Times New Roman" panose="02020603050405020304" pitchFamily="18" charset="0"/>
              </a:rPr>
              <a:t>realny brak możliwości zapoznania się z nimi</a:t>
            </a:r>
            <a:r>
              <a:rPr lang="pl-PL" sz="2300" dirty="0">
                <a:solidFill>
                  <a:schemeClr val="tx1"/>
                </a:solidFill>
                <a:latin typeface="Times New Roman" panose="02020603050405020304" pitchFamily="18" charset="0"/>
                <a:cs typeface="Times New Roman" panose="02020603050405020304" pitchFamily="18" charset="0"/>
              </a:rPr>
              <a:t>. </a:t>
            </a:r>
            <a:br>
              <a:rPr lang="pl-PL" sz="2300" dirty="0">
                <a:solidFill>
                  <a:schemeClr val="tx1"/>
                </a:solidFill>
                <a:latin typeface="Times New Roman" panose="02020603050405020304" pitchFamily="18" charset="0"/>
                <a:cs typeface="Times New Roman" panose="02020603050405020304" pitchFamily="18" charset="0"/>
              </a:rPr>
            </a:br>
            <a:br>
              <a:rPr lang="pl-PL" sz="2300" dirty="0">
                <a:solidFill>
                  <a:schemeClr val="tx1"/>
                </a:solidFill>
                <a:latin typeface="Times New Roman" panose="02020603050405020304" pitchFamily="18" charset="0"/>
                <a:cs typeface="Times New Roman" panose="02020603050405020304" pitchFamily="18" charset="0"/>
              </a:rPr>
            </a:br>
            <a:r>
              <a:rPr lang="pl-PL" sz="2300" dirty="0">
                <a:solidFill>
                  <a:schemeClr val="tx1"/>
                </a:solidFill>
                <a:latin typeface="Times New Roman" panose="02020603050405020304" pitchFamily="18" charset="0"/>
                <a:cs typeface="Times New Roman" panose="02020603050405020304" pitchFamily="18" charset="0"/>
              </a:rPr>
              <a:t>Wniosek o odczytanie dokumentów </a:t>
            </a:r>
            <a:r>
              <a:rPr lang="pl-PL" sz="2300" b="1" dirty="0">
                <a:solidFill>
                  <a:schemeClr val="tx1"/>
                </a:solidFill>
                <a:highlight>
                  <a:srgbClr val="00FF00"/>
                </a:highlight>
                <a:latin typeface="Times New Roman" panose="02020603050405020304" pitchFamily="18" charset="0"/>
                <a:cs typeface="Times New Roman" panose="02020603050405020304" pitchFamily="18" charset="0"/>
              </a:rPr>
              <a:t>będzie wiążący</a:t>
            </a:r>
            <a:r>
              <a:rPr lang="pl-PL" sz="2300" dirty="0">
                <a:solidFill>
                  <a:schemeClr val="tx1"/>
                </a:solidFill>
                <a:latin typeface="Times New Roman" panose="02020603050405020304" pitchFamily="18" charset="0"/>
                <a:cs typeface="Times New Roman" panose="02020603050405020304" pitchFamily="18" charset="0"/>
              </a:rPr>
              <a:t>, gdy zostaną kumulatywnie spełnione dwa warunki:</a:t>
            </a:r>
            <a:br>
              <a:rPr lang="pl-PL" sz="2300" dirty="0">
                <a:solidFill>
                  <a:schemeClr val="tx1"/>
                </a:solidFill>
                <a:latin typeface="Times New Roman" panose="02020603050405020304" pitchFamily="18" charset="0"/>
                <a:cs typeface="Times New Roman" panose="02020603050405020304" pitchFamily="18" charset="0"/>
              </a:rPr>
            </a:br>
            <a:r>
              <a:rPr lang="pl-PL" sz="2300" dirty="0">
                <a:solidFill>
                  <a:schemeClr val="tx1"/>
                </a:solidFill>
                <a:latin typeface="Times New Roman" panose="02020603050405020304" pitchFamily="18" charset="0"/>
                <a:cs typeface="Times New Roman" panose="02020603050405020304" pitchFamily="18" charset="0"/>
              </a:rPr>
              <a:t>- będzie chodziło tylko o takie dokumenty, które dotyczą strony składającej wniosek (sprzeciw strony, której dokumenty nie dotyczą, wobec uznania ich za ujawnione bez odczytania nie ma znaczenia);</a:t>
            </a:r>
            <a:br>
              <a:rPr lang="pl-PL" sz="2300" dirty="0">
                <a:solidFill>
                  <a:schemeClr val="tx1"/>
                </a:solidFill>
                <a:latin typeface="Times New Roman" panose="02020603050405020304" pitchFamily="18" charset="0"/>
                <a:cs typeface="Times New Roman" panose="02020603050405020304" pitchFamily="18" charset="0"/>
              </a:rPr>
            </a:br>
            <a:r>
              <a:rPr lang="pl-PL" sz="2300" dirty="0">
                <a:solidFill>
                  <a:schemeClr val="tx1"/>
                </a:solidFill>
                <a:latin typeface="Times New Roman" panose="02020603050405020304" pitchFamily="18" charset="0"/>
                <a:cs typeface="Times New Roman" panose="02020603050405020304" pitchFamily="18" charset="0"/>
              </a:rPr>
              <a:t>- strona, która złożyła wniosek, nie miała możliwości zapoznania się z ich treścią.</a:t>
            </a:r>
            <a:br>
              <a:rPr lang="pl-PL" sz="2300" dirty="0">
                <a:solidFill>
                  <a:schemeClr val="tx1"/>
                </a:solidFill>
                <a:latin typeface="Times New Roman" panose="02020603050405020304" pitchFamily="18" charset="0"/>
                <a:cs typeface="Times New Roman" panose="02020603050405020304" pitchFamily="18" charset="0"/>
              </a:rPr>
            </a:br>
            <a:br>
              <a:rPr lang="pl-PL" sz="2300" dirty="0">
                <a:solidFill>
                  <a:schemeClr val="tx1"/>
                </a:solidFill>
                <a:latin typeface="Times New Roman" panose="02020603050405020304" pitchFamily="18" charset="0"/>
                <a:cs typeface="Times New Roman" panose="02020603050405020304" pitchFamily="18" charset="0"/>
              </a:rPr>
            </a:br>
            <a:r>
              <a:rPr lang="pl-PL" sz="2300" dirty="0">
                <a:solidFill>
                  <a:schemeClr val="tx1"/>
                </a:solidFill>
                <a:highlight>
                  <a:srgbClr val="00FF00"/>
                </a:highlight>
                <a:latin typeface="Times New Roman" panose="02020603050405020304" pitchFamily="18" charset="0"/>
                <a:cs typeface="Times New Roman" panose="02020603050405020304" pitchFamily="18" charset="0"/>
              </a:rPr>
              <a:t>Nie jest konieczne </a:t>
            </a:r>
            <a:r>
              <a:rPr lang="pl-PL" sz="2300" dirty="0">
                <a:solidFill>
                  <a:schemeClr val="tx1"/>
                </a:solidFill>
                <a:latin typeface="Times New Roman" panose="02020603050405020304" pitchFamily="18" charset="0"/>
                <a:cs typeface="Times New Roman" panose="02020603050405020304" pitchFamily="18" charset="0"/>
              </a:rPr>
              <a:t>wydanie decyzji procesowej o ujawnieniu protokołów i dokumentów bez odczytania.</a:t>
            </a:r>
            <a:br>
              <a:rPr lang="pl-PL" sz="2300" dirty="0">
                <a:solidFill>
                  <a:schemeClr val="tx1"/>
                </a:solidFill>
                <a:latin typeface="Times New Roman" panose="02020603050405020304" pitchFamily="18" charset="0"/>
                <a:cs typeface="Times New Roman" panose="02020603050405020304" pitchFamily="18" charset="0"/>
              </a:rPr>
            </a:br>
            <a:br>
              <a:rPr lang="pl-PL" sz="2300" dirty="0">
                <a:solidFill>
                  <a:schemeClr val="tx1"/>
                </a:solidFill>
                <a:latin typeface="Times New Roman" panose="02020603050405020304" pitchFamily="18" charset="0"/>
                <a:cs typeface="Times New Roman" panose="02020603050405020304" pitchFamily="18" charset="0"/>
              </a:rPr>
            </a:br>
            <a:r>
              <a:rPr lang="pl-PL" sz="2300" b="1" dirty="0">
                <a:solidFill>
                  <a:schemeClr val="tx1"/>
                </a:solidFill>
                <a:latin typeface="Times New Roman" panose="02020603050405020304" pitchFamily="18" charset="0"/>
                <a:cs typeface="Times New Roman" panose="02020603050405020304" pitchFamily="18" charset="0"/>
              </a:rPr>
              <a:t>Wzmianka</a:t>
            </a:r>
            <a:r>
              <a:rPr lang="pl-PL" sz="2300" dirty="0">
                <a:solidFill>
                  <a:schemeClr val="tx1"/>
                </a:solidFill>
                <a:latin typeface="Times New Roman" panose="02020603050405020304" pitchFamily="18" charset="0"/>
                <a:cs typeface="Times New Roman" panose="02020603050405020304" pitchFamily="18" charset="0"/>
              </a:rPr>
              <a:t> u ujawnieniu bez odczytywania protokołów i dokumentów w protokole rozprawy ma </a:t>
            </a:r>
            <a:r>
              <a:rPr lang="pl-PL" sz="2300" dirty="0">
                <a:solidFill>
                  <a:schemeClr val="tx1"/>
                </a:solidFill>
                <a:highlight>
                  <a:srgbClr val="FFFF00"/>
                </a:highlight>
                <a:latin typeface="Times New Roman" panose="02020603050405020304" pitchFamily="18" charset="0"/>
                <a:cs typeface="Times New Roman" panose="02020603050405020304" pitchFamily="18" charset="0"/>
              </a:rPr>
              <a:t>wyłącznie charakter informacyjny</a:t>
            </a:r>
            <a:r>
              <a:rPr lang="pl-PL" sz="2300" dirty="0">
                <a:solidFill>
                  <a:schemeClr val="tx1"/>
                </a:solidFill>
                <a:latin typeface="Times New Roman" panose="02020603050405020304" pitchFamily="18" charset="0"/>
                <a:cs typeface="Times New Roman" panose="02020603050405020304" pitchFamily="18" charset="0"/>
              </a:rPr>
              <a:t>.</a:t>
            </a:r>
            <a:br>
              <a:rPr lang="pl-PL" sz="2300" b="1" dirty="0">
                <a:solidFill>
                  <a:schemeClr val="tx1"/>
                </a:solidFill>
                <a:latin typeface="Times New Roman" panose="02020603050405020304" pitchFamily="18" charset="0"/>
                <a:cs typeface="Times New Roman" panose="02020603050405020304" pitchFamily="18" charset="0"/>
              </a:rPr>
            </a:br>
            <a:endParaRPr lang="pl-PL" sz="23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6595630"/>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9E3D9-C22C-3983-DBE6-0CE48DCF101A}"/>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EEB9EEF-211F-3C5B-E72D-A49874612145}"/>
              </a:ext>
            </a:extLst>
          </p:cNvPr>
          <p:cNvSpPr>
            <a:spLocks noGrp="1"/>
          </p:cNvSpPr>
          <p:nvPr>
            <p:ph type="title"/>
          </p:nvPr>
        </p:nvSpPr>
        <p:spPr>
          <a:xfrm>
            <a:off x="1088020" y="138897"/>
            <a:ext cx="10914927" cy="1817224"/>
          </a:xfrm>
        </p:spPr>
        <p:txBody>
          <a:bodyPr>
            <a:noAutofit/>
          </a:bodyPr>
          <a:lstStyle/>
          <a:p>
            <a:pPr algn="just"/>
            <a:r>
              <a:rPr lang="pl-PL" sz="2300" b="1" dirty="0">
                <a:solidFill>
                  <a:srgbClr val="333333"/>
                </a:solidFill>
                <a:latin typeface="Times New Roman" panose="02020603050405020304" pitchFamily="18" charset="0"/>
                <a:cs typeface="Times New Roman" panose="02020603050405020304" pitchFamily="18" charset="0"/>
              </a:rPr>
              <a:t>U</a:t>
            </a:r>
            <a:r>
              <a:rPr lang="pl-PL" sz="2300" b="1" i="0" dirty="0">
                <a:solidFill>
                  <a:srgbClr val="333333"/>
                </a:solidFill>
                <a:effectLst/>
                <a:latin typeface="Times New Roman" panose="02020603050405020304" pitchFamily="18" charset="0"/>
                <a:cs typeface="Times New Roman" panose="02020603050405020304" pitchFamily="18" charset="0"/>
              </a:rPr>
              <a:t>stalenia faktyczne </a:t>
            </a:r>
            <a:r>
              <a:rPr lang="pl-PL" sz="2300" i="0" dirty="0">
                <a:solidFill>
                  <a:srgbClr val="333333"/>
                </a:solidFill>
                <a:effectLst/>
                <a:highlight>
                  <a:srgbClr val="00FF00"/>
                </a:highlight>
                <a:latin typeface="Times New Roman" panose="02020603050405020304" pitchFamily="18" charset="0"/>
                <a:cs typeface="Times New Roman" panose="02020603050405020304" pitchFamily="18" charset="0"/>
              </a:rPr>
              <a:t>nie wykraczają </a:t>
            </a:r>
            <a:r>
              <a:rPr lang="pl-PL" sz="2300" i="0" dirty="0">
                <a:solidFill>
                  <a:srgbClr val="333333"/>
                </a:solidFill>
                <a:effectLst/>
                <a:latin typeface="Times New Roman" panose="02020603050405020304" pitchFamily="18" charset="0"/>
                <a:cs typeface="Times New Roman" panose="02020603050405020304" pitchFamily="18" charset="0"/>
              </a:rPr>
              <a:t>poza ramy swobodnej oceny dowodów, kiedy  zostały poczynione na podstawie </a:t>
            </a:r>
            <a:r>
              <a:rPr lang="pl-PL" sz="2300" i="0" dirty="0">
                <a:solidFill>
                  <a:srgbClr val="333333"/>
                </a:solidFill>
                <a:effectLst/>
                <a:highlight>
                  <a:srgbClr val="FFFF00"/>
                </a:highlight>
                <a:latin typeface="Times New Roman" panose="02020603050405020304" pitchFamily="18" charset="0"/>
                <a:cs typeface="Times New Roman" panose="02020603050405020304" pitchFamily="18" charset="0"/>
              </a:rPr>
              <a:t>wszechstronnej analizy przeprowadzonych dowodów</a:t>
            </a:r>
            <a:r>
              <a:rPr lang="pl-PL" sz="2300" i="0" dirty="0">
                <a:solidFill>
                  <a:srgbClr val="333333"/>
                </a:solidFill>
                <a:effectLst/>
                <a:latin typeface="Times New Roman" panose="02020603050405020304" pitchFamily="18" charset="0"/>
                <a:cs typeface="Times New Roman" panose="02020603050405020304" pitchFamily="18" charset="0"/>
              </a:rPr>
              <a:t>, których ocena </a:t>
            </a:r>
            <a:r>
              <a:rPr lang="pl-PL" sz="2300" i="0" dirty="0">
                <a:solidFill>
                  <a:srgbClr val="333333"/>
                </a:solidFill>
                <a:effectLst/>
                <a:highlight>
                  <a:srgbClr val="FFFF00"/>
                </a:highlight>
                <a:latin typeface="Times New Roman" panose="02020603050405020304" pitchFamily="18" charset="0"/>
                <a:cs typeface="Times New Roman" panose="02020603050405020304" pitchFamily="18" charset="0"/>
              </a:rPr>
              <a:t>nie wykazuje błędów natury faktycznej czy logicznej</a:t>
            </a:r>
            <a:r>
              <a:rPr lang="pl-PL" sz="2300" i="0" dirty="0">
                <a:solidFill>
                  <a:srgbClr val="333333"/>
                </a:solidFill>
                <a:effectLst/>
                <a:latin typeface="Times New Roman" panose="02020603050405020304" pitchFamily="18" charset="0"/>
                <a:cs typeface="Times New Roman" panose="02020603050405020304" pitchFamily="18" charset="0"/>
              </a:rPr>
              <a:t>, a więc jest zgodna ze wskazaniami wiedzy i doświadczenia życiowego oraz prowadzi do sędziowskiego przekonania, którego odzwierciedleniem jest uzasadnienie orzeczenia.</a:t>
            </a:r>
            <a:endParaRPr lang="pl-PL" sz="23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5" name="pole tekstowe 34">
            <a:extLst>
              <a:ext uri="{FF2B5EF4-FFF2-40B4-BE49-F238E27FC236}">
                <a16:creationId xmlns:a16="http://schemas.microsoft.com/office/drawing/2014/main" id="{DBC8CC1C-C14B-23AE-BA40-01921D231BF4}"/>
              </a:ext>
            </a:extLst>
          </p:cNvPr>
          <p:cNvSpPr txBox="1"/>
          <p:nvPr/>
        </p:nvSpPr>
        <p:spPr>
          <a:xfrm>
            <a:off x="1574157" y="2187615"/>
            <a:ext cx="10162573" cy="4662815"/>
          </a:xfrm>
          <a:prstGeom prst="rect">
            <a:avLst/>
          </a:prstGeom>
          <a:noFill/>
        </p:spPr>
        <p:txBody>
          <a:bodyPr wrap="square" rtlCol="0">
            <a:spAutoFit/>
          </a:bodyPr>
          <a:lstStyle/>
          <a:p>
            <a:pPr algn="just"/>
            <a:r>
              <a:rPr lang="pl-PL" sz="2700" dirty="0">
                <a:latin typeface="Times New Roman" panose="02020603050405020304" pitchFamily="18" charset="0"/>
                <a:cs typeface="Times New Roman" panose="02020603050405020304" pitchFamily="18" charset="0"/>
              </a:rPr>
              <a:t>Przejawem </a:t>
            </a:r>
            <a:r>
              <a:rPr lang="pl-PL" sz="2700" b="1" dirty="0">
                <a:latin typeface="Times New Roman" panose="02020603050405020304" pitchFamily="18" charset="0"/>
                <a:cs typeface="Times New Roman" panose="02020603050405020304" pitchFamily="18" charset="0"/>
              </a:rPr>
              <a:t>zasady swobodnej oceny dowodów </a:t>
            </a:r>
            <a:r>
              <a:rPr lang="pl-PL" sz="2700" dirty="0">
                <a:latin typeface="Times New Roman" panose="02020603050405020304" pitchFamily="18" charset="0"/>
                <a:cs typeface="Times New Roman" panose="02020603050405020304" pitchFamily="18" charset="0"/>
              </a:rPr>
              <a:t>są:</a:t>
            </a:r>
          </a:p>
          <a:p>
            <a:pPr algn="just"/>
            <a:r>
              <a:rPr lang="pl-PL" sz="2700" dirty="0">
                <a:latin typeface="Times New Roman" panose="02020603050405020304" pitchFamily="18" charset="0"/>
                <a:cs typeface="Times New Roman" panose="02020603050405020304" pitchFamily="18" charset="0"/>
              </a:rPr>
              <a:t>- ujawnienie w toku rozprawy głównej całokształtu okoliczności sprawy (art. 410 </a:t>
            </a:r>
            <a:r>
              <a:rPr lang="pl-PL" sz="2700" dirty="0" err="1">
                <a:latin typeface="Times New Roman" panose="02020603050405020304" pitchFamily="18" charset="0"/>
                <a:cs typeface="Times New Roman" panose="02020603050405020304" pitchFamily="18" charset="0"/>
              </a:rPr>
              <a:t>kpk</a:t>
            </a:r>
            <a:r>
              <a:rPr lang="pl-PL" sz="2700" dirty="0">
                <a:latin typeface="Times New Roman" panose="02020603050405020304" pitchFamily="18" charset="0"/>
                <a:cs typeface="Times New Roman" panose="02020603050405020304" pitchFamily="18" charset="0"/>
              </a:rPr>
              <a:t>) zgodnie z regułami wskazanymi w art. 2 § 2 </a:t>
            </a:r>
            <a:r>
              <a:rPr lang="pl-PL" sz="2700" dirty="0" err="1">
                <a:latin typeface="Times New Roman" panose="02020603050405020304" pitchFamily="18" charset="0"/>
                <a:cs typeface="Times New Roman" panose="02020603050405020304" pitchFamily="18" charset="0"/>
              </a:rPr>
              <a:t>kpk</a:t>
            </a:r>
            <a:r>
              <a:rPr lang="pl-PL" sz="2700" dirty="0">
                <a:latin typeface="Times New Roman" panose="02020603050405020304" pitchFamily="18" charset="0"/>
                <a:cs typeface="Times New Roman" panose="02020603050405020304" pitchFamily="18" charset="0"/>
              </a:rPr>
              <a:t>;</a:t>
            </a:r>
          </a:p>
          <a:p>
            <a:pPr algn="just"/>
            <a:r>
              <a:rPr lang="pl-PL" sz="2700" dirty="0">
                <a:latin typeface="Times New Roman" panose="02020603050405020304" pitchFamily="18" charset="0"/>
                <a:cs typeface="Times New Roman" panose="02020603050405020304" pitchFamily="18" charset="0"/>
              </a:rPr>
              <a:t>- rozważenie wszystkich okoliczności, przemawiających zarówno na korzyść, jak i na niekorzyść oskarżonego (art. 4 </a:t>
            </a:r>
            <a:r>
              <a:rPr lang="pl-PL" sz="2700" dirty="0" err="1">
                <a:latin typeface="Times New Roman" panose="02020603050405020304" pitchFamily="18" charset="0"/>
                <a:cs typeface="Times New Roman" panose="02020603050405020304" pitchFamily="18" charset="0"/>
              </a:rPr>
              <a:t>kpk</a:t>
            </a:r>
            <a:r>
              <a:rPr lang="pl-PL" sz="2700" dirty="0">
                <a:latin typeface="Times New Roman" panose="02020603050405020304" pitchFamily="18" charset="0"/>
                <a:cs typeface="Times New Roman" panose="02020603050405020304" pitchFamily="18" charset="0"/>
              </a:rPr>
              <a:t>);</a:t>
            </a:r>
          </a:p>
          <a:p>
            <a:pPr algn="just"/>
            <a:r>
              <a:rPr lang="pl-PL" sz="2700" dirty="0">
                <a:latin typeface="Times New Roman" panose="02020603050405020304" pitchFamily="18" charset="0"/>
                <a:cs typeface="Times New Roman" panose="02020603050405020304" pitchFamily="18" charset="0"/>
              </a:rPr>
              <a:t>- argumentacja wyczerpująca i logiczna, z jednoczesnym uwzględnieniem wskazań wiedzy i doświadczenia życiowego, zawarta w uzasadnieniu orzeczenia (art. 424 § 1 pkt 1 </a:t>
            </a:r>
            <a:r>
              <a:rPr lang="pl-PL" sz="2700" dirty="0" err="1">
                <a:latin typeface="Times New Roman" panose="02020603050405020304" pitchFamily="18" charset="0"/>
                <a:cs typeface="Times New Roman" panose="02020603050405020304" pitchFamily="18" charset="0"/>
              </a:rPr>
              <a:t>kpk</a:t>
            </a:r>
            <a:r>
              <a:rPr lang="pl-PL" sz="2700" dirty="0">
                <a:latin typeface="Times New Roman" panose="02020603050405020304" pitchFamily="18" charset="0"/>
                <a:cs typeface="Times New Roman" panose="02020603050405020304" pitchFamily="18" charset="0"/>
              </a:rPr>
              <a:t>).</a:t>
            </a:r>
          </a:p>
          <a:p>
            <a:pPr algn="just"/>
            <a:endParaRPr lang="pl-PL" sz="2700" dirty="0">
              <a:latin typeface="Times New Roman" panose="02020603050405020304" pitchFamily="18" charset="0"/>
              <a:cs typeface="Times New Roman" panose="02020603050405020304" pitchFamily="18" charset="0"/>
            </a:endParaRPr>
          </a:p>
          <a:p>
            <a:pPr algn="just"/>
            <a:r>
              <a:rPr lang="pl-PL" sz="2700" dirty="0">
                <a:latin typeface="Times New Roman" panose="02020603050405020304" pitchFamily="18" charset="0"/>
                <a:cs typeface="Times New Roman" panose="02020603050405020304" pitchFamily="18" charset="0"/>
              </a:rPr>
              <a:t>Instrumentem </a:t>
            </a:r>
            <a:r>
              <a:rPr lang="pl-PL" sz="2700" b="1" dirty="0">
                <a:latin typeface="Times New Roman" panose="02020603050405020304" pitchFamily="18" charset="0"/>
                <a:cs typeface="Times New Roman" panose="02020603050405020304" pitchFamily="18" charset="0"/>
              </a:rPr>
              <a:t>kontrolnym</a:t>
            </a:r>
            <a:r>
              <a:rPr lang="pl-PL" sz="2700" dirty="0">
                <a:latin typeface="Times New Roman" panose="02020603050405020304" pitchFamily="18" charset="0"/>
                <a:cs typeface="Times New Roman" panose="02020603050405020304" pitchFamily="18" charset="0"/>
              </a:rPr>
              <a:t> zasady z art. 7 </a:t>
            </a:r>
            <a:r>
              <a:rPr lang="pl-PL" sz="2700" dirty="0" err="1">
                <a:latin typeface="Times New Roman" panose="02020603050405020304" pitchFamily="18" charset="0"/>
                <a:cs typeface="Times New Roman" panose="02020603050405020304" pitchFamily="18" charset="0"/>
              </a:rPr>
              <a:t>kpk</a:t>
            </a:r>
            <a:r>
              <a:rPr lang="pl-PL" sz="2700" dirty="0">
                <a:latin typeface="Times New Roman" panose="02020603050405020304" pitchFamily="18" charset="0"/>
                <a:cs typeface="Times New Roman" panose="02020603050405020304" pitchFamily="18" charset="0"/>
              </a:rPr>
              <a:t> jest uzasadnienie orzeczenia. </a:t>
            </a:r>
          </a:p>
        </p:txBody>
      </p:sp>
    </p:spTree>
    <p:extLst>
      <p:ext uri="{BB962C8B-B14F-4D97-AF65-F5344CB8AC3E}">
        <p14:creationId xmlns:p14="http://schemas.microsoft.com/office/powerpoint/2010/main" val="1140333959"/>
      </p:ext>
    </p:extLst>
  </p:cSld>
  <p:clrMapOvr>
    <a:masterClrMapping/>
  </p:clrMapOvr>
  <p:transition spd="slow">
    <p:randomBar dir="ver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DE956-E0E1-4AAF-EA34-3909228A180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67E6AC76-7292-F641-A2AE-D0F5259A6086}"/>
              </a:ext>
            </a:extLst>
          </p:cNvPr>
          <p:cNvSpPr>
            <a:spLocks noGrp="1"/>
          </p:cNvSpPr>
          <p:nvPr>
            <p:ph type="title"/>
          </p:nvPr>
        </p:nvSpPr>
        <p:spPr>
          <a:xfrm>
            <a:off x="1342663" y="0"/>
            <a:ext cx="10849337" cy="6858000"/>
          </a:xfrm>
        </p:spPr>
        <p:txBody>
          <a:bodyPr>
            <a:noAutofit/>
          </a:bodyPr>
          <a:lstStyle/>
          <a:p>
            <a:r>
              <a:rPr lang="pl-PL" sz="1900" b="1" dirty="0">
                <a:solidFill>
                  <a:schemeClr val="tx1"/>
                </a:solidFill>
                <a:latin typeface="Times New Roman" panose="02020603050405020304" pitchFamily="18" charset="0"/>
                <a:cs typeface="Times New Roman" panose="02020603050405020304" pitchFamily="18" charset="0"/>
              </a:rPr>
              <a:t>Art.  452 </a:t>
            </a:r>
            <a:r>
              <a:rPr lang="pl-PL" sz="1900" b="1" dirty="0" err="1">
                <a:solidFill>
                  <a:schemeClr val="tx1"/>
                </a:solidFill>
                <a:latin typeface="Times New Roman" panose="02020603050405020304" pitchFamily="18" charset="0"/>
                <a:cs typeface="Times New Roman" panose="02020603050405020304" pitchFamily="18" charset="0"/>
              </a:rPr>
              <a:t>kpk</a:t>
            </a:r>
            <a:r>
              <a:rPr lang="pl-PL" sz="1900" b="1" dirty="0">
                <a:solidFill>
                  <a:schemeClr val="tx1"/>
                </a:solidFill>
                <a:latin typeface="Times New Roman" panose="02020603050405020304" pitchFamily="18" charset="0"/>
                <a:cs typeface="Times New Roman" panose="02020603050405020304" pitchFamily="18" charset="0"/>
              </a:rPr>
              <a:t> </a:t>
            </a:r>
            <a:r>
              <a:rPr lang="pl-PL" sz="1900" i="1" dirty="0">
                <a:solidFill>
                  <a:schemeClr val="tx1"/>
                </a:solidFill>
                <a:latin typeface="Times New Roman" panose="02020603050405020304" pitchFamily="18" charset="0"/>
                <a:cs typeface="Times New Roman" panose="02020603050405020304" pitchFamily="18" charset="0"/>
              </a:rPr>
              <a:t>[Postępowanie dowodowe przed sądem odwoławczym]</a:t>
            </a:r>
            <a:br>
              <a:rPr lang="pl-PL" sz="1900" dirty="0">
                <a:solidFill>
                  <a:schemeClr val="tx1"/>
                </a:solidFill>
                <a:latin typeface="Times New Roman" panose="02020603050405020304" pitchFamily="18" charset="0"/>
                <a:cs typeface="Times New Roman" panose="02020603050405020304" pitchFamily="18" charset="0"/>
              </a:rPr>
            </a:br>
            <a:r>
              <a:rPr lang="pl-PL" sz="1900" dirty="0">
                <a:solidFill>
                  <a:schemeClr val="tx1"/>
                </a:solidFill>
                <a:latin typeface="Times New Roman" panose="02020603050405020304" pitchFamily="18" charset="0"/>
                <a:cs typeface="Times New Roman" panose="02020603050405020304" pitchFamily="18" charset="0"/>
              </a:rPr>
              <a:t>§  2.	 </a:t>
            </a:r>
            <a:r>
              <a:rPr lang="pl-PL" sz="1900" dirty="0">
                <a:solidFill>
                  <a:schemeClr val="tx1"/>
                </a:solidFill>
                <a:highlight>
                  <a:srgbClr val="00FFFF"/>
                </a:highlight>
                <a:latin typeface="Times New Roman" panose="02020603050405020304" pitchFamily="18" charset="0"/>
                <a:cs typeface="Times New Roman" panose="02020603050405020304" pitchFamily="18" charset="0"/>
              </a:rPr>
              <a:t>Sąd odwoławczy oddala wniosek dowodowy </a:t>
            </a:r>
            <a:r>
              <a:rPr lang="pl-PL" sz="1900" dirty="0">
                <a:solidFill>
                  <a:schemeClr val="tx1"/>
                </a:solidFill>
                <a:latin typeface="Times New Roman" panose="02020603050405020304" pitchFamily="18" charset="0"/>
                <a:cs typeface="Times New Roman" panose="02020603050405020304" pitchFamily="18" charset="0"/>
              </a:rPr>
              <a:t>również, jeżeli:</a:t>
            </a:r>
            <a:br>
              <a:rPr lang="pl-PL" sz="1900" dirty="0">
                <a:solidFill>
                  <a:schemeClr val="tx1"/>
                </a:solidFill>
                <a:latin typeface="Times New Roman" panose="02020603050405020304" pitchFamily="18" charset="0"/>
                <a:cs typeface="Times New Roman" panose="02020603050405020304" pitchFamily="18" charset="0"/>
              </a:rPr>
            </a:br>
            <a:r>
              <a:rPr lang="pl-PL" sz="1900" dirty="0">
                <a:solidFill>
                  <a:schemeClr val="tx1"/>
                </a:solidFill>
                <a:latin typeface="Times New Roman" panose="02020603050405020304" pitchFamily="18" charset="0"/>
                <a:cs typeface="Times New Roman" panose="02020603050405020304" pitchFamily="18" charset="0"/>
              </a:rPr>
              <a:t>1)	 przeprowadzenie dowodu przez ten sąd byłoby niecelowe z przyczyn określonych w art. 437 § 2 zdanie drugie;</a:t>
            </a:r>
            <a:br>
              <a:rPr lang="pl-PL" sz="1900" dirty="0">
                <a:solidFill>
                  <a:schemeClr val="tx1"/>
                </a:solidFill>
                <a:latin typeface="Times New Roman" panose="02020603050405020304" pitchFamily="18" charset="0"/>
                <a:cs typeface="Times New Roman" panose="02020603050405020304" pitchFamily="18" charset="0"/>
              </a:rPr>
            </a:br>
            <a:r>
              <a:rPr lang="pl-PL" sz="1900" dirty="0">
                <a:solidFill>
                  <a:schemeClr val="tx1"/>
                </a:solidFill>
                <a:latin typeface="Times New Roman" panose="02020603050405020304" pitchFamily="18" charset="0"/>
                <a:cs typeface="Times New Roman" panose="02020603050405020304" pitchFamily="18" charset="0"/>
              </a:rPr>
              <a:t>2)	 </a:t>
            </a:r>
            <a:r>
              <a:rPr lang="pl-PL" sz="1900" dirty="0">
                <a:solidFill>
                  <a:schemeClr val="tx1"/>
                </a:solidFill>
                <a:highlight>
                  <a:srgbClr val="00FFFF"/>
                </a:highlight>
                <a:latin typeface="Times New Roman" panose="02020603050405020304" pitchFamily="18" charset="0"/>
                <a:cs typeface="Times New Roman" panose="02020603050405020304" pitchFamily="18" charset="0"/>
              </a:rPr>
              <a:t>dowód nie był powołany przed sądem pierwszej instancji, pomimo że składający wniosek mógł go wówczas powołać</a:t>
            </a:r>
            <a:r>
              <a:rPr lang="pl-PL" sz="1900" dirty="0">
                <a:solidFill>
                  <a:schemeClr val="tx1"/>
                </a:solidFill>
                <a:latin typeface="Times New Roman" panose="02020603050405020304" pitchFamily="18" charset="0"/>
                <a:cs typeface="Times New Roman" panose="02020603050405020304" pitchFamily="18" charset="0"/>
              </a:rPr>
              <a:t>, lub okoliczność, która ma być udowodniona, dotyczy nowego faktu, niebędącego przedmiotem postępowania przed sądem pierwszej instancji, a składający wniosek mógł go wówczas wskazać.</a:t>
            </a:r>
            <a:br>
              <a:rPr lang="pl-PL" sz="1900" dirty="0">
                <a:solidFill>
                  <a:schemeClr val="tx1"/>
                </a:solidFill>
                <a:latin typeface="Times New Roman" panose="02020603050405020304" pitchFamily="18" charset="0"/>
                <a:cs typeface="Times New Roman" panose="02020603050405020304" pitchFamily="18" charset="0"/>
              </a:rPr>
            </a:br>
            <a:r>
              <a:rPr lang="pl-PL" sz="1900" dirty="0">
                <a:solidFill>
                  <a:schemeClr val="tx1"/>
                </a:solidFill>
                <a:latin typeface="Times New Roman" panose="02020603050405020304" pitchFamily="18" charset="0"/>
                <a:cs typeface="Times New Roman" panose="02020603050405020304" pitchFamily="18" charset="0"/>
              </a:rPr>
              <a:t>§  3.	 Wniosku dowodowego nie można oddalić na podstawie § 2 pkt 2, jeżeli okoliczność, która ma być udowodniona, w granicach rozpoznania sprawy przez sąd odwoławczy, ma istotne znaczenie dla ustalenia, czy został popełniony czyn zabroniony, czy stanowi on przestępstwo i jakie, czy czyn zabroniony został popełniony w warunkach, o których mowa w art. 64 lub art. 65 Kodeksu karnego, lub czy zachodzą warunki do orzeczenia pobytu w zakładzie psychiatrycznym na podstawie art. 93g Kodeksu karnego.</a:t>
            </a:r>
            <a:br>
              <a:rPr lang="pl-PL" sz="1900" dirty="0">
                <a:solidFill>
                  <a:schemeClr val="tx1"/>
                </a:solidFill>
                <a:latin typeface="Times New Roman" panose="02020603050405020304" pitchFamily="18" charset="0"/>
                <a:cs typeface="Times New Roman" panose="02020603050405020304" pitchFamily="18" charset="0"/>
              </a:rPr>
            </a:br>
            <a:br>
              <a:rPr lang="pl-PL" sz="1900" dirty="0">
                <a:solidFill>
                  <a:schemeClr val="tx1"/>
                </a:solidFill>
                <a:latin typeface="Times New Roman" panose="02020603050405020304" pitchFamily="18" charset="0"/>
                <a:cs typeface="Times New Roman" panose="02020603050405020304" pitchFamily="18" charset="0"/>
              </a:rPr>
            </a:br>
            <a:r>
              <a:rPr lang="pl-PL" sz="1900" b="1" dirty="0">
                <a:solidFill>
                  <a:schemeClr val="tx1"/>
                </a:solidFill>
                <a:latin typeface="Times New Roman" panose="02020603050405020304" pitchFamily="18" charset="0"/>
                <a:cs typeface="Times New Roman" panose="02020603050405020304" pitchFamily="18" charset="0"/>
              </a:rPr>
              <a:t>Art.  427 </a:t>
            </a:r>
            <a:r>
              <a:rPr lang="pl-PL" sz="1900" b="1" dirty="0" err="1">
                <a:solidFill>
                  <a:schemeClr val="tx1"/>
                </a:solidFill>
                <a:latin typeface="Times New Roman" panose="02020603050405020304" pitchFamily="18" charset="0"/>
                <a:cs typeface="Times New Roman" panose="02020603050405020304" pitchFamily="18" charset="0"/>
              </a:rPr>
              <a:t>kpk</a:t>
            </a:r>
            <a:r>
              <a:rPr lang="pl-PL" sz="1900" b="1" dirty="0">
                <a:solidFill>
                  <a:schemeClr val="tx1"/>
                </a:solidFill>
                <a:latin typeface="Times New Roman" panose="02020603050405020304" pitchFamily="18" charset="0"/>
                <a:cs typeface="Times New Roman" panose="02020603050405020304" pitchFamily="18" charset="0"/>
              </a:rPr>
              <a:t> </a:t>
            </a:r>
            <a:r>
              <a:rPr lang="pl-PL" sz="1900" i="1" dirty="0">
                <a:solidFill>
                  <a:schemeClr val="tx1"/>
                </a:solidFill>
                <a:latin typeface="Times New Roman" panose="02020603050405020304" pitchFamily="18" charset="0"/>
                <a:cs typeface="Times New Roman" panose="02020603050405020304" pitchFamily="18" charset="0"/>
              </a:rPr>
              <a:t>[Elementy środka odwoławczego]</a:t>
            </a:r>
            <a:br>
              <a:rPr lang="pl-PL" sz="1900" dirty="0">
                <a:solidFill>
                  <a:schemeClr val="tx1"/>
                </a:solidFill>
                <a:latin typeface="Times New Roman" panose="02020603050405020304" pitchFamily="18" charset="0"/>
                <a:cs typeface="Times New Roman" panose="02020603050405020304" pitchFamily="18" charset="0"/>
              </a:rPr>
            </a:br>
            <a:r>
              <a:rPr lang="pl-PL" sz="1900" dirty="0">
                <a:solidFill>
                  <a:schemeClr val="tx1"/>
                </a:solidFill>
                <a:latin typeface="Times New Roman" panose="02020603050405020304" pitchFamily="18" charset="0"/>
                <a:cs typeface="Times New Roman" panose="02020603050405020304" pitchFamily="18" charset="0"/>
              </a:rPr>
              <a:t>§  3.	 Odwołujący się może również wskazać nowe fakty lub dowody, jeżeli nie mógł powołać ich w postępowaniu przed sądem pierwszej instancji.</a:t>
            </a:r>
            <a:br>
              <a:rPr lang="pl-PL" sz="1900" dirty="0">
                <a:solidFill>
                  <a:schemeClr val="tx1"/>
                </a:solidFill>
                <a:latin typeface="Times New Roman" panose="02020603050405020304" pitchFamily="18" charset="0"/>
                <a:cs typeface="Times New Roman" panose="02020603050405020304" pitchFamily="18" charset="0"/>
              </a:rPr>
            </a:br>
            <a:r>
              <a:rPr lang="pl-PL" sz="1900" dirty="0">
                <a:solidFill>
                  <a:schemeClr val="tx1"/>
                </a:solidFill>
                <a:latin typeface="Times New Roman" panose="02020603050405020304" pitchFamily="18" charset="0"/>
                <a:cs typeface="Times New Roman" panose="02020603050405020304" pitchFamily="18" charset="0"/>
              </a:rPr>
              <a:t>§  3a. </a:t>
            </a:r>
            <a:r>
              <a:rPr lang="pl-PL" sz="1900" dirty="0">
                <a:solidFill>
                  <a:schemeClr val="tx1"/>
                </a:solidFill>
                <a:highlight>
                  <a:srgbClr val="00FFFF"/>
                </a:highlight>
                <a:latin typeface="Times New Roman" panose="02020603050405020304" pitchFamily="18" charset="0"/>
                <a:cs typeface="Times New Roman" panose="02020603050405020304" pitchFamily="18" charset="0"/>
              </a:rPr>
              <a:t>W środku odwoławczym nie można podnosić zarzutu nieprzeprowadzenia dowodu z urzędu</a:t>
            </a:r>
            <a:r>
              <a:rPr lang="pl-PL" sz="1900" dirty="0">
                <a:solidFill>
                  <a:schemeClr val="tx1"/>
                </a:solidFill>
                <a:latin typeface="Times New Roman" panose="02020603050405020304" pitchFamily="18" charset="0"/>
                <a:cs typeface="Times New Roman" panose="02020603050405020304" pitchFamily="18" charset="0"/>
              </a:rPr>
              <a:t>, chyba że okoliczność, która ma być udowodniona, ma istotne znaczenie dla ustalenia, czy został popełniony czyn zabroniony, czy stanowi on przestępstwo i jakie, czy czyn zabroniony został popełniony w warunkach, o których mowa w art. 64 lub art. 65 Kodeksu karnego, lub czy zachodzą warunki do orzeczenia pobytu w zakładzie psychiatrycznym na podstawie art. 93g Kodeksu karnego.</a:t>
            </a:r>
            <a:endParaRPr lang="pl-PL" sz="20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6647722"/>
      </p:ext>
    </p:extLst>
  </p:cSld>
  <p:clrMapOvr>
    <a:masterClrMapping/>
  </p:clrMapOvr>
  <p:transition spd="slow">
    <p:randomBar dir="ver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110A8-9157-92EF-2A39-B19520DD512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4003FFE7-6F6A-E0DF-4016-D96175712DF5}"/>
              </a:ext>
            </a:extLst>
          </p:cNvPr>
          <p:cNvSpPr>
            <a:spLocks noGrp="1"/>
          </p:cNvSpPr>
          <p:nvPr>
            <p:ph type="title"/>
          </p:nvPr>
        </p:nvSpPr>
        <p:spPr>
          <a:xfrm>
            <a:off x="1724628" y="0"/>
            <a:ext cx="10185721" cy="6858000"/>
          </a:xfrm>
        </p:spPr>
        <p:txBody>
          <a:bodyPr>
            <a:noAutofit/>
          </a:bodyPr>
          <a:lstStyle/>
          <a:p>
            <a:r>
              <a:rPr lang="pl-PL" sz="2350" dirty="0">
                <a:solidFill>
                  <a:schemeClr val="tx1"/>
                </a:solidFill>
                <a:latin typeface="Times New Roman" panose="02020603050405020304" pitchFamily="18" charset="0"/>
                <a:cs typeface="Times New Roman" panose="02020603050405020304" pitchFamily="18" charset="0"/>
              </a:rPr>
              <a:t>W przypadku dowodów lub faktów, </a:t>
            </a:r>
            <a:r>
              <a:rPr lang="pl-PL" sz="2350" b="1" dirty="0">
                <a:solidFill>
                  <a:schemeClr val="tx1"/>
                </a:solidFill>
                <a:latin typeface="Times New Roman" panose="02020603050405020304" pitchFamily="18" charset="0"/>
                <a:cs typeface="Times New Roman" panose="02020603050405020304" pitchFamily="18" charset="0"/>
              </a:rPr>
              <a:t>które mają istotne znaczenie dla ustalenia</a:t>
            </a:r>
            <a:r>
              <a:rPr lang="pl-PL" sz="2350" dirty="0">
                <a:solidFill>
                  <a:schemeClr val="tx1"/>
                </a:solidFill>
                <a:latin typeface="Times New Roman" panose="02020603050405020304" pitchFamily="18" charset="0"/>
                <a:cs typeface="Times New Roman" panose="02020603050405020304" pitchFamily="18" charset="0"/>
              </a:rPr>
              <a:t>, czy został popełniony czyn zabroniony, czy stanowi on przestępstwo i jakie, czy czyn zabroniony został popełniony w warunkach recydywy… </a:t>
            </a:r>
            <a:r>
              <a:rPr lang="pl-PL" sz="2350" dirty="0">
                <a:solidFill>
                  <a:schemeClr val="tx1"/>
                </a:solidFill>
                <a:highlight>
                  <a:srgbClr val="00FF00"/>
                </a:highlight>
                <a:latin typeface="Times New Roman" panose="02020603050405020304" pitchFamily="18" charset="0"/>
                <a:cs typeface="Times New Roman" panose="02020603050405020304" pitchFamily="18" charset="0"/>
              </a:rPr>
              <a:t>sąd odwoławczy nie może oddalić wniosku dowodowego, gdyż okoliczność, która ma być udowodniona w granicach rozpoznania sprawy dotyczy ustaleń co do sprawstwa i winy</a:t>
            </a:r>
            <a:r>
              <a:rPr lang="pl-PL" sz="2350" dirty="0">
                <a:solidFill>
                  <a:schemeClr val="tx1"/>
                </a:solidFill>
                <a:latin typeface="Times New Roman" panose="02020603050405020304" pitchFamily="18" charset="0"/>
                <a:cs typeface="Times New Roman" panose="02020603050405020304" pitchFamily="18" charset="0"/>
              </a:rPr>
              <a:t>.</a:t>
            </a:r>
            <a:br>
              <a:rPr lang="pl-PL" sz="2350" b="1" dirty="0">
                <a:solidFill>
                  <a:schemeClr val="tx1"/>
                </a:solidFill>
                <a:latin typeface="Times New Roman" panose="02020603050405020304" pitchFamily="18" charset="0"/>
                <a:cs typeface="Times New Roman" panose="02020603050405020304" pitchFamily="18" charset="0"/>
              </a:rPr>
            </a:br>
            <a:br>
              <a:rPr lang="pl-PL" sz="2350" b="1" dirty="0">
                <a:solidFill>
                  <a:schemeClr val="tx1"/>
                </a:solidFill>
                <a:latin typeface="Times New Roman" panose="02020603050405020304" pitchFamily="18" charset="0"/>
                <a:cs typeface="Times New Roman" panose="02020603050405020304" pitchFamily="18" charset="0"/>
              </a:rPr>
            </a:br>
            <a:br>
              <a:rPr lang="pl-PL" sz="2350" b="1" dirty="0">
                <a:solidFill>
                  <a:schemeClr val="tx1"/>
                </a:solidFill>
                <a:latin typeface="Times New Roman" panose="02020603050405020304" pitchFamily="18" charset="0"/>
                <a:cs typeface="Times New Roman" panose="02020603050405020304" pitchFamily="18" charset="0"/>
              </a:rPr>
            </a:br>
            <a:r>
              <a:rPr lang="pl-PL" sz="2350" b="1" dirty="0">
                <a:solidFill>
                  <a:schemeClr val="tx1"/>
                </a:solidFill>
                <a:latin typeface="Times New Roman" panose="02020603050405020304" pitchFamily="18" charset="0"/>
                <a:cs typeface="Times New Roman" panose="02020603050405020304" pitchFamily="18" charset="0"/>
              </a:rPr>
              <a:t>Prekluzją dowodową w postępowaniu odwoławczym </a:t>
            </a:r>
            <a:r>
              <a:rPr lang="pl-PL" sz="2350" dirty="0">
                <a:solidFill>
                  <a:schemeClr val="tx1"/>
                </a:solidFill>
                <a:latin typeface="Times New Roman" panose="02020603050405020304" pitchFamily="18" charset="0"/>
                <a:cs typeface="Times New Roman" panose="02020603050405020304" pitchFamily="18" charset="0"/>
              </a:rPr>
              <a:t>objęte będą obecnie, w przypadku skazania przed sądem I instancji, np. okoliczności dotyczące konsekwencji prawnych przypisanego czynu, a mogą to być np. dowody wpływające na wymiar kary, środki karne, środki kompensacyjne, przepadek. Oznacza to, że  </a:t>
            </a:r>
            <a:r>
              <a:rPr lang="pl-PL" sz="2350" b="1" dirty="0">
                <a:solidFill>
                  <a:schemeClr val="tx1"/>
                </a:solidFill>
                <a:highlight>
                  <a:srgbClr val="FFFF00"/>
                </a:highlight>
                <a:latin typeface="Times New Roman" panose="02020603050405020304" pitchFamily="18" charset="0"/>
                <a:cs typeface="Times New Roman" panose="02020603050405020304" pitchFamily="18" charset="0"/>
              </a:rPr>
              <a:t>dowody lub fakty o istotnym znaczeniu dla ustalenia sprawstwa i winy nie są objęte prekluzją dowodową</a:t>
            </a:r>
            <a:r>
              <a:rPr lang="pl-PL" sz="2350" dirty="0">
                <a:solidFill>
                  <a:schemeClr val="tx1"/>
                </a:solidFill>
                <a:latin typeface="Times New Roman" panose="02020603050405020304" pitchFamily="18" charset="0"/>
                <a:cs typeface="Times New Roman" panose="02020603050405020304" pitchFamily="18" charset="0"/>
              </a:rPr>
              <a:t>. W konsekwencji skarżący, jak i każda inna strona, może składać w apelacji albo dopiero w instancji odwoławczej wnioski dowodowe dotyczące dowodów lub okoliczności, które mogły być dowodzone przed sądem pierwszej instancji. </a:t>
            </a:r>
            <a:endParaRPr lang="pl-PL" sz="23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8357248"/>
      </p:ext>
    </p:extLst>
  </p:cSld>
  <p:clrMapOvr>
    <a:masterClrMapping/>
  </p:clrMapOvr>
  <p:transition spd="slow">
    <p:randomBar dir="ver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15352-B562-B1B4-3DBD-7C2D2E293FCA}"/>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A7EA0DE8-0574-AE54-A047-5A3268BDFA8A}"/>
              </a:ext>
            </a:extLst>
          </p:cNvPr>
          <p:cNvSpPr>
            <a:spLocks noGrp="1"/>
          </p:cNvSpPr>
          <p:nvPr>
            <p:ph type="title"/>
          </p:nvPr>
        </p:nvSpPr>
        <p:spPr>
          <a:xfrm>
            <a:off x="1724628" y="150471"/>
            <a:ext cx="10185721" cy="6707529"/>
          </a:xfrm>
        </p:spPr>
        <p:txBody>
          <a:bodyPr>
            <a:noAutofit/>
          </a:bodyPr>
          <a:lstStyle/>
          <a:p>
            <a:br>
              <a:rPr lang="pl-PL" sz="2300" dirty="0">
                <a:solidFill>
                  <a:schemeClr val="tx1"/>
                </a:solidFill>
                <a:latin typeface="Times New Roman" panose="02020603050405020304" pitchFamily="18" charset="0"/>
                <a:cs typeface="Times New Roman" panose="02020603050405020304" pitchFamily="18" charset="0"/>
              </a:rPr>
            </a:br>
            <a:r>
              <a:rPr lang="pl-PL" sz="2300" b="1" dirty="0">
                <a:solidFill>
                  <a:schemeClr val="tx1"/>
                </a:solidFill>
                <a:highlight>
                  <a:srgbClr val="FFFF00"/>
                </a:highlight>
                <a:latin typeface="Times New Roman" panose="02020603050405020304" pitchFamily="18" charset="0"/>
                <a:cs typeface="Times New Roman" panose="02020603050405020304" pitchFamily="18" charset="0"/>
              </a:rPr>
              <a:t>wyrok w trybie konsensualnym</a:t>
            </a:r>
            <a:br>
              <a:rPr lang="pl-PL" sz="2300" dirty="0">
                <a:solidFill>
                  <a:schemeClr val="tx1"/>
                </a:solidFill>
                <a:latin typeface="Times New Roman" panose="02020603050405020304" pitchFamily="18" charset="0"/>
                <a:cs typeface="Times New Roman" panose="02020603050405020304" pitchFamily="18" charset="0"/>
              </a:rPr>
            </a:br>
            <a:r>
              <a:rPr lang="pl-PL" sz="2300" dirty="0">
                <a:solidFill>
                  <a:schemeClr val="tx1"/>
                </a:solidFill>
                <a:latin typeface="Times New Roman" panose="02020603050405020304" pitchFamily="18" charset="0"/>
                <a:cs typeface="Times New Roman" panose="02020603050405020304" pitchFamily="18" charset="0"/>
              </a:rPr>
              <a:t>„Wyrok wydany w trybie konsensualnym może zostać zaskarżony z powodu obrazy przepisów prawa materialnego lub obrazy przepisów postępowania, jeżeli mogła ona mieć wpływ na treść orzeczenia (art. 438 pkt 1, 1a i 2 </a:t>
            </a:r>
            <a:r>
              <a:rPr lang="pl-PL" sz="2300" dirty="0" err="1">
                <a:solidFill>
                  <a:schemeClr val="tx1"/>
                </a:solidFill>
                <a:latin typeface="Times New Roman" panose="02020603050405020304" pitchFamily="18" charset="0"/>
                <a:cs typeface="Times New Roman" panose="02020603050405020304" pitchFamily="18" charset="0"/>
              </a:rPr>
              <a:t>kpk</a:t>
            </a:r>
            <a:r>
              <a:rPr lang="pl-PL" sz="2300" dirty="0">
                <a:solidFill>
                  <a:schemeClr val="tx1"/>
                </a:solidFill>
                <a:latin typeface="Times New Roman" panose="02020603050405020304" pitchFamily="18" charset="0"/>
                <a:cs typeface="Times New Roman" panose="02020603050405020304" pitchFamily="18" charset="0"/>
              </a:rPr>
              <a:t>), a także w wypadku zaistnienia bezwzględnej przyczyny odwoławczej z art. 439 § 1 </a:t>
            </a:r>
            <a:r>
              <a:rPr lang="pl-PL" sz="2300" dirty="0" err="1">
                <a:solidFill>
                  <a:schemeClr val="tx1"/>
                </a:solidFill>
                <a:latin typeface="Times New Roman" panose="02020603050405020304" pitchFamily="18" charset="0"/>
                <a:cs typeface="Times New Roman" panose="02020603050405020304" pitchFamily="18" charset="0"/>
              </a:rPr>
              <a:t>kpk</a:t>
            </a:r>
            <a:r>
              <a:rPr lang="pl-PL" sz="2300" dirty="0">
                <a:solidFill>
                  <a:schemeClr val="tx1"/>
                </a:solidFill>
                <a:latin typeface="Times New Roman" panose="02020603050405020304" pitchFamily="18" charset="0"/>
                <a:cs typeface="Times New Roman" panose="02020603050405020304" pitchFamily="18" charset="0"/>
              </a:rPr>
              <a:t>. </a:t>
            </a:r>
            <a:r>
              <a:rPr lang="pl-PL" sz="2300" dirty="0">
                <a:solidFill>
                  <a:schemeClr val="tx1"/>
                </a:solidFill>
                <a:highlight>
                  <a:srgbClr val="00FF00"/>
                </a:highlight>
                <a:latin typeface="Times New Roman" panose="02020603050405020304" pitchFamily="18" charset="0"/>
                <a:cs typeface="Times New Roman" panose="02020603050405020304" pitchFamily="18" charset="0"/>
              </a:rPr>
              <a:t>Nieprawidłowe zastosowanie prawa nie może być bowiem przedmiotem porozumienia. </a:t>
            </a:r>
            <a:r>
              <a:rPr lang="pl-PL" sz="2300" dirty="0">
                <a:solidFill>
                  <a:schemeClr val="tx1"/>
                </a:solidFill>
                <a:latin typeface="Times New Roman" panose="02020603050405020304" pitchFamily="18" charset="0"/>
                <a:cs typeface="Times New Roman" panose="02020603050405020304" pitchFamily="18" charset="0"/>
              </a:rPr>
              <a:t>Zarzut obrazy prawa materialnego – w zakresie zarówno kwalifikacji prawnej czynu (art. 438 pkt 1 </a:t>
            </a:r>
            <a:r>
              <a:rPr lang="pl-PL" sz="2300" dirty="0" err="1">
                <a:solidFill>
                  <a:schemeClr val="tx1"/>
                </a:solidFill>
                <a:latin typeface="Times New Roman" panose="02020603050405020304" pitchFamily="18" charset="0"/>
                <a:cs typeface="Times New Roman" panose="02020603050405020304" pitchFamily="18" charset="0"/>
              </a:rPr>
              <a:t>kpk</a:t>
            </a:r>
            <a:r>
              <a:rPr lang="pl-PL" sz="2300" dirty="0">
                <a:solidFill>
                  <a:schemeClr val="tx1"/>
                </a:solidFill>
                <a:latin typeface="Times New Roman" panose="02020603050405020304" pitchFamily="18" charset="0"/>
                <a:cs typeface="Times New Roman" panose="02020603050405020304" pitchFamily="18" charset="0"/>
              </a:rPr>
              <a:t>), jak i podstawy prawnej innych rozstrzygnięć, chyba że pomimo błędnej podstawy prawnej orzeczenie odpowiada prawu (art. 438 pkt 1a </a:t>
            </a:r>
            <a:r>
              <a:rPr lang="pl-PL" sz="2300" dirty="0" err="1">
                <a:solidFill>
                  <a:schemeClr val="tx1"/>
                </a:solidFill>
                <a:latin typeface="Times New Roman" panose="02020603050405020304" pitchFamily="18" charset="0"/>
                <a:cs typeface="Times New Roman" panose="02020603050405020304" pitchFamily="18" charset="0"/>
              </a:rPr>
              <a:t>kpk</a:t>
            </a:r>
            <a:r>
              <a:rPr lang="pl-PL" sz="2300" dirty="0">
                <a:solidFill>
                  <a:schemeClr val="tx1"/>
                </a:solidFill>
                <a:latin typeface="Times New Roman" panose="02020603050405020304" pitchFamily="18" charset="0"/>
                <a:cs typeface="Times New Roman" panose="02020603050405020304" pitchFamily="18" charset="0"/>
              </a:rPr>
              <a:t>) – może zostać postawiony, gdy sąd pierwszej instancji orzekł zgodnie z porozumieniem, ale sprzecznie z prawem, np. nie orzekł obligatoryjnego środka karnego albo orzekł uzgodnioną karę powyżej lub poniżej ustawowego zagrożenia.” </a:t>
            </a:r>
            <a:r>
              <a:rPr lang="pl-PL" sz="2300" i="1" dirty="0">
                <a:solidFill>
                  <a:schemeClr val="tx1"/>
                </a:solidFill>
                <a:latin typeface="Times New Roman" panose="02020603050405020304" pitchFamily="18" charset="0"/>
                <a:cs typeface="Times New Roman" panose="02020603050405020304" pitchFamily="18" charset="0"/>
              </a:rPr>
              <a:t>(D. Świecki, komentarz). </a:t>
            </a:r>
            <a:br>
              <a:rPr lang="pl-PL" sz="2300" dirty="0">
                <a:solidFill>
                  <a:schemeClr val="tx1"/>
                </a:solidFill>
                <a:latin typeface="Times New Roman" panose="02020603050405020304" pitchFamily="18" charset="0"/>
                <a:cs typeface="Times New Roman" panose="02020603050405020304" pitchFamily="18" charset="0"/>
              </a:rPr>
            </a:br>
            <a:br>
              <a:rPr lang="pl-PL" sz="2300" dirty="0">
                <a:solidFill>
                  <a:schemeClr val="tx1"/>
                </a:solidFill>
                <a:latin typeface="Times New Roman" panose="02020603050405020304" pitchFamily="18" charset="0"/>
                <a:cs typeface="Times New Roman" panose="02020603050405020304" pitchFamily="18" charset="0"/>
              </a:rPr>
            </a:br>
            <a:r>
              <a:rPr lang="pl-PL" sz="2300" b="1" dirty="0">
                <a:solidFill>
                  <a:schemeClr val="tx1"/>
                </a:solidFill>
                <a:latin typeface="Times New Roman" panose="02020603050405020304" pitchFamily="18" charset="0"/>
                <a:cs typeface="Times New Roman" panose="02020603050405020304" pitchFamily="18" charset="0"/>
              </a:rPr>
              <a:t>Czy przedmiotem zarzutu mogą być </a:t>
            </a:r>
            <a:r>
              <a:rPr lang="pl-PL" sz="2300" dirty="0">
                <a:solidFill>
                  <a:schemeClr val="tx1"/>
                </a:solidFill>
                <a:latin typeface="Times New Roman" panose="02020603050405020304" pitchFamily="18" charset="0"/>
                <a:cs typeface="Times New Roman" panose="02020603050405020304" pitchFamily="18" charset="0"/>
              </a:rPr>
              <a:t>także przepisy procesowe związane z ustaleniami faktycznymi, np. art. 7 </a:t>
            </a:r>
            <a:r>
              <a:rPr lang="pl-PL" sz="2300" dirty="0" err="1">
                <a:solidFill>
                  <a:schemeClr val="tx1"/>
                </a:solidFill>
                <a:latin typeface="Times New Roman" panose="02020603050405020304" pitchFamily="18" charset="0"/>
                <a:cs typeface="Times New Roman" panose="02020603050405020304" pitchFamily="18" charset="0"/>
              </a:rPr>
              <a:t>kpk</a:t>
            </a:r>
            <a:r>
              <a:rPr lang="pl-PL" sz="2300" dirty="0">
                <a:solidFill>
                  <a:schemeClr val="tx1"/>
                </a:solidFill>
                <a:latin typeface="Times New Roman" panose="02020603050405020304" pitchFamily="18" charset="0"/>
                <a:cs typeface="Times New Roman" panose="02020603050405020304" pitchFamily="18" charset="0"/>
              </a:rPr>
              <a:t>, albo zarzut niespełnienia warunku w postaci „okoliczności popełnienia przestępstwa i winy niebudzącej wątpliwości”, o którym mowa w art. 335, 343a § 2 </a:t>
            </a:r>
            <a:r>
              <a:rPr lang="pl-PL" sz="2300" dirty="0" err="1">
                <a:solidFill>
                  <a:schemeClr val="tx1"/>
                </a:solidFill>
                <a:latin typeface="Times New Roman" panose="02020603050405020304" pitchFamily="18" charset="0"/>
                <a:cs typeface="Times New Roman" panose="02020603050405020304" pitchFamily="18" charset="0"/>
              </a:rPr>
              <a:t>kpk</a:t>
            </a:r>
            <a:r>
              <a:rPr lang="pl-PL" sz="2300" dirty="0">
                <a:solidFill>
                  <a:schemeClr val="tx1"/>
                </a:solidFill>
                <a:latin typeface="Times New Roman" panose="02020603050405020304" pitchFamily="18" charset="0"/>
                <a:cs typeface="Times New Roman" panose="02020603050405020304" pitchFamily="18" charset="0"/>
              </a:rPr>
              <a:t> lub art. 387 </a:t>
            </a:r>
            <a:r>
              <a:rPr lang="pl-PL" sz="2300" dirty="0" err="1">
                <a:solidFill>
                  <a:schemeClr val="tx1"/>
                </a:solidFill>
                <a:latin typeface="Times New Roman" panose="02020603050405020304" pitchFamily="18" charset="0"/>
                <a:cs typeface="Times New Roman" panose="02020603050405020304" pitchFamily="18" charset="0"/>
              </a:rPr>
              <a:t>kpk</a:t>
            </a:r>
            <a:r>
              <a:rPr lang="pl-PL" sz="2300" dirty="0">
                <a:solidFill>
                  <a:schemeClr val="tx1"/>
                </a:solidFill>
                <a:latin typeface="Times New Roman" panose="02020603050405020304" pitchFamily="18" charset="0"/>
                <a:cs typeface="Times New Roman" panose="02020603050405020304" pitchFamily="18" charset="0"/>
              </a:rPr>
              <a:t>?</a:t>
            </a:r>
            <a:br>
              <a:rPr lang="pl-PL" sz="2300" dirty="0">
                <a:solidFill>
                  <a:schemeClr val="tx1"/>
                </a:solidFill>
                <a:latin typeface="Times New Roman" panose="02020603050405020304" pitchFamily="18" charset="0"/>
                <a:cs typeface="Times New Roman" panose="02020603050405020304" pitchFamily="18" charset="0"/>
              </a:rPr>
            </a:br>
            <a:endParaRPr lang="pl-PL" sz="23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6666706"/>
      </p:ext>
    </p:extLst>
  </p:cSld>
  <p:clrMapOvr>
    <a:masterClrMapping/>
  </p:clrMapOvr>
  <p:transition spd="slow">
    <p:randomBar dir="ver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598425-0D17-00CA-536C-4E2854B8AD6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F8282D5-C9F6-E7C5-8307-0C7F653D862D}"/>
              </a:ext>
            </a:extLst>
          </p:cNvPr>
          <p:cNvSpPr>
            <a:spLocks noGrp="1"/>
          </p:cNvSpPr>
          <p:nvPr>
            <p:ph type="title"/>
          </p:nvPr>
        </p:nvSpPr>
        <p:spPr>
          <a:xfrm>
            <a:off x="1504709" y="1"/>
            <a:ext cx="10687291" cy="6858000"/>
          </a:xfrm>
        </p:spPr>
        <p:txBody>
          <a:bodyPr>
            <a:noAutofit/>
          </a:bodyPr>
          <a:lstStyle/>
          <a:p>
            <a:r>
              <a:rPr lang="pl-PL" sz="2050" b="1" dirty="0">
                <a:solidFill>
                  <a:schemeClr val="tx1"/>
                </a:solidFill>
                <a:highlight>
                  <a:srgbClr val="FFFF00"/>
                </a:highlight>
                <a:latin typeface="Times New Roman" panose="02020603050405020304" pitchFamily="18" charset="0"/>
                <a:cs typeface="Times New Roman" panose="02020603050405020304" pitchFamily="18" charset="0"/>
              </a:rPr>
              <a:t>1 pogląd: </a:t>
            </a:r>
            <a:br>
              <a:rPr lang="pl-PL" sz="2050" b="1" dirty="0">
                <a:solidFill>
                  <a:schemeClr val="tx1"/>
                </a:solidFill>
                <a:highlight>
                  <a:srgbClr val="FFFF00"/>
                </a:highlight>
                <a:latin typeface="Times New Roman" panose="02020603050405020304" pitchFamily="18" charset="0"/>
                <a:cs typeface="Times New Roman" panose="02020603050405020304" pitchFamily="18" charset="0"/>
              </a:rPr>
            </a:br>
            <a:r>
              <a:rPr lang="pl-PL" sz="2050" b="1" dirty="0">
                <a:solidFill>
                  <a:schemeClr val="tx1"/>
                </a:solidFill>
                <a:latin typeface="Times New Roman" panose="02020603050405020304" pitchFamily="18" charset="0"/>
                <a:cs typeface="Times New Roman" panose="02020603050405020304" pitchFamily="18" charset="0"/>
              </a:rPr>
              <a:t>- </a:t>
            </a:r>
            <a:r>
              <a:rPr lang="pl-PL" sz="2050" dirty="0">
                <a:solidFill>
                  <a:schemeClr val="tx1"/>
                </a:solidFill>
                <a:latin typeface="Times New Roman" panose="02020603050405020304" pitchFamily="18" charset="0"/>
                <a:cs typeface="Times New Roman" panose="02020603050405020304" pitchFamily="18" charset="0"/>
              </a:rPr>
              <a:t>zarzuty stanowią obejście zakazu kwestionowania ustaleń faktycznych i zmuszają sąd odwoławczy do ich kontroli i powinny zostać uznane za niedopuszczalne;</a:t>
            </a:r>
            <a:br>
              <a:rPr lang="pl-PL" sz="2050" dirty="0">
                <a:solidFill>
                  <a:schemeClr val="tx1"/>
                </a:solidFill>
                <a:latin typeface="Times New Roman" panose="02020603050405020304" pitchFamily="18" charset="0"/>
                <a:cs typeface="Times New Roman" panose="02020603050405020304" pitchFamily="18" charset="0"/>
              </a:rPr>
            </a:br>
            <a:r>
              <a:rPr lang="pl-PL" sz="2050" b="1" dirty="0">
                <a:solidFill>
                  <a:schemeClr val="tx1"/>
                </a:solidFill>
                <a:highlight>
                  <a:srgbClr val="FFFF00"/>
                </a:highlight>
                <a:latin typeface="Times New Roman" panose="02020603050405020304" pitchFamily="18" charset="0"/>
                <a:cs typeface="Times New Roman" panose="02020603050405020304" pitchFamily="18" charset="0"/>
              </a:rPr>
              <a:t>2 pogląd: </a:t>
            </a:r>
            <a:br>
              <a:rPr lang="pl-PL" sz="2050" b="1" dirty="0">
                <a:solidFill>
                  <a:schemeClr val="tx1"/>
                </a:solidFill>
                <a:highlight>
                  <a:srgbClr val="FFFF00"/>
                </a:highlight>
                <a:latin typeface="Times New Roman" panose="02020603050405020304" pitchFamily="18" charset="0"/>
                <a:cs typeface="Times New Roman" panose="02020603050405020304" pitchFamily="18" charset="0"/>
              </a:rPr>
            </a:br>
            <a:r>
              <a:rPr lang="pl-PL" sz="2050" b="1" dirty="0">
                <a:solidFill>
                  <a:schemeClr val="tx1"/>
                </a:solidFill>
                <a:latin typeface="Times New Roman" panose="02020603050405020304" pitchFamily="18" charset="0"/>
                <a:cs typeface="Times New Roman" panose="02020603050405020304" pitchFamily="18" charset="0"/>
              </a:rPr>
              <a:t>- </a:t>
            </a:r>
            <a:r>
              <a:rPr lang="pl-PL" sz="2050" dirty="0">
                <a:solidFill>
                  <a:schemeClr val="tx1"/>
                </a:solidFill>
                <a:latin typeface="Times New Roman" panose="02020603050405020304" pitchFamily="18" charset="0"/>
                <a:cs typeface="Times New Roman" panose="02020603050405020304" pitchFamily="18" charset="0"/>
              </a:rPr>
              <a:t>możliwy do postawienia jest oczywiście zarzut obrazy prawa materialnego i zarzut prawa procesowego, ale z wyłączeniem tych przepisów, których naruszenie można wykazać tylko poprzez zarzut określony w art. 438 pkt 3 </a:t>
            </a:r>
            <a:r>
              <a:rPr lang="pl-PL" sz="2050" dirty="0" err="1">
                <a:solidFill>
                  <a:schemeClr val="tx1"/>
                </a:solidFill>
                <a:latin typeface="Times New Roman" panose="02020603050405020304" pitchFamily="18" charset="0"/>
                <a:cs typeface="Times New Roman" panose="02020603050405020304" pitchFamily="18" charset="0"/>
              </a:rPr>
              <a:t>kpk</a:t>
            </a:r>
            <a:r>
              <a:rPr lang="pl-PL" sz="2050" dirty="0">
                <a:solidFill>
                  <a:schemeClr val="tx1"/>
                </a:solidFill>
                <a:latin typeface="Times New Roman" panose="02020603050405020304" pitchFamily="18" charset="0"/>
                <a:cs typeface="Times New Roman" panose="02020603050405020304" pitchFamily="18" charset="0"/>
              </a:rPr>
              <a:t>, który jest skutkiem naruszenia przepisów ze sfery gromadzenia i oceny dowodów;</a:t>
            </a:r>
            <a:br>
              <a:rPr lang="pl-PL" sz="2050" dirty="0">
                <a:solidFill>
                  <a:schemeClr val="tx1"/>
                </a:solidFill>
                <a:latin typeface="Times New Roman" panose="02020603050405020304" pitchFamily="18" charset="0"/>
                <a:cs typeface="Times New Roman" panose="02020603050405020304" pitchFamily="18" charset="0"/>
              </a:rPr>
            </a:br>
            <a:r>
              <a:rPr lang="pl-PL" sz="2050" b="1" dirty="0">
                <a:solidFill>
                  <a:schemeClr val="tx1"/>
                </a:solidFill>
                <a:highlight>
                  <a:srgbClr val="FFFF00"/>
                </a:highlight>
                <a:latin typeface="Times New Roman" panose="02020603050405020304" pitchFamily="18" charset="0"/>
                <a:cs typeface="Times New Roman" panose="02020603050405020304" pitchFamily="18" charset="0"/>
              </a:rPr>
              <a:t>3 pogląd: </a:t>
            </a:r>
            <a:br>
              <a:rPr lang="pl-PL" sz="2050" dirty="0">
                <a:solidFill>
                  <a:schemeClr val="tx1"/>
                </a:solidFill>
                <a:highlight>
                  <a:srgbClr val="FFFF00"/>
                </a:highlight>
                <a:latin typeface="Times New Roman" panose="02020603050405020304" pitchFamily="18" charset="0"/>
                <a:cs typeface="Times New Roman" panose="02020603050405020304" pitchFamily="18" charset="0"/>
              </a:rPr>
            </a:br>
            <a:r>
              <a:rPr lang="pl-PL" sz="2050" dirty="0">
                <a:solidFill>
                  <a:schemeClr val="tx1"/>
                </a:solidFill>
                <a:latin typeface="Times New Roman" panose="02020603050405020304" pitchFamily="18" charset="0"/>
                <a:cs typeface="Times New Roman" panose="02020603050405020304" pitchFamily="18" charset="0"/>
              </a:rPr>
              <a:t>- możliwe w sytuacji podnoszenia zarzutu obrazy przepisów postępowania jako uchybienia pierwotnego, pomimo konsekwencji w postaci błędu w ustaleniach faktycznych.</a:t>
            </a:r>
            <a:br>
              <a:rPr lang="pl-PL" sz="2050" dirty="0">
                <a:solidFill>
                  <a:schemeClr val="tx1"/>
                </a:solidFill>
                <a:latin typeface="Times New Roman" panose="02020603050405020304" pitchFamily="18" charset="0"/>
                <a:cs typeface="Times New Roman" panose="02020603050405020304" pitchFamily="18" charset="0"/>
              </a:rPr>
            </a:br>
            <a:br>
              <a:rPr lang="pl-PL" sz="2050" dirty="0">
                <a:solidFill>
                  <a:schemeClr val="tx1"/>
                </a:solidFill>
                <a:latin typeface="Times New Roman" panose="02020603050405020304" pitchFamily="18" charset="0"/>
                <a:cs typeface="Times New Roman" panose="02020603050405020304" pitchFamily="18" charset="0"/>
              </a:rPr>
            </a:br>
            <a:r>
              <a:rPr lang="pl-PL" sz="2050" dirty="0">
                <a:solidFill>
                  <a:schemeClr val="tx1"/>
                </a:solidFill>
                <a:latin typeface="Times New Roman" panose="02020603050405020304" pitchFamily="18" charset="0"/>
                <a:cs typeface="Times New Roman" panose="02020603050405020304" pitchFamily="18" charset="0"/>
              </a:rPr>
              <a:t>„W przypadku zaistnienia uchybienia w postaci naruszenia art. 7 </a:t>
            </a:r>
            <a:r>
              <a:rPr lang="pl-PL" sz="2050" dirty="0" err="1">
                <a:solidFill>
                  <a:schemeClr val="tx1"/>
                </a:solidFill>
                <a:latin typeface="Times New Roman" panose="02020603050405020304" pitchFamily="18" charset="0"/>
                <a:cs typeface="Times New Roman" panose="02020603050405020304" pitchFamily="18" charset="0"/>
              </a:rPr>
              <a:t>kpk</a:t>
            </a:r>
            <a:r>
              <a:rPr lang="pl-PL" sz="2050" dirty="0">
                <a:solidFill>
                  <a:schemeClr val="tx1"/>
                </a:solidFill>
                <a:latin typeface="Times New Roman" panose="02020603050405020304" pitchFamily="18" charset="0"/>
                <a:cs typeface="Times New Roman" panose="02020603050405020304" pitchFamily="18" charset="0"/>
              </a:rPr>
              <a:t> jego następstwem byłyby błędne ustalenia faktyczne, lecz skoro przedmiotem zarzutu jest uchybienie pierwotne (naruszenie art. 7 </a:t>
            </a:r>
            <a:r>
              <a:rPr lang="pl-PL" sz="2050" dirty="0" err="1">
                <a:solidFill>
                  <a:schemeClr val="tx1"/>
                </a:solidFill>
                <a:latin typeface="Times New Roman" panose="02020603050405020304" pitchFamily="18" charset="0"/>
                <a:cs typeface="Times New Roman" panose="02020603050405020304" pitchFamily="18" charset="0"/>
              </a:rPr>
              <a:t>kpk</a:t>
            </a:r>
            <a:r>
              <a:rPr lang="pl-PL" sz="2050" dirty="0">
                <a:solidFill>
                  <a:schemeClr val="tx1"/>
                </a:solidFill>
                <a:latin typeface="Times New Roman" panose="02020603050405020304" pitchFamily="18" charset="0"/>
                <a:cs typeface="Times New Roman" panose="02020603050405020304" pitchFamily="18" charset="0"/>
              </a:rPr>
              <a:t>), a nie jego następstwo (ustalenia faktyczne) to </a:t>
            </a:r>
            <a:r>
              <a:rPr lang="pl-PL" sz="2050" dirty="0">
                <a:solidFill>
                  <a:schemeClr val="tx1"/>
                </a:solidFill>
                <a:highlight>
                  <a:srgbClr val="00FF00"/>
                </a:highlight>
                <a:latin typeface="Times New Roman" panose="02020603050405020304" pitchFamily="18" charset="0"/>
                <a:cs typeface="Times New Roman" panose="02020603050405020304" pitchFamily="18" charset="0"/>
              </a:rPr>
              <a:t>sposób oceny dowodu rzutuje na ustalenia faktyczne i od tej oceny te ustalenia zależą</a:t>
            </a:r>
            <a:r>
              <a:rPr lang="pl-PL" sz="2050" dirty="0">
                <a:solidFill>
                  <a:schemeClr val="tx1"/>
                </a:solidFill>
                <a:latin typeface="Times New Roman" panose="02020603050405020304" pitchFamily="18" charset="0"/>
                <a:cs typeface="Times New Roman" panose="02020603050405020304" pitchFamily="18" charset="0"/>
              </a:rPr>
              <a:t>. Jednak w art. 447 § 5 </a:t>
            </a:r>
            <a:r>
              <a:rPr lang="pl-PL" sz="2050" dirty="0" err="1">
                <a:solidFill>
                  <a:schemeClr val="tx1"/>
                </a:solidFill>
                <a:latin typeface="Times New Roman" panose="02020603050405020304" pitchFamily="18" charset="0"/>
                <a:cs typeface="Times New Roman" panose="02020603050405020304" pitchFamily="18" charset="0"/>
              </a:rPr>
              <a:t>kpk</a:t>
            </a:r>
            <a:r>
              <a:rPr lang="pl-PL" sz="2050" dirty="0">
                <a:solidFill>
                  <a:schemeClr val="tx1"/>
                </a:solidFill>
                <a:latin typeface="Times New Roman" panose="02020603050405020304" pitchFamily="18" charset="0"/>
                <a:cs typeface="Times New Roman" panose="02020603050405020304" pitchFamily="18" charset="0"/>
              </a:rPr>
              <a:t> nie ma żadnego zawężenia odnoszącego się do zarzutów procesowych i w drodze wykładni nie należy ich wyprowadzać” </a:t>
            </a:r>
            <a:r>
              <a:rPr lang="pl-PL" sz="2050" i="1" dirty="0">
                <a:solidFill>
                  <a:schemeClr val="tx1"/>
                </a:solidFill>
                <a:latin typeface="Times New Roman" panose="02020603050405020304" pitchFamily="18" charset="0"/>
                <a:cs typeface="Times New Roman" panose="02020603050405020304" pitchFamily="18" charset="0"/>
              </a:rPr>
              <a:t>(D. Świecki, komentarz)</a:t>
            </a:r>
            <a:br>
              <a:rPr lang="pl-PL" sz="2050" dirty="0">
                <a:solidFill>
                  <a:schemeClr val="tx1"/>
                </a:solidFill>
                <a:latin typeface="Times New Roman" panose="02020603050405020304" pitchFamily="18" charset="0"/>
                <a:cs typeface="Times New Roman" panose="02020603050405020304" pitchFamily="18" charset="0"/>
              </a:rPr>
            </a:br>
            <a:br>
              <a:rPr lang="pl-PL" sz="2050" dirty="0">
                <a:solidFill>
                  <a:schemeClr val="tx1"/>
                </a:solidFill>
                <a:latin typeface="Times New Roman" panose="02020603050405020304" pitchFamily="18" charset="0"/>
                <a:cs typeface="Times New Roman" panose="02020603050405020304" pitchFamily="18" charset="0"/>
              </a:rPr>
            </a:br>
            <a:r>
              <a:rPr lang="pl-PL" sz="2050" dirty="0">
                <a:solidFill>
                  <a:schemeClr val="tx1"/>
                </a:solidFill>
                <a:latin typeface="Times New Roman" panose="02020603050405020304" pitchFamily="18" charset="0"/>
                <a:cs typeface="Times New Roman" panose="02020603050405020304" pitchFamily="18" charset="0"/>
              </a:rPr>
              <a:t>Z podobnych względów za </a:t>
            </a:r>
            <a:r>
              <a:rPr lang="pl-PL" sz="2050" dirty="0">
                <a:solidFill>
                  <a:schemeClr val="tx1"/>
                </a:solidFill>
                <a:highlight>
                  <a:srgbClr val="00FF00"/>
                </a:highlight>
                <a:latin typeface="Times New Roman" panose="02020603050405020304" pitchFamily="18" charset="0"/>
                <a:cs typeface="Times New Roman" panose="02020603050405020304" pitchFamily="18" charset="0"/>
              </a:rPr>
              <a:t>dopuszczalny należy uznać zarzut procesowy dotyczący niespełnienia przesłanki trybu konsensualnego </a:t>
            </a:r>
            <a:r>
              <a:rPr lang="pl-PL" sz="2050" dirty="0">
                <a:solidFill>
                  <a:schemeClr val="tx1"/>
                </a:solidFill>
                <a:latin typeface="Times New Roman" panose="02020603050405020304" pitchFamily="18" charset="0"/>
                <a:cs typeface="Times New Roman" panose="02020603050405020304" pitchFamily="18" charset="0"/>
              </a:rPr>
              <a:t>w postaci „okoliczności popełnienia przestępstwa i wina nie budzą wątpliwości” </a:t>
            </a:r>
            <a:r>
              <a:rPr lang="pl-PL" sz="2050" i="1" dirty="0">
                <a:solidFill>
                  <a:schemeClr val="tx1"/>
                </a:solidFill>
                <a:latin typeface="Times New Roman" panose="02020603050405020304" pitchFamily="18" charset="0"/>
                <a:cs typeface="Times New Roman" panose="02020603050405020304" pitchFamily="18" charset="0"/>
              </a:rPr>
              <a:t>(D. Świecki, komentarz)</a:t>
            </a:r>
            <a:endParaRPr lang="pl-PL" sz="2050"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4020956"/>
      </p:ext>
    </p:extLst>
  </p:cSld>
  <p:clrMapOvr>
    <a:masterClrMapping/>
  </p:clrMapOvr>
  <p:transition spd="slow">
    <p:randomBar dir="ver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C94AE-0E7D-3178-199B-54BE6FD84E1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B6E66BE-7091-A055-EC04-0AC5BC26E415}"/>
              </a:ext>
            </a:extLst>
          </p:cNvPr>
          <p:cNvSpPr>
            <a:spLocks noGrp="1"/>
          </p:cNvSpPr>
          <p:nvPr>
            <p:ph type="ctrTitle"/>
          </p:nvPr>
        </p:nvSpPr>
        <p:spPr>
          <a:xfrm>
            <a:off x="1932971" y="92597"/>
            <a:ext cx="9467994" cy="434064"/>
          </a:xfrm>
        </p:spPr>
        <p:txBody>
          <a:bodyPr>
            <a:noAutofit/>
          </a:bodyPr>
          <a:lstStyle/>
          <a:p>
            <a:pPr algn="ctr"/>
            <a:r>
              <a:rPr lang="pl-PL" sz="22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Art. 12 </a:t>
            </a:r>
            <a:r>
              <a:rPr lang="pl-PL" sz="2200" b="1" dirty="0">
                <a:solidFill>
                  <a:schemeClr val="tx1"/>
                </a:solidFill>
                <a:latin typeface="Times New Roman" panose="02020603050405020304" pitchFamily="18" charset="0"/>
                <a:cs typeface="Times New Roman" panose="02020603050405020304" pitchFamily="18" charset="0"/>
              </a:rPr>
              <a:t>§ 2 kk</a:t>
            </a:r>
            <a:endParaRPr lang="pl-PL" sz="2200" dirty="0">
              <a:solidFill>
                <a:schemeClr val="tx1"/>
              </a:solidFill>
              <a:effectLst>
                <a:outerShdw blurRad="38100" dist="38100" dir="2700000" algn="tl">
                  <a:srgbClr val="000000">
                    <a:alpha val="43137"/>
                  </a:srgbClr>
                </a:outerShdw>
              </a:effectLst>
            </a:endParaRPr>
          </a:p>
        </p:txBody>
      </p:sp>
      <p:sp>
        <p:nvSpPr>
          <p:cNvPr id="3" name="Podtytuł 2">
            <a:extLst>
              <a:ext uri="{FF2B5EF4-FFF2-40B4-BE49-F238E27FC236}">
                <a16:creationId xmlns:a16="http://schemas.microsoft.com/office/drawing/2014/main" id="{30A2963F-BD08-E951-1439-44C9F7ADC31A}"/>
              </a:ext>
            </a:extLst>
          </p:cNvPr>
          <p:cNvSpPr>
            <a:spLocks noGrp="1"/>
          </p:cNvSpPr>
          <p:nvPr>
            <p:ph type="subTitle" idx="1"/>
          </p:nvPr>
        </p:nvSpPr>
        <p:spPr>
          <a:xfrm>
            <a:off x="1655179" y="526661"/>
            <a:ext cx="10536821" cy="6331339"/>
          </a:xfrm>
        </p:spPr>
        <p:txBody>
          <a:bodyPr>
            <a:noAutofit/>
          </a:bodyPr>
          <a:lstStyle/>
          <a:p>
            <a:pPr lvl="0" algn="ctr" defTabSz="914400">
              <a:spcBef>
                <a:spcPct val="20000"/>
              </a:spcBef>
              <a:buClrTx/>
            </a:pPr>
            <a:endParaRPr lang="pl-PL" sz="2100" b="1" dirty="0">
              <a:solidFill>
                <a:schemeClr val="tx1"/>
              </a:solidFill>
              <a:highlight>
                <a:srgbClr val="FFFF00"/>
              </a:highlight>
              <a:latin typeface="Times New Roman" panose="02020603050405020304" pitchFamily="18" charset="0"/>
              <a:cs typeface="Times New Roman" panose="02020603050405020304" pitchFamily="18" charset="0"/>
            </a:endParaRPr>
          </a:p>
          <a:p>
            <a:pPr lvl="0" algn="ctr" defTabSz="914400">
              <a:spcBef>
                <a:spcPct val="20000"/>
              </a:spcBef>
              <a:buClrTx/>
            </a:pPr>
            <a:r>
              <a:rPr lang="pl-PL" sz="2200" b="1" dirty="0">
                <a:solidFill>
                  <a:schemeClr val="tx1"/>
                </a:solidFill>
                <a:highlight>
                  <a:srgbClr val="FFFF00"/>
                </a:highlight>
                <a:latin typeface="Times New Roman" panose="02020603050405020304" pitchFamily="18" charset="0"/>
                <a:cs typeface="Times New Roman" panose="02020603050405020304" pitchFamily="18" charset="0"/>
              </a:rPr>
              <a:t>ukaranie mandatem karnym, a art. 12 § 2 kk:</a:t>
            </a:r>
          </a:p>
          <a:p>
            <a:pPr lvl="0" algn="ctr" defTabSz="914400">
              <a:spcBef>
                <a:spcPct val="20000"/>
              </a:spcBef>
              <a:buClrTx/>
            </a:pPr>
            <a:endParaRPr lang="pl-PL" sz="12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endParaRPr lang="pl-PL" sz="1200" b="1"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2300" b="1" dirty="0">
                <a:solidFill>
                  <a:schemeClr val="tx1"/>
                </a:solidFill>
                <a:latin typeface="Times New Roman" panose="02020603050405020304" pitchFamily="18" charset="0"/>
                <a:cs typeface="Times New Roman" panose="02020603050405020304" pitchFamily="18" charset="0"/>
              </a:rPr>
              <a:t>Postanowienie SN z 10 września 2024 r., IV KK 145/24, Lex nr 3768158</a:t>
            </a:r>
          </a:p>
          <a:p>
            <a:pPr lvl="0" algn="just" defTabSz="914400">
              <a:spcBef>
                <a:spcPct val="20000"/>
              </a:spcBef>
              <a:buClrTx/>
            </a:pPr>
            <a:r>
              <a:rPr lang="pl-PL" sz="2300" dirty="0">
                <a:solidFill>
                  <a:schemeClr val="tx1"/>
                </a:solidFill>
                <a:latin typeface="Times New Roman" panose="02020603050405020304" pitchFamily="18" charset="0"/>
                <a:cs typeface="Times New Roman" panose="02020603050405020304" pitchFamily="18" charset="0"/>
              </a:rPr>
              <a:t>Uprzednie prawomocne zakończenie postępowania w sprawach o wykroczenie, w tym - w drodze mandatu karnego - stwarza stan powagi rzeczy osądzonej i aktualizuje zasadę </a:t>
            </a:r>
            <a:r>
              <a:rPr lang="pl-PL" sz="2300" dirty="0" err="1">
                <a:solidFill>
                  <a:schemeClr val="tx1"/>
                </a:solidFill>
                <a:latin typeface="Times New Roman" panose="02020603050405020304" pitchFamily="18" charset="0"/>
                <a:cs typeface="Times New Roman" panose="02020603050405020304" pitchFamily="18" charset="0"/>
              </a:rPr>
              <a:t>ne</a:t>
            </a:r>
            <a:r>
              <a:rPr lang="pl-PL" sz="2300" dirty="0">
                <a:solidFill>
                  <a:schemeClr val="tx1"/>
                </a:solidFill>
                <a:latin typeface="Times New Roman" panose="02020603050405020304" pitchFamily="18" charset="0"/>
                <a:cs typeface="Times New Roman" panose="02020603050405020304" pitchFamily="18" charset="0"/>
              </a:rPr>
              <a:t> bis in </a:t>
            </a:r>
            <a:r>
              <a:rPr lang="pl-PL" sz="2300" dirty="0" err="1">
                <a:solidFill>
                  <a:schemeClr val="tx1"/>
                </a:solidFill>
                <a:latin typeface="Times New Roman" panose="02020603050405020304" pitchFamily="18" charset="0"/>
                <a:cs typeface="Times New Roman" panose="02020603050405020304" pitchFamily="18" charset="0"/>
              </a:rPr>
              <a:t>idem</a:t>
            </a:r>
            <a:r>
              <a:rPr lang="pl-PL" sz="2300" dirty="0">
                <a:solidFill>
                  <a:schemeClr val="tx1"/>
                </a:solidFill>
                <a:latin typeface="Times New Roman" panose="02020603050405020304" pitchFamily="18" charset="0"/>
                <a:cs typeface="Times New Roman" panose="02020603050405020304" pitchFamily="18" charset="0"/>
              </a:rPr>
              <a:t>. Zasada ta wyklucza możliwość wszczęcia i prowadzenia postępowania w przedmiocie odpowiedzialności za popełnione w warunkach czynu ciągłego z art. 12 § 2 k.k. przestępstwo, jeśli wcześniej doszło do prawomocnego rozstrzygnięcia kwestii odpowiedzialności za stanowiące elementy czynu ciągłego zachowania, wypełniające samoistnie znamiona wykroczenia.</a:t>
            </a:r>
          </a:p>
          <a:p>
            <a:pPr lvl="0" algn="just" defTabSz="914400">
              <a:spcBef>
                <a:spcPct val="20000"/>
              </a:spcBef>
              <a:buClrTx/>
            </a:pPr>
            <a:endParaRPr lang="pl-PL" sz="2300" dirty="0">
              <a:solidFill>
                <a:schemeClr val="tx1"/>
              </a:solidFill>
              <a:latin typeface="Times New Roman" panose="02020603050405020304" pitchFamily="18" charset="0"/>
              <a:cs typeface="Times New Roman" panose="02020603050405020304" pitchFamily="18" charset="0"/>
            </a:endParaRPr>
          </a:p>
          <a:p>
            <a:pPr algn="just" defTabSz="914400">
              <a:spcBef>
                <a:spcPct val="20000"/>
              </a:spcBef>
              <a:buClrTx/>
            </a:pPr>
            <a:r>
              <a:rPr lang="pl-PL" sz="2300" b="1" dirty="0">
                <a:solidFill>
                  <a:schemeClr val="tx1"/>
                </a:solidFill>
                <a:latin typeface="Times New Roman" panose="02020603050405020304" pitchFamily="18" charset="0"/>
                <a:cs typeface="Times New Roman" panose="02020603050405020304" pitchFamily="18" charset="0"/>
              </a:rPr>
              <a:t>Wyrok SN z 9 maja 2024 r., IV KK 29, Lex nr 3713547</a:t>
            </a:r>
          </a:p>
          <a:p>
            <a:pPr lvl="0" algn="just" defTabSz="914400">
              <a:spcBef>
                <a:spcPct val="20000"/>
              </a:spcBef>
              <a:buClrTx/>
            </a:pPr>
            <a:r>
              <a:rPr lang="pl-PL" sz="2300" dirty="0">
                <a:solidFill>
                  <a:schemeClr val="tx1"/>
                </a:solidFill>
                <a:latin typeface="Times New Roman" panose="02020603050405020304" pitchFamily="18" charset="0"/>
                <a:cs typeface="Times New Roman" panose="02020603050405020304" pitchFamily="18" charset="0"/>
              </a:rPr>
              <a:t>Przyjęcie mandatu karnego za wykroczenie nie wyklucza możliwości osądzenia czynów w ramach czynu ciągłego (art. 12 § 2 k.k.).</a:t>
            </a:r>
          </a:p>
        </p:txBody>
      </p:sp>
    </p:spTree>
    <p:extLst>
      <p:ext uri="{BB962C8B-B14F-4D97-AF65-F5344CB8AC3E}">
        <p14:creationId xmlns:p14="http://schemas.microsoft.com/office/powerpoint/2010/main" val="1632714015"/>
      </p:ext>
    </p:extLst>
  </p:cSld>
  <p:clrMapOvr>
    <a:masterClrMapping/>
  </p:clrMapOvr>
  <p:transition spd="slow">
    <p:randomBar dir="ver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71EA0-BD8E-958F-227A-4C2351DCE6A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9BDC013C-74E4-CA2C-8FF9-A301F0B1701A}"/>
              </a:ext>
            </a:extLst>
          </p:cNvPr>
          <p:cNvSpPr>
            <a:spLocks noGrp="1"/>
          </p:cNvSpPr>
          <p:nvPr>
            <p:ph type="ctrTitle"/>
          </p:nvPr>
        </p:nvSpPr>
        <p:spPr>
          <a:xfrm>
            <a:off x="1932971" y="92597"/>
            <a:ext cx="9467994" cy="434064"/>
          </a:xfrm>
        </p:spPr>
        <p:txBody>
          <a:bodyPr>
            <a:noAutofit/>
          </a:bodyPr>
          <a:lstStyle/>
          <a:p>
            <a:pPr algn="ctr"/>
            <a:r>
              <a:rPr lang="pl-PL" sz="22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Art. 107 </a:t>
            </a:r>
            <a:r>
              <a:rPr lang="pl-PL" sz="2200" b="1" dirty="0">
                <a:solidFill>
                  <a:schemeClr val="tx1"/>
                </a:solidFill>
                <a:latin typeface="Times New Roman" panose="02020603050405020304" pitchFamily="18" charset="0"/>
                <a:cs typeface="Times New Roman" panose="02020603050405020304" pitchFamily="18" charset="0"/>
              </a:rPr>
              <a:t>kk</a:t>
            </a:r>
            <a:endParaRPr lang="pl-PL" sz="2200" dirty="0">
              <a:solidFill>
                <a:schemeClr val="tx1"/>
              </a:solidFill>
              <a:effectLst>
                <a:outerShdw blurRad="38100" dist="38100" dir="2700000" algn="tl">
                  <a:srgbClr val="000000">
                    <a:alpha val="43137"/>
                  </a:srgbClr>
                </a:outerShdw>
              </a:effectLst>
            </a:endParaRPr>
          </a:p>
        </p:txBody>
      </p:sp>
      <p:sp>
        <p:nvSpPr>
          <p:cNvPr id="3" name="Podtytuł 2">
            <a:extLst>
              <a:ext uri="{FF2B5EF4-FFF2-40B4-BE49-F238E27FC236}">
                <a16:creationId xmlns:a16="http://schemas.microsoft.com/office/drawing/2014/main" id="{ACBDA8EA-08FE-73EB-0A4F-2B93703107AF}"/>
              </a:ext>
            </a:extLst>
          </p:cNvPr>
          <p:cNvSpPr>
            <a:spLocks noGrp="1"/>
          </p:cNvSpPr>
          <p:nvPr>
            <p:ph type="subTitle" idx="1"/>
          </p:nvPr>
        </p:nvSpPr>
        <p:spPr>
          <a:xfrm>
            <a:off x="1794074" y="526661"/>
            <a:ext cx="10093125" cy="5885714"/>
          </a:xfrm>
        </p:spPr>
        <p:txBody>
          <a:bodyPr>
            <a:noAutofit/>
          </a:bodyPr>
          <a:lstStyle/>
          <a:p>
            <a:pPr lvl="0" algn="ctr" defTabSz="914400">
              <a:spcBef>
                <a:spcPct val="20000"/>
              </a:spcBef>
              <a:buClrTx/>
            </a:pPr>
            <a:endParaRPr lang="pl-PL" sz="1200" b="1" dirty="0">
              <a:solidFill>
                <a:schemeClr val="tx1"/>
              </a:solidFill>
              <a:highlight>
                <a:srgbClr val="FFFF00"/>
              </a:highlight>
              <a:latin typeface="Times New Roman" panose="02020603050405020304" pitchFamily="18" charset="0"/>
              <a:cs typeface="Times New Roman" panose="02020603050405020304" pitchFamily="18" charset="0"/>
            </a:endParaRPr>
          </a:p>
          <a:p>
            <a:pPr lvl="0" algn="ctr" defTabSz="914400">
              <a:spcBef>
                <a:spcPct val="20000"/>
              </a:spcBef>
              <a:buClrTx/>
            </a:pPr>
            <a:r>
              <a:rPr lang="pl-PL" sz="2200" b="1" dirty="0">
                <a:solidFill>
                  <a:schemeClr val="tx1"/>
                </a:solidFill>
                <a:highlight>
                  <a:srgbClr val="FFFF00"/>
                </a:highlight>
                <a:latin typeface="Times New Roman" panose="02020603050405020304" pitchFamily="18" charset="0"/>
                <a:cs typeface="Times New Roman" panose="02020603050405020304" pitchFamily="18" charset="0"/>
              </a:rPr>
              <a:t>Zatarcie skazania</a:t>
            </a:r>
            <a:endParaRPr lang="pl-PL" sz="22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endParaRPr lang="pl-PL" sz="2200" b="1"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2300" b="1" dirty="0">
                <a:solidFill>
                  <a:schemeClr val="tx1"/>
                </a:solidFill>
                <a:latin typeface="Times New Roman" panose="02020603050405020304" pitchFamily="18" charset="0"/>
                <a:cs typeface="Times New Roman" panose="02020603050405020304" pitchFamily="18" charset="0"/>
              </a:rPr>
              <a:t>Art.  107. [Przesłanki zatarcia skazania]</a:t>
            </a:r>
          </a:p>
          <a:p>
            <a:pPr lvl="0" algn="just" defTabSz="914400">
              <a:spcBef>
                <a:spcPct val="20000"/>
              </a:spcBef>
              <a:buClrTx/>
            </a:pPr>
            <a:r>
              <a:rPr lang="pl-PL" sz="2300" dirty="0">
                <a:solidFill>
                  <a:schemeClr val="tx1"/>
                </a:solidFill>
                <a:latin typeface="Times New Roman" panose="02020603050405020304" pitchFamily="18" charset="0"/>
                <a:cs typeface="Times New Roman" panose="02020603050405020304" pitchFamily="18" charset="0"/>
              </a:rPr>
              <a:t>§  6.	 Jeżeli orzeczono środek karny, przepadek lub środek kompensacyjny, zatarcie skazania nie może nastąpić przed jego wykonaniem, darowaniem albo przedawnieniem jego wykonania. Zatarcie skazania nie może nastąpić również przed wykonaniem środka zabezpieczającego.</a:t>
            </a:r>
          </a:p>
          <a:p>
            <a:pPr lvl="0" algn="just" defTabSz="914400">
              <a:spcBef>
                <a:spcPct val="20000"/>
              </a:spcBef>
              <a:buClrTx/>
            </a:pPr>
            <a:endParaRPr lang="pl-PL" sz="23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2300" b="1" dirty="0">
                <a:solidFill>
                  <a:schemeClr val="tx1"/>
                </a:solidFill>
                <a:latin typeface="Times New Roman" panose="02020603050405020304" pitchFamily="18" charset="0"/>
                <a:cs typeface="Times New Roman" panose="02020603050405020304" pitchFamily="18" charset="0"/>
              </a:rPr>
              <a:t>Art.  103. [Przedawnienie wykonania kary</a:t>
            </a:r>
            <a:r>
              <a:rPr lang="pl-PL" sz="2300" dirty="0">
                <a:solidFill>
                  <a:schemeClr val="tx1"/>
                </a:solidFill>
                <a:latin typeface="Times New Roman" panose="02020603050405020304" pitchFamily="18" charset="0"/>
                <a:cs typeface="Times New Roman" panose="02020603050405020304" pitchFamily="18" charset="0"/>
              </a:rPr>
              <a:t>]</a:t>
            </a:r>
          </a:p>
          <a:p>
            <a:pPr lvl="0" algn="just" defTabSz="914400">
              <a:spcBef>
                <a:spcPct val="20000"/>
              </a:spcBef>
              <a:buClrTx/>
            </a:pPr>
            <a:r>
              <a:rPr lang="pl-PL" sz="2300" dirty="0">
                <a:solidFill>
                  <a:schemeClr val="tx1"/>
                </a:solidFill>
                <a:latin typeface="Times New Roman" panose="02020603050405020304" pitchFamily="18" charset="0"/>
                <a:cs typeface="Times New Roman" panose="02020603050405020304" pitchFamily="18" charset="0"/>
              </a:rPr>
              <a:t>§  1.	 Nie można wykonać kary, jeżeli od uprawomocnienia się wyroku skazującego upłynęło lat:</a:t>
            </a:r>
          </a:p>
          <a:p>
            <a:pPr lvl="0" algn="just" defTabSz="914400">
              <a:spcBef>
                <a:spcPct val="20000"/>
              </a:spcBef>
              <a:buClrTx/>
            </a:pPr>
            <a:r>
              <a:rPr lang="pl-PL" sz="2300" dirty="0">
                <a:solidFill>
                  <a:schemeClr val="tx1"/>
                </a:solidFill>
                <a:latin typeface="Times New Roman" panose="02020603050405020304" pitchFamily="18" charset="0"/>
                <a:cs typeface="Times New Roman" panose="02020603050405020304" pitchFamily="18" charset="0"/>
              </a:rPr>
              <a:t>3)	 10 - w razie skazania na inną karę.</a:t>
            </a:r>
          </a:p>
          <a:p>
            <a:pPr lvl="0" algn="just" defTabSz="914400">
              <a:spcBef>
                <a:spcPct val="20000"/>
              </a:spcBef>
              <a:buClrTx/>
            </a:pPr>
            <a:r>
              <a:rPr lang="pl-PL" sz="2300" dirty="0">
                <a:solidFill>
                  <a:schemeClr val="tx1"/>
                </a:solidFill>
                <a:latin typeface="Times New Roman" panose="02020603050405020304" pitchFamily="18" charset="0"/>
                <a:cs typeface="Times New Roman" panose="02020603050405020304" pitchFamily="18" charset="0"/>
              </a:rPr>
              <a:t>§  2.	 Przepis § 1 pkt 3 stosuje się odpowiednio do środków karnych, środków kompensacyjnych oraz przepadku.</a:t>
            </a:r>
          </a:p>
        </p:txBody>
      </p:sp>
    </p:spTree>
    <p:extLst>
      <p:ext uri="{BB962C8B-B14F-4D97-AF65-F5344CB8AC3E}">
        <p14:creationId xmlns:p14="http://schemas.microsoft.com/office/powerpoint/2010/main" val="781177654"/>
      </p:ext>
    </p:extLst>
  </p:cSld>
  <p:clrMapOvr>
    <a:masterClrMapping/>
  </p:clrMapOvr>
  <p:transition spd="slow">
    <p:randomBar dir="ver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DA5B8-2281-DB9B-398B-B9B33A41996F}"/>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193CFE1-91BA-1E3C-FC71-14E6D11E9AFD}"/>
              </a:ext>
            </a:extLst>
          </p:cNvPr>
          <p:cNvSpPr>
            <a:spLocks noGrp="1"/>
          </p:cNvSpPr>
          <p:nvPr>
            <p:ph type="title"/>
          </p:nvPr>
        </p:nvSpPr>
        <p:spPr>
          <a:xfrm>
            <a:off x="1724628" y="0"/>
            <a:ext cx="10185721" cy="6858000"/>
          </a:xfrm>
        </p:spPr>
        <p:txBody>
          <a:bodyPr>
            <a:noAutofit/>
          </a:bodyPr>
          <a:lstStyle/>
          <a:p>
            <a:pPr algn="ctr"/>
            <a:r>
              <a:rPr lang="pl-PL" sz="28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Wybrane zagadnienia art. 37b kk </a:t>
            </a:r>
            <a:br>
              <a:rPr lang="pl-PL" sz="28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pl-PL" sz="28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oraz art. 87 § 1 i 2 kk </a:t>
            </a:r>
            <a:br>
              <a:rPr lang="pl-PL" sz="28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pl-PL" sz="28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 świetle praktyki </a:t>
            </a:r>
            <a:br>
              <a:rPr lang="pl-PL" sz="28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pl-PL" sz="28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orzecznictwa Sądu Najwyższego</a:t>
            </a:r>
            <a:br>
              <a:rPr lang="pl-PL" sz="2800" b="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br>
              <a:rPr lang="pl-PL" sz="2800" dirty="0">
                <a:solidFill>
                  <a:schemeClr val="tx1"/>
                </a:solidFill>
                <a:latin typeface="Times New Roman" panose="02020603050405020304" pitchFamily="18" charset="0"/>
                <a:cs typeface="Times New Roman" panose="02020603050405020304" pitchFamily="18" charset="0"/>
              </a:rPr>
            </a:br>
            <a:r>
              <a:rPr lang="pl-PL" sz="2800" b="1" dirty="0">
                <a:solidFill>
                  <a:schemeClr val="accent4"/>
                </a:solidFill>
                <a:latin typeface="Times New Roman" panose="02020603050405020304" pitchFamily="18" charset="0"/>
                <a:cs typeface="Times New Roman" panose="02020603050405020304" pitchFamily="18" charset="0"/>
              </a:rPr>
              <a:t>Szkolenie dla adwokatów</a:t>
            </a:r>
            <a:br>
              <a:rPr lang="pl-PL" sz="2800" b="1" dirty="0">
                <a:solidFill>
                  <a:schemeClr val="accent4"/>
                </a:solidFill>
                <a:latin typeface="Times New Roman" panose="02020603050405020304" pitchFamily="18" charset="0"/>
                <a:cs typeface="Times New Roman" panose="02020603050405020304" pitchFamily="18" charset="0"/>
              </a:rPr>
            </a:br>
            <a:r>
              <a:rPr lang="pl-PL" sz="2800" b="1" dirty="0">
                <a:solidFill>
                  <a:schemeClr val="accent4"/>
                </a:solidFill>
                <a:latin typeface="Times New Roman" panose="02020603050405020304" pitchFamily="18" charset="0"/>
                <a:cs typeface="Times New Roman" panose="02020603050405020304" pitchFamily="18" charset="0"/>
              </a:rPr>
              <a:t>występujących sprawach karnych</a:t>
            </a:r>
            <a:br>
              <a:rPr lang="pl-PL" sz="2800" b="1" dirty="0">
                <a:solidFill>
                  <a:schemeClr val="accent4"/>
                </a:solidFill>
                <a:latin typeface="Times New Roman" panose="02020603050405020304" pitchFamily="18" charset="0"/>
                <a:cs typeface="Times New Roman" panose="02020603050405020304" pitchFamily="18" charset="0"/>
              </a:rPr>
            </a:br>
            <a:br>
              <a:rPr lang="pl-PL" sz="2800" dirty="0">
                <a:solidFill>
                  <a:schemeClr val="tx1"/>
                </a:solidFill>
                <a:latin typeface="Times New Roman" panose="02020603050405020304" pitchFamily="18" charset="0"/>
                <a:cs typeface="Times New Roman" panose="02020603050405020304" pitchFamily="18" charset="0"/>
              </a:rPr>
            </a:br>
            <a:r>
              <a:rPr lang="pl-PL" sz="2800" dirty="0">
                <a:solidFill>
                  <a:schemeClr val="tx1"/>
                </a:solidFill>
                <a:latin typeface="Times New Roman" panose="02020603050405020304" pitchFamily="18" charset="0"/>
                <a:cs typeface="Times New Roman" panose="02020603050405020304" pitchFamily="18" charset="0"/>
              </a:rPr>
              <a:t>Sędzia dr Mariusz Kucharczyk</a:t>
            </a:r>
            <a:br>
              <a:rPr lang="pl-PL" sz="2800" dirty="0">
                <a:solidFill>
                  <a:schemeClr val="tx1"/>
                </a:solidFill>
                <a:latin typeface="Times New Roman" panose="02020603050405020304" pitchFamily="18" charset="0"/>
                <a:cs typeface="Times New Roman" panose="02020603050405020304" pitchFamily="18" charset="0"/>
              </a:rPr>
            </a:br>
            <a:br>
              <a:rPr lang="pl-PL" sz="2800" dirty="0">
                <a:solidFill>
                  <a:schemeClr val="tx1"/>
                </a:solidFill>
                <a:latin typeface="Times New Roman" panose="02020603050405020304" pitchFamily="18" charset="0"/>
                <a:cs typeface="Times New Roman" panose="02020603050405020304" pitchFamily="18" charset="0"/>
              </a:rPr>
            </a:br>
            <a:r>
              <a:rPr lang="pl-PL" sz="2800" b="1" dirty="0">
                <a:solidFill>
                  <a:schemeClr val="tx1"/>
                </a:solidFill>
                <a:latin typeface="Times New Roman" panose="02020603050405020304" pitchFamily="18" charset="0"/>
                <a:cs typeface="Times New Roman" panose="02020603050405020304" pitchFamily="18" charset="0"/>
              </a:rPr>
              <a:t>mariusz.kucharczyk@sosnowiec.so.gov.pl</a:t>
            </a:r>
            <a:br>
              <a:rPr lang="pl-PL" sz="2800" b="1" dirty="0">
                <a:solidFill>
                  <a:schemeClr val="tx1"/>
                </a:solidFill>
                <a:latin typeface="Times New Roman" panose="02020603050405020304" pitchFamily="18" charset="0"/>
                <a:cs typeface="Times New Roman" panose="02020603050405020304" pitchFamily="18" charset="0"/>
              </a:rPr>
            </a:br>
            <a:br>
              <a:rPr lang="pl-PL" sz="2800" dirty="0">
                <a:solidFill>
                  <a:schemeClr val="tx1"/>
                </a:solidFill>
                <a:latin typeface="Times New Roman" panose="02020603050405020304" pitchFamily="18" charset="0"/>
                <a:cs typeface="Times New Roman" panose="02020603050405020304" pitchFamily="18" charset="0"/>
              </a:rPr>
            </a:br>
            <a:r>
              <a:rPr lang="pl-PL" sz="2800" dirty="0">
                <a:solidFill>
                  <a:schemeClr val="tx1"/>
                </a:solidFill>
                <a:latin typeface="Times New Roman" panose="02020603050405020304" pitchFamily="18" charset="0"/>
                <a:cs typeface="Times New Roman" panose="02020603050405020304" pitchFamily="18" charset="0"/>
              </a:rPr>
              <a:t>Sosnowiec, 5 listopada 2025 r.</a:t>
            </a:r>
            <a:br>
              <a:rPr lang="pl-PL" sz="3200" dirty="0">
                <a:solidFill>
                  <a:schemeClr val="tx1"/>
                </a:solidFill>
                <a:latin typeface="Times New Roman" panose="02020603050405020304" pitchFamily="18" charset="0"/>
                <a:cs typeface="Times New Roman" panose="02020603050405020304" pitchFamily="18" charset="0"/>
              </a:rPr>
            </a:br>
            <a:endParaRPr lang="pl-PL" sz="35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3750210"/>
      </p:ext>
    </p:extLst>
  </p:cSld>
  <p:clrMapOvr>
    <a:masterClrMapping/>
  </p:clrMapOvr>
  <p:transition spd="slow">
    <p:randomBar dir="ver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F37DA8-41D5-981A-4088-34E851D1471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2884361-24E5-6901-77FB-90532C676F25}"/>
              </a:ext>
            </a:extLst>
          </p:cNvPr>
          <p:cNvSpPr>
            <a:spLocks noGrp="1"/>
          </p:cNvSpPr>
          <p:nvPr>
            <p:ph type="title"/>
          </p:nvPr>
        </p:nvSpPr>
        <p:spPr>
          <a:xfrm>
            <a:off x="841093" y="331386"/>
            <a:ext cx="11181145" cy="2191895"/>
          </a:xfrm>
        </p:spPr>
        <p:txBody>
          <a:bodyPr>
            <a:noAutofit/>
          </a:bodyPr>
          <a:lstStyle/>
          <a:p>
            <a:pPr algn="just"/>
            <a:r>
              <a:rPr lang="pl-PL" sz="2000" b="1" i="0" dirty="0">
                <a:solidFill>
                  <a:srgbClr val="333333"/>
                </a:solidFill>
                <a:effectLst/>
                <a:latin typeface="Times New Roman" panose="02020603050405020304" pitchFamily="18" charset="0"/>
                <a:cs typeface="Times New Roman" panose="02020603050405020304" pitchFamily="18" charset="0"/>
              </a:rPr>
              <a:t>Wersja pierwotna (od 1.07.2015 r. do 15.04.2016 r.) art. 37b kk </a:t>
            </a:r>
            <a:r>
              <a:rPr lang="pl-PL" sz="2000" b="0" i="0" dirty="0">
                <a:solidFill>
                  <a:srgbClr val="333333"/>
                </a:solidFill>
                <a:effectLst/>
                <a:latin typeface="Times New Roman" panose="02020603050405020304" pitchFamily="18" charset="0"/>
                <a:cs typeface="Times New Roman" panose="02020603050405020304" pitchFamily="18" charset="0"/>
              </a:rPr>
              <a:t>- w sprawie o występek zagrożony karą pozbawienia wolności, niezależnie od dolnej granicy ustawowego zagrożenia przewidzianego w ustawie za dany czyn, sąd może orzec jednocześnie karę pozbawienia wolności w wymiarze nieprzekraczającym 3 miesięcy, a jeżeli górna granica ustawowego zagrożenia wynosi przynajmniej 10 lat - 6 miesięcy, oraz karę ograniczenia wolności do lat 2. W pierwszej kolejności wykonuje się wówczas karę pozbawienia wolności, chyba że ustawa stanowi inaczej.</a:t>
            </a:r>
            <a:endParaRPr lang="pl-PL" sz="20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5" name="pole tekstowe 34">
            <a:extLst>
              <a:ext uri="{FF2B5EF4-FFF2-40B4-BE49-F238E27FC236}">
                <a16:creationId xmlns:a16="http://schemas.microsoft.com/office/drawing/2014/main" id="{FEA1DF0B-47B9-BDC7-0D88-BCC635D361F6}"/>
              </a:ext>
            </a:extLst>
          </p:cNvPr>
          <p:cNvSpPr txBox="1"/>
          <p:nvPr/>
        </p:nvSpPr>
        <p:spPr>
          <a:xfrm>
            <a:off x="1458411" y="2633240"/>
            <a:ext cx="10733590" cy="4293483"/>
          </a:xfrm>
          <a:prstGeom prst="rect">
            <a:avLst/>
          </a:prstGeom>
          <a:noFill/>
        </p:spPr>
        <p:txBody>
          <a:bodyPr wrap="square" rtlCol="0">
            <a:spAutoFit/>
          </a:bodyPr>
          <a:lstStyle/>
          <a:p>
            <a:pPr algn="just"/>
            <a:r>
              <a:rPr lang="pl-PL" sz="1950" b="1" dirty="0">
                <a:latin typeface="Times New Roman" panose="02020603050405020304" pitchFamily="18" charset="0"/>
                <a:cs typeface="Times New Roman" panose="02020603050405020304" pitchFamily="18" charset="0"/>
              </a:rPr>
              <a:t>Uzasadnienie wprowadzenia pierwotnej regulacji: </a:t>
            </a:r>
            <a:r>
              <a:rPr lang="pl-PL" sz="1950" dirty="0">
                <a:latin typeface="Times New Roman" panose="02020603050405020304" pitchFamily="18" charset="0"/>
                <a:cs typeface="Times New Roman" panose="02020603050405020304" pitchFamily="18" charset="0"/>
              </a:rPr>
              <a:t>projektodawca przewidział dodanie nowego przepisu w postaci art. 37b k.k., w którym – niezależnie od minimalnego zagrożenia ustawowego za konkretny typ – będzie możliwe orzeczenie krótkoterminowej kary pozbawienia wolności (z warunkowym zawieszeniem jej wykonania lub jako kary bezwzględnej), połączonej z karą ograniczenia wolności do lat 2. Jest to </a:t>
            </a:r>
            <a:r>
              <a:rPr lang="pl-PL" sz="1950" dirty="0">
                <a:highlight>
                  <a:srgbClr val="FFFF00"/>
                </a:highlight>
                <a:latin typeface="Times New Roman" panose="02020603050405020304" pitchFamily="18" charset="0"/>
                <a:cs typeface="Times New Roman" panose="02020603050405020304" pitchFamily="18" charset="0"/>
              </a:rPr>
              <a:t>sposób inkorporacji kar wolnościowych do typów czynów zabronionych zagrożonych karą pozbawienia wolności od roku do 10 lub od dwóch do 12 lat</a:t>
            </a:r>
            <a:r>
              <a:rPr lang="pl-PL" sz="1950" dirty="0">
                <a:latin typeface="Times New Roman" panose="02020603050405020304" pitchFamily="18" charset="0"/>
                <a:cs typeface="Times New Roman" panose="02020603050405020304" pitchFamily="18" charset="0"/>
              </a:rPr>
              <a:t>. W zależności od wysokości górnego ustawowego zagrożenia sąd będzie mógł orzec karę pozbawienia wolności w wymiarze nieprzekraczającym 3 miesięcy lub 6 miesięcy (przy występkach zagrożonych karą pozbawienia wolności, której górna granica wynosi przynajmniej 10 lat). Tym samym omawiany przepis zawiera </a:t>
            </a:r>
            <a:r>
              <a:rPr lang="pl-PL" sz="1950" dirty="0">
                <a:highlight>
                  <a:srgbClr val="FFFF00"/>
                </a:highlight>
                <a:latin typeface="Times New Roman" panose="02020603050405020304" pitchFamily="18" charset="0"/>
                <a:cs typeface="Times New Roman" panose="02020603050405020304" pitchFamily="18" charset="0"/>
              </a:rPr>
              <a:t>ustawową dyrektywę wymiaru kary, modyfikującą system sankcji pod typami czynów zabronionych. </a:t>
            </a:r>
            <a:r>
              <a:rPr lang="pl-PL" sz="1950" dirty="0">
                <a:latin typeface="Times New Roman" panose="02020603050405020304" pitchFamily="18" charset="0"/>
                <a:cs typeface="Times New Roman" panose="02020603050405020304" pitchFamily="18" charset="0"/>
              </a:rPr>
              <a:t>Należy dodać, że ten sposób ustawowego wprowadzenia tego rodzaju sankcji powoduje, że nie stosuje się do niej nadzwyczajnego obostrzenia lub złagodzenia, a także nie znajduje zastosowania art. 38 § 1 k.k. Projekt wprowadza bowiem ustawową dyrektywę wymiaru kary istotną jedynie ze względu na dolny próg sankcji (</a:t>
            </a:r>
            <a:r>
              <a:rPr lang="pl-PL" sz="1950" i="1" dirty="0">
                <a:latin typeface="Times New Roman" panose="02020603050405020304" pitchFamily="18" charset="0"/>
                <a:cs typeface="Times New Roman" panose="02020603050405020304" pitchFamily="18" charset="0"/>
              </a:rPr>
              <a:t>verba legis</a:t>
            </a:r>
            <a:r>
              <a:rPr lang="pl-PL" sz="1950" dirty="0">
                <a:latin typeface="Times New Roman" panose="02020603050405020304" pitchFamily="18" charset="0"/>
                <a:cs typeface="Times New Roman" panose="02020603050405020304" pitchFamily="18" charset="0"/>
              </a:rPr>
              <a:t> „niezależnie od dolnej granicy ustawowego zagrożenia”).</a:t>
            </a:r>
          </a:p>
        </p:txBody>
      </p:sp>
    </p:spTree>
    <p:extLst>
      <p:ext uri="{BB962C8B-B14F-4D97-AF65-F5344CB8AC3E}">
        <p14:creationId xmlns:p14="http://schemas.microsoft.com/office/powerpoint/2010/main" val="3124672403"/>
      </p:ext>
    </p:extLst>
  </p:cSld>
  <p:clrMapOvr>
    <a:masterClrMapping/>
  </p:clrMapOvr>
  <p:transition spd="slow">
    <p:randomBar dir="ver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F38B5-B472-563F-26CD-C229CEE9963A}"/>
            </a:ext>
          </a:extLst>
        </p:cNvPr>
        <p:cNvGrpSpPr/>
        <p:nvPr/>
      </p:nvGrpSpPr>
      <p:grpSpPr>
        <a:xfrm>
          <a:off x="0" y="0"/>
          <a:ext cx="0" cy="0"/>
          <a:chOff x="0" y="0"/>
          <a:chExt cx="0" cy="0"/>
        </a:xfrm>
      </p:grpSpPr>
      <p:sp>
        <p:nvSpPr>
          <p:cNvPr id="35" name="pole tekstowe 34">
            <a:extLst>
              <a:ext uri="{FF2B5EF4-FFF2-40B4-BE49-F238E27FC236}">
                <a16:creationId xmlns:a16="http://schemas.microsoft.com/office/drawing/2014/main" id="{538743D3-0097-D337-3E77-CDEBBBF20CE4}"/>
              </a:ext>
            </a:extLst>
          </p:cNvPr>
          <p:cNvSpPr txBox="1"/>
          <p:nvPr/>
        </p:nvSpPr>
        <p:spPr>
          <a:xfrm>
            <a:off x="1026289" y="3429000"/>
            <a:ext cx="11100121" cy="3562514"/>
          </a:xfrm>
          <a:prstGeom prst="rect">
            <a:avLst/>
          </a:prstGeom>
          <a:noFill/>
        </p:spPr>
        <p:txBody>
          <a:bodyPr wrap="square" rtlCol="0">
            <a:spAutoFit/>
          </a:bodyPr>
          <a:lstStyle/>
          <a:p>
            <a:pPr algn="just"/>
            <a:r>
              <a:rPr lang="pl-PL" sz="2050" b="1" dirty="0">
                <a:latin typeface="Times New Roman" panose="02020603050405020304" pitchFamily="18" charset="0"/>
                <a:cs typeface="Times New Roman" panose="02020603050405020304" pitchFamily="18" charset="0"/>
              </a:rPr>
              <a:t>Uzasadnienie wprowadzenia zmian regulacji: </a:t>
            </a:r>
            <a:r>
              <a:rPr lang="pl-PL" sz="2050" dirty="0">
                <a:latin typeface="Times New Roman" panose="02020603050405020304" pitchFamily="18" charset="0"/>
                <a:cs typeface="Times New Roman" panose="02020603050405020304" pitchFamily="18" charset="0"/>
              </a:rPr>
              <a:t>istota reakcji karnej w postaci kary mieszanej sprowadza się zatem do krótkoterminowego pobytu w zakładzie karnym, a następnie dłuższej okresowo kary ograniczenia wolności. Tym samym </a:t>
            </a:r>
            <a:r>
              <a:rPr lang="pl-PL" sz="2050" dirty="0">
                <a:highlight>
                  <a:srgbClr val="FFFF00"/>
                </a:highlight>
                <a:latin typeface="Times New Roman" panose="02020603050405020304" pitchFamily="18" charset="0"/>
                <a:cs typeface="Times New Roman" panose="02020603050405020304" pitchFamily="18" charset="0"/>
              </a:rPr>
              <a:t>pobyt w zakładzie karnym ma pełnić funkcję odstraszającą</a:t>
            </a:r>
            <a:r>
              <a:rPr lang="pl-PL" sz="2050" dirty="0">
                <a:latin typeface="Times New Roman" panose="02020603050405020304" pitchFamily="18" charset="0"/>
                <a:cs typeface="Times New Roman" panose="02020603050405020304" pitchFamily="18" charset="0"/>
              </a:rPr>
              <a:t>, stanowiąc pewien rodzaj realnego ostrzeżenia skazanego. </a:t>
            </a:r>
            <a:r>
              <a:rPr lang="pl-PL" sz="2050" dirty="0">
                <a:highlight>
                  <a:srgbClr val="FFFF00"/>
                </a:highlight>
                <a:latin typeface="Times New Roman" panose="02020603050405020304" pitchFamily="18" charset="0"/>
                <a:cs typeface="Times New Roman" panose="02020603050405020304" pitchFamily="18" charset="0"/>
              </a:rPr>
              <a:t>Skuteczność kary mieszanej jest jednak znacznie obniżona, jeżeli krótkoterminowa kara pozbawienia wolności podlegać może warunkowemu zawieszeniu jej wykonania. </a:t>
            </a:r>
            <a:r>
              <a:rPr lang="pl-PL" sz="2050" dirty="0">
                <a:latin typeface="Times New Roman" panose="02020603050405020304" pitchFamily="18" charset="0"/>
                <a:cs typeface="Times New Roman" panose="02020603050405020304" pitchFamily="18" charset="0"/>
              </a:rPr>
              <a:t>Ponieważ kara mieszana jest zestawem dwóch kar, w rozumieniu obecnie obowiązujących przepisów można stosować wobec niej instytucję warunkowego zawieszenia. W opinii projektodawcy taka możliwość znacząco osłabia funkcje kary mieszanej, stwarzając ryzyko konserwacji wadliwej struktury kar z nadmiernym udziałem kar warunkowo zawieszonych. Z tego względu w art. 1 pkt 2 proponuje się nowelizację art. 37b k.k. poprzez wyłączenie możliwości stosowania warunkowego zawieszenia, o którym mowa w art. 69 k.k.</a:t>
            </a:r>
          </a:p>
        </p:txBody>
      </p:sp>
      <p:sp>
        <p:nvSpPr>
          <p:cNvPr id="3" name="Podtytuł 2">
            <a:extLst>
              <a:ext uri="{FF2B5EF4-FFF2-40B4-BE49-F238E27FC236}">
                <a16:creationId xmlns:a16="http://schemas.microsoft.com/office/drawing/2014/main" id="{FBAD75C7-72B6-DA01-77B2-7EC46C8D9CD9}"/>
              </a:ext>
            </a:extLst>
          </p:cNvPr>
          <p:cNvSpPr txBox="1">
            <a:spLocks/>
          </p:cNvSpPr>
          <p:nvPr/>
        </p:nvSpPr>
        <p:spPr>
          <a:xfrm>
            <a:off x="1145894" y="208344"/>
            <a:ext cx="10980516" cy="2672819"/>
          </a:xfrm>
          <a:prstGeom prst="rect">
            <a:avLst/>
          </a:prstGeom>
        </p:spPr>
        <p:txBody>
          <a:bodyPr vert="horz" lIns="91440" tIns="45720" rIns="91440" bIns="45720" rtlCol="0" anchor="ctr">
            <a:normAutofit fontScale="25000" lnSpcReduction="20000"/>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9pPr>
          </a:lstStyle>
          <a:p>
            <a:pPr algn="ctr" defTabSz="914400">
              <a:spcBef>
                <a:spcPct val="20000"/>
              </a:spcBef>
              <a:buClrTx/>
            </a:pPr>
            <a:endParaRPr lang="pl-PL" sz="84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endParaRPr>
          </a:p>
          <a:p>
            <a:pPr algn="just" defTabSz="914400">
              <a:lnSpc>
                <a:spcPct val="120000"/>
              </a:lnSpc>
              <a:spcBef>
                <a:spcPts val="0"/>
              </a:spcBef>
              <a:buClrTx/>
            </a:pPr>
            <a:r>
              <a:rPr lang="pl-PL" sz="84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 </a:t>
            </a:r>
            <a:r>
              <a:rPr lang="pl-PL" sz="8800" b="1" dirty="0">
                <a:solidFill>
                  <a:srgbClr val="333333"/>
                </a:solidFill>
                <a:latin typeface="Times New Roman" panose="02020603050405020304" pitchFamily="18" charset="0"/>
                <a:cs typeface="Times New Roman" panose="02020603050405020304" pitchFamily="18" charset="0"/>
              </a:rPr>
              <a:t>Wersja obecna (od 15.04.2016 r.) art. 37b kk </a:t>
            </a:r>
            <a:r>
              <a:rPr lang="pl-PL" sz="88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W sprawie o występek zagrożony karą pozbawienia wolności, niezależnie od dolnej granicy ustawowego zagrożenia przewidzianego w ustawie za dany czyn, sąd może orzec jednocześnie karę pozbawienia wolności w wymiarze nieprzekraczającym 3 miesięcy, a jeżeli górna granica ustawowego zagrożenia wynosi przynajmniej 10 lat - 6 miesięcy, oraz karę ograniczenia wolności do lat 2. </a:t>
            </a:r>
            <a:r>
              <a:rPr lang="pl-PL" sz="8800" dirty="0">
                <a:solidFill>
                  <a:prstClr val="black"/>
                </a:solidFill>
                <a:highlight>
                  <a:srgbClr val="FFFF00"/>
                </a:highlight>
                <a:latin typeface="Times New Roman" panose="02020603050405020304" pitchFamily="18" charset="0"/>
                <a:ea typeface="Cambria Math" panose="02040503050406030204" pitchFamily="18" charset="0"/>
                <a:cs typeface="Times New Roman" panose="02020603050405020304" pitchFamily="18" charset="0"/>
              </a:rPr>
              <a:t>Przepisów art. 69-75 nie stosuje się. </a:t>
            </a:r>
            <a:r>
              <a:rPr lang="pl-PL" sz="88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W pierwszej kolejności wykonuje się wówczas karę pozbawienia wolności, chyba że ustawa stanowi inaczej.</a:t>
            </a:r>
          </a:p>
        </p:txBody>
      </p:sp>
    </p:spTree>
    <p:extLst>
      <p:ext uri="{BB962C8B-B14F-4D97-AF65-F5344CB8AC3E}">
        <p14:creationId xmlns:p14="http://schemas.microsoft.com/office/powerpoint/2010/main" val="4218523543"/>
      </p:ext>
    </p:extLst>
  </p:cSld>
  <p:clrMapOvr>
    <a:masterClrMapping/>
  </p:clrMapOvr>
  <p:transition spd="slow">
    <p:randomBar dir="ver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11772-66E9-24C2-CB6C-5D81619C179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F30C0CD-27AC-B0DB-E0C5-34C64D90E7BD}"/>
              </a:ext>
            </a:extLst>
          </p:cNvPr>
          <p:cNvSpPr>
            <a:spLocks noGrp="1"/>
          </p:cNvSpPr>
          <p:nvPr>
            <p:ph type="ctrTitle"/>
          </p:nvPr>
        </p:nvSpPr>
        <p:spPr>
          <a:xfrm>
            <a:off x="1581614" y="110307"/>
            <a:ext cx="10221363" cy="559649"/>
          </a:xfrm>
        </p:spPr>
        <p:txBody>
          <a:bodyPr>
            <a:normAutofit/>
          </a:bodyPr>
          <a:lstStyle/>
          <a:p>
            <a:pPr algn="ctr"/>
            <a:r>
              <a:rPr lang="pl-PL" sz="29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charakter przepisu art. 37b kk</a:t>
            </a:r>
            <a:endParaRPr kumimoji="0" lang="pl-PL" sz="29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Times New Roman" panose="02020603050405020304" pitchFamily="18" charset="0"/>
              <a:ea typeface="+mj-ea"/>
              <a:cs typeface="Times New Roman" panose="02020603050405020304" pitchFamily="18" charset="0"/>
            </a:endParaRPr>
          </a:p>
        </p:txBody>
      </p:sp>
      <p:sp>
        <p:nvSpPr>
          <p:cNvPr id="3" name="Podtytuł 2">
            <a:extLst>
              <a:ext uri="{FF2B5EF4-FFF2-40B4-BE49-F238E27FC236}">
                <a16:creationId xmlns:a16="http://schemas.microsoft.com/office/drawing/2014/main" id="{CAC7FD24-AA8D-1D87-EFB4-BD813940C31A}"/>
              </a:ext>
            </a:extLst>
          </p:cNvPr>
          <p:cNvSpPr>
            <a:spLocks noGrp="1"/>
          </p:cNvSpPr>
          <p:nvPr>
            <p:ph type="subTitle" idx="1"/>
          </p:nvPr>
        </p:nvSpPr>
        <p:spPr>
          <a:xfrm>
            <a:off x="1581614" y="1049516"/>
            <a:ext cx="9814358" cy="5215482"/>
          </a:xfrm>
        </p:spPr>
        <p:txBody>
          <a:bodyPr>
            <a:normAutofit/>
          </a:bodyPr>
          <a:lstStyle/>
          <a:p>
            <a:pPr lvl="0" algn="just" defTabSz="914400">
              <a:spcBef>
                <a:spcPct val="20000"/>
              </a:spcBef>
              <a:buClrTx/>
            </a:pPr>
            <a:r>
              <a:rPr lang="pl-PL" sz="27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a:t>
            </a:r>
            <a:r>
              <a:rPr lang="pl-PL" sz="2700" b="1"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 </a:t>
            </a:r>
            <a:r>
              <a:rPr lang="pl-PL" sz="2700" dirty="0">
                <a:solidFill>
                  <a:prstClr val="black"/>
                </a:solidFill>
                <a:highlight>
                  <a:srgbClr val="FFFF00"/>
                </a:highlight>
                <a:latin typeface="Times New Roman" panose="02020603050405020304" pitchFamily="18" charset="0"/>
                <a:ea typeface="Cambria Math" panose="02040503050406030204" pitchFamily="18" charset="0"/>
                <a:cs typeface="Times New Roman" panose="02020603050405020304" pitchFamily="18" charset="0"/>
              </a:rPr>
              <a:t>poszerza „granice kary”</a:t>
            </a:r>
            <a:r>
              <a:rPr lang="pl-PL" sz="27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 o których mowa w art. 53</a:t>
            </a:r>
            <a:r>
              <a:rPr lang="pl-PL" sz="2700" dirty="0">
                <a:solidFill>
                  <a:schemeClr val="tx1"/>
                </a:solidFill>
                <a:latin typeface="Times New Roman" panose="02020603050405020304" pitchFamily="18" charset="0"/>
                <a:cs typeface="Times New Roman" panose="02020603050405020304" pitchFamily="18" charset="0"/>
              </a:rPr>
              <a:t> § 1 kk;</a:t>
            </a:r>
            <a:endParaRPr lang="pl-PL" sz="27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endParaRPr>
          </a:p>
          <a:p>
            <a:pPr lvl="0" algn="just" defTabSz="914400">
              <a:spcBef>
                <a:spcPct val="20000"/>
              </a:spcBef>
              <a:buClrTx/>
            </a:pPr>
            <a:r>
              <a:rPr lang="pl-PL" sz="2700" dirty="0">
                <a:solidFill>
                  <a:schemeClr val="tx1"/>
                </a:solidFill>
                <a:latin typeface="Times New Roman" panose="02020603050405020304" pitchFamily="18" charset="0"/>
                <a:cs typeface="Times New Roman" panose="02020603050405020304" pitchFamily="18" charset="0"/>
              </a:rPr>
              <a:t>- wymierza się </a:t>
            </a:r>
            <a:r>
              <a:rPr lang="pl-PL" sz="2700" dirty="0">
                <a:solidFill>
                  <a:schemeClr val="tx1"/>
                </a:solidFill>
                <a:highlight>
                  <a:srgbClr val="00FF00"/>
                </a:highlight>
                <a:latin typeface="Times New Roman" panose="02020603050405020304" pitchFamily="18" charset="0"/>
                <a:cs typeface="Times New Roman" panose="02020603050405020304" pitchFamily="18" charset="0"/>
              </a:rPr>
              <a:t>dwie kary </a:t>
            </a:r>
            <a:r>
              <a:rPr lang="pl-PL" sz="2700" dirty="0">
                <a:solidFill>
                  <a:schemeClr val="tx1"/>
                </a:solidFill>
                <a:latin typeface="Times New Roman" panose="02020603050405020304" pitchFamily="18" charset="0"/>
                <a:cs typeface="Times New Roman" panose="02020603050405020304" pitchFamily="18" charset="0"/>
              </a:rPr>
              <a:t>– karę pozbawienia wolności i ograniczenia wolności, zachowujące swój odrębny byt (to ani kara mieszana, ani nowy rodzaj kary);</a:t>
            </a:r>
          </a:p>
          <a:p>
            <a:pPr lvl="0" algn="just" defTabSz="914400">
              <a:spcBef>
                <a:spcPct val="20000"/>
              </a:spcBef>
              <a:buClrTx/>
            </a:pPr>
            <a:r>
              <a:rPr lang="pl-PL" sz="2700" dirty="0">
                <a:solidFill>
                  <a:schemeClr val="tx1"/>
                </a:solidFill>
                <a:latin typeface="Times New Roman" panose="02020603050405020304" pitchFamily="18" charset="0"/>
                <a:cs typeface="Times New Roman" panose="02020603050405020304" pitchFamily="18" charset="0"/>
              </a:rPr>
              <a:t>- wprowadza </a:t>
            </a:r>
            <a:r>
              <a:rPr lang="pl-PL" sz="2700" dirty="0">
                <a:solidFill>
                  <a:schemeClr val="tx1"/>
                </a:solidFill>
                <a:highlight>
                  <a:srgbClr val="FFFF00"/>
                </a:highlight>
                <a:latin typeface="Times New Roman" panose="02020603050405020304" pitchFamily="18" charset="0"/>
                <a:cs typeface="Times New Roman" panose="02020603050405020304" pitchFamily="18" charset="0"/>
              </a:rPr>
              <a:t>instytucję sędziowskiego wymiaru kary </a:t>
            </a:r>
            <a:r>
              <a:rPr lang="pl-PL" sz="2700" dirty="0">
                <a:solidFill>
                  <a:schemeClr val="tx1"/>
                </a:solidFill>
                <a:latin typeface="Times New Roman" panose="02020603050405020304" pitchFamily="18" charset="0"/>
                <a:cs typeface="Times New Roman" panose="02020603050405020304" pitchFamily="18" charset="0"/>
              </a:rPr>
              <a:t>i nie należy do kategorii przepisów współkształtujących ustawowe zagrożenia za występki, których dotyczy;</a:t>
            </a:r>
          </a:p>
          <a:p>
            <a:pPr lvl="0" algn="just" defTabSz="914400">
              <a:spcBef>
                <a:spcPct val="20000"/>
              </a:spcBef>
              <a:buClrTx/>
            </a:pPr>
            <a:r>
              <a:rPr lang="pl-PL" sz="2700" dirty="0">
                <a:solidFill>
                  <a:schemeClr val="tx1"/>
                </a:solidFill>
                <a:latin typeface="Times New Roman" panose="02020603050405020304" pitchFamily="18" charset="0"/>
                <a:cs typeface="Times New Roman" panose="02020603050405020304" pitchFamily="18" charset="0"/>
              </a:rPr>
              <a:t>- przewidziana dla sprawców </a:t>
            </a:r>
            <a:r>
              <a:rPr lang="pl-PL" sz="2700" dirty="0">
                <a:solidFill>
                  <a:schemeClr val="tx1"/>
                </a:solidFill>
                <a:highlight>
                  <a:srgbClr val="00FF00"/>
                </a:highlight>
                <a:latin typeface="Times New Roman" panose="02020603050405020304" pitchFamily="18" charset="0"/>
                <a:cs typeface="Times New Roman" panose="02020603050405020304" pitchFamily="18" charset="0"/>
              </a:rPr>
              <a:t>najpoważniejszych występków</a:t>
            </a:r>
            <a:r>
              <a:rPr lang="pl-PL" sz="2700" dirty="0">
                <a:solidFill>
                  <a:schemeClr val="tx1"/>
                </a:solidFill>
                <a:latin typeface="Times New Roman" panose="02020603050405020304" pitchFamily="18" charset="0"/>
                <a:cs typeface="Times New Roman" panose="02020603050405020304" pitchFamily="18" charset="0"/>
              </a:rPr>
              <a:t>, do których nie ma zastosowanie dyrektywa z art. 37a kk;</a:t>
            </a:r>
          </a:p>
          <a:p>
            <a:pPr lvl="0" algn="just" defTabSz="914400">
              <a:spcBef>
                <a:spcPct val="20000"/>
              </a:spcBef>
              <a:buClrTx/>
            </a:pPr>
            <a:r>
              <a:rPr lang="pl-PL" sz="2700" dirty="0">
                <a:solidFill>
                  <a:schemeClr val="tx1"/>
                </a:solidFill>
                <a:latin typeface="Times New Roman" panose="02020603050405020304" pitchFamily="18" charset="0"/>
                <a:cs typeface="Times New Roman" panose="02020603050405020304" pitchFamily="18" charset="0"/>
              </a:rPr>
              <a:t>- rozwiązanie z przepisu może mieć zastosowanie dopiero w określonej sprawie. </a:t>
            </a:r>
            <a:endParaRPr lang="pl-PL" sz="2400" dirty="0">
              <a:solidFill>
                <a:schemeClr val="tx1"/>
              </a:solidFill>
            </a:endParaRPr>
          </a:p>
          <a:p>
            <a:pPr algn="just"/>
            <a:endParaRPr lang="pl-PL" sz="2400" dirty="0">
              <a:solidFill>
                <a:schemeClr val="tx1"/>
              </a:solidFill>
            </a:endParaRPr>
          </a:p>
        </p:txBody>
      </p:sp>
    </p:spTree>
    <p:extLst>
      <p:ext uri="{BB962C8B-B14F-4D97-AF65-F5344CB8AC3E}">
        <p14:creationId xmlns:p14="http://schemas.microsoft.com/office/powerpoint/2010/main" val="968186595"/>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93B4B-1F8B-E2F8-D9EF-D2DCAF7AF36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A88B3D1B-7C87-9947-6874-D04C1092C479}"/>
              </a:ext>
            </a:extLst>
          </p:cNvPr>
          <p:cNvSpPr>
            <a:spLocks noGrp="1"/>
          </p:cNvSpPr>
          <p:nvPr>
            <p:ph type="title"/>
          </p:nvPr>
        </p:nvSpPr>
        <p:spPr>
          <a:xfrm>
            <a:off x="1412111" y="138897"/>
            <a:ext cx="10590836" cy="3610164"/>
          </a:xfrm>
        </p:spPr>
        <p:txBody>
          <a:bodyPr>
            <a:noAutofit/>
          </a:bodyPr>
          <a:lstStyle/>
          <a:p>
            <a:r>
              <a:rPr lang="pl-PL" sz="1900" b="1" dirty="0">
                <a:solidFill>
                  <a:srgbClr val="333333"/>
                </a:solidFill>
                <a:latin typeface="Times New Roman" panose="02020603050405020304" pitchFamily="18" charset="0"/>
                <a:cs typeface="Times New Roman" panose="02020603050405020304" pitchFamily="18" charset="0"/>
              </a:rPr>
              <a:t>Art.  424. [Elementy uzasadnienia]</a:t>
            </a:r>
            <a:br>
              <a:rPr lang="pl-PL" sz="1900" dirty="0">
                <a:solidFill>
                  <a:srgbClr val="333333"/>
                </a:solidFill>
                <a:latin typeface="Times New Roman" panose="02020603050405020304" pitchFamily="18" charset="0"/>
                <a:cs typeface="Times New Roman" panose="02020603050405020304" pitchFamily="18" charset="0"/>
              </a:rPr>
            </a:br>
            <a:r>
              <a:rPr lang="pl-PL" sz="1900" dirty="0">
                <a:solidFill>
                  <a:srgbClr val="333333"/>
                </a:solidFill>
                <a:latin typeface="Times New Roman" panose="02020603050405020304" pitchFamily="18" charset="0"/>
                <a:cs typeface="Times New Roman" panose="02020603050405020304" pitchFamily="18" charset="0"/>
              </a:rPr>
              <a:t>§  1.	 Uzasadnienie powinno zawierać </a:t>
            </a:r>
            <a:r>
              <a:rPr lang="pl-PL" sz="1900" dirty="0">
                <a:solidFill>
                  <a:srgbClr val="333333"/>
                </a:solidFill>
                <a:highlight>
                  <a:srgbClr val="00FF00"/>
                </a:highlight>
                <a:latin typeface="Times New Roman" panose="02020603050405020304" pitchFamily="18" charset="0"/>
                <a:cs typeface="Times New Roman" panose="02020603050405020304" pitchFamily="18" charset="0"/>
              </a:rPr>
              <a:t>zwięzłe</a:t>
            </a:r>
            <a:r>
              <a:rPr lang="pl-PL" sz="1900" dirty="0">
                <a:solidFill>
                  <a:srgbClr val="333333"/>
                </a:solidFill>
                <a:latin typeface="Times New Roman" panose="02020603050405020304" pitchFamily="18" charset="0"/>
                <a:cs typeface="Times New Roman" panose="02020603050405020304" pitchFamily="18" charset="0"/>
              </a:rPr>
              <a:t>:</a:t>
            </a:r>
            <a:br>
              <a:rPr lang="pl-PL" sz="1900" dirty="0">
                <a:solidFill>
                  <a:srgbClr val="333333"/>
                </a:solidFill>
                <a:latin typeface="Times New Roman" panose="02020603050405020304" pitchFamily="18" charset="0"/>
                <a:cs typeface="Times New Roman" panose="02020603050405020304" pitchFamily="18" charset="0"/>
              </a:rPr>
            </a:br>
            <a:r>
              <a:rPr lang="pl-PL" sz="1900" dirty="0">
                <a:solidFill>
                  <a:srgbClr val="333333"/>
                </a:solidFill>
                <a:latin typeface="Times New Roman" panose="02020603050405020304" pitchFamily="18" charset="0"/>
                <a:cs typeface="Times New Roman" panose="02020603050405020304" pitchFamily="18" charset="0"/>
              </a:rPr>
              <a:t>1)	 wskazanie, jakie fakty sąd uznał za udowodnione lub nieudowodnione, na jakich w tej mierze oparł się dowodach i dlaczego nie uznał dowodów przeciwnych;</a:t>
            </a:r>
            <a:br>
              <a:rPr lang="pl-PL" sz="1900" dirty="0">
                <a:solidFill>
                  <a:srgbClr val="333333"/>
                </a:solidFill>
                <a:latin typeface="Times New Roman" panose="02020603050405020304" pitchFamily="18" charset="0"/>
                <a:cs typeface="Times New Roman" panose="02020603050405020304" pitchFamily="18" charset="0"/>
              </a:rPr>
            </a:br>
            <a:r>
              <a:rPr lang="pl-PL" sz="1900" dirty="0">
                <a:solidFill>
                  <a:srgbClr val="333333"/>
                </a:solidFill>
                <a:latin typeface="Times New Roman" panose="02020603050405020304" pitchFamily="18" charset="0"/>
                <a:cs typeface="Times New Roman" panose="02020603050405020304" pitchFamily="18" charset="0"/>
              </a:rPr>
              <a:t>2)	 wyjaśnienie podstawy prawnej wyroku.</a:t>
            </a:r>
            <a:br>
              <a:rPr lang="pl-PL" sz="1900" dirty="0">
                <a:solidFill>
                  <a:srgbClr val="333333"/>
                </a:solidFill>
                <a:latin typeface="Times New Roman" panose="02020603050405020304" pitchFamily="18" charset="0"/>
                <a:cs typeface="Times New Roman" panose="02020603050405020304" pitchFamily="18" charset="0"/>
              </a:rPr>
            </a:br>
            <a:r>
              <a:rPr lang="pl-PL" sz="1900" dirty="0">
                <a:solidFill>
                  <a:srgbClr val="333333"/>
                </a:solidFill>
                <a:latin typeface="Times New Roman" panose="02020603050405020304" pitchFamily="18" charset="0"/>
                <a:cs typeface="Times New Roman" panose="02020603050405020304" pitchFamily="18" charset="0"/>
              </a:rPr>
              <a:t>§  2.	 W uzasadnieniu wyroku należy ponadto przytoczyć okoliczności, które sąd miał na względzie przy wymiarze kary, a zwłaszcza przy zastosowaniu nadzwyczajnego złagodzenia kary, środków zabezpieczających oraz przy innych rozstrzygnięciach zawartych w wyroku.</a:t>
            </a:r>
            <a:br>
              <a:rPr lang="pl-PL" sz="1900" dirty="0">
                <a:solidFill>
                  <a:srgbClr val="333333"/>
                </a:solidFill>
                <a:latin typeface="Times New Roman" panose="02020603050405020304" pitchFamily="18" charset="0"/>
                <a:cs typeface="Times New Roman" panose="02020603050405020304" pitchFamily="18" charset="0"/>
              </a:rPr>
            </a:br>
            <a:r>
              <a:rPr lang="pl-PL" sz="1900" dirty="0">
                <a:solidFill>
                  <a:srgbClr val="333333"/>
                </a:solidFill>
                <a:latin typeface="Times New Roman" panose="02020603050405020304" pitchFamily="18" charset="0"/>
                <a:cs typeface="Times New Roman" panose="02020603050405020304" pitchFamily="18" charset="0"/>
              </a:rPr>
              <a:t>§  3.	 W wypadku złożenia wniosku o uzasadnienie wyroku jedynie co do rozstrzygnięcia o karze i o innych konsekwencjach prawnych czynu albo o uzasadnienie wyroku wydanego w trybie art. 343, art. 343a lub art. 387 uzasadnienie powinno zawierać co najmniej wyjaśnienie podstawy prawnej tego wyroku oraz wskazanych rozstrzygnięć.</a:t>
            </a:r>
            <a:endParaRPr lang="pl-PL" sz="19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5" name="pole tekstowe 34">
            <a:extLst>
              <a:ext uri="{FF2B5EF4-FFF2-40B4-BE49-F238E27FC236}">
                <a16:creationId xmlns:a16="http://schemas.microsoft.com/office/drawing/2014/main" id="{2EFB05E1-AD68-C740-37B3-F8D43E2DAB2E}"/>
              </a:ext>
            </a:extLst>
          </p:cNvPr>
          <p:cNvSpPr txBox="1"/>
          <p:nvPr/>
        </p:nvSpPr>
        <p:spPr>
          <a:xfrm>
            <a:off x="1169043" y="3749060"/>
            <a:ext cx="11022957" cy="3139321"/>
          </a:xfrm>
          <a:prstGeom prst="rect">
            <a:avLst/>
          </a:prstGeom>
          <a:noFill/>
        </p:spPr>
        <p:txBody>
          <a:bodyPr wrap="square" rtlCol="0">
            <a:spAutoFit/>
          </a:bodyPr>
          <a:lstStyle/>
          <a:p>
            <a:pPr algn="just"/>
            <a:r>
              <a:rPr lang="pl-PL" b="1" dirty="0">
                <a:latin typeface="Times New Roman" panose="02020603050405020304" pitchFamily="18" charset="0"/>
                <a:cs typeface="Times New Roman" panose="02020603050405020304" pitchFamily="18" charset="0"/>
              </a:rPr>
              <a:t>Zwięzłe sporządzenie uzasadnienia </a:t>
            </a:r>
            <a:r>
              <a:rPr lang="pl-PL" dirty="0">
                <a:latin typeface="Times New Roman" panose="02020603050405020304" pitchFamily="18" charset="0"/>
                <a:cs typeface="Times New Roman" panose="02020603050405020304" pitchFamily="18" charset="0"/>
              </a:rPr>
              <a:t>nie może prowadzić do tego, iż </a:t>
            </a:r>
            <a:r>
              <a:rPr lang="pl-PL" dirty="0">
                <a:highlight>
                  <a:srgbClr val="00FF00"/>
                </a:highlight>
                <a:latin typeface="Times New Roman" panose="02020603050405020304" pitchFamily="18" charset="0"/>
                <a:cs typeface="Times New Roman" panose="02020603050405020304" pitchFamily="18" charset="0"/>
              </a:rPr>
              <a:t>stan faktyczny </a:t>
            </a:r>
            <a:r>
              <a:rPr lang="pl-PL" dirty="0">
                <a:latin typeface="Times New Roman" panose="02020603050405020304" pitchFamily="18" charset="0"/>
                <a:cs typeface="Times New Roman" panose="02020603050405020304" pitchFamily="18" charset="0"/>
              </a:rPr>
              <a:t>zostanie przez sąd ustalony jedynie poprzez </a:t>
            </a:r>
            <a:r>
              <a:rPr lang="pl-PL" dirty="0">
                <a:highlight>
                  <a:srgbClr val="FFFF00"/>
                </a:highlight>
                <a:latin typeface="Times New Roman" panose="02020603050405020304" pitchFamily="18" charset="0"/>
                <a:cs typeface="Times New Roman" panose="02020603050405020304" pitchFamily="18" charset="0"/>
              </a:rPr>
              <a:t>dosłowne przepisanie treści zarzutów</a:t>
            </a:r>
            <a:r>
              <a:rPr lang="pl-PL" dirty="0">
                <a:latin typeface="Times New Roman" panose="02020603050405020304" pitchFamily="18" charset="0"/>
                <a:cs typeface="Times New Roman" panose="02020603050405020304" pitchFamily="18" charset="0"/>
              </a:rPr>
              <a:t>, pod którymi pozostaje oskarżony, zaś </a:t>
            </a:r>
            <a:r>
              <a:rPr lang="pl-PL" dirty="0">
                <a:highlight>
                  <a:srgbClr val="00FF00"/>
                </a:highlight>
                <a:latin typeface="Times New Roman" panose="02020603050405020304" pitchFamily="18" charset="0"/>
                <a:cs typeface="Times New Roman" panose="02020603050405020304" pitchFamily="18" charset="0"/>
              </a:rPr>
              <a:t>ocena dowodów </a:t>
            </a:r>
            <a:r>
              <a:rPr lang="pl-PL" dirty="0">
                <a:latin typeface="Times New Roman" panose="02020603050405020304" pitchFamily="18" charset="0"/>
                <a:cs typeface="Times New Roman" panose="02020603050405020304" pitchFamily="18" charset="0"/>
              </a:rPr>
              <a:t>będzie ograniczała się tylko do wskazania, </a:t>
            </a:r>
            <a:r>
              <a:rPr lang="pl-PL" dirty="0">
                <a:highlight>
                  <a:srgbClr val="FFFF00"/>
                </a:highlight>
                <a:latin typeface="Times New Roman" panose="02020603050405020304" pitchFamily="18" charset="0"/>
                <a:cs typeface="Times New Roman" panose="02020603050405020304" pitchFamily="18" charset="0"/>
              </a:rPr>
              <a:t>jakie dowody sąd uznał za udowodnione, a jakie za nieudowodnione</a:t>
            </a:r>
            <a:r>
              <a:rPr lang="pl-PL" dirty="0">
                <a:latin typeface="Times New Roman" panose="02020603050405020304" pitchFamily="18" charset="0"/>
                <a:cs typeface="Times New Roman" panose="02020603050405020304" pitchFamily="18" charset="0"/>
              </a:rPr>
              <a:t>. Poprawnie sporządzone uzasadnienie w przejrzysty i przekonujący sposób wskazywać </a:t>
            </a:r>
            <a:r>
              <a:rPr lang="pl-PL" dirty="0">
                <a:highlight>
                  <a:srgbClr val="00FFFF"/>
                </a:highlight>
                <a:latin typeface="Times New Roman" panose="02020603050405020304" pitchFamily="18" charset="0"/>
                <a:cs typeface="Times New Roman" panose="02020603050405020304" pitchFamily="18" charset="0"/>
              </a:rPr>
              <a:t>musi na okoliczności przemawiające za wiarygodnością lub niewiarygodnością określonych dowodów</a:t>
            </a:r>
            <a:r>
              <a:rPr lang="pl-PL" dirty="0">
                <a:latin typeface="Times New Roman" panose="02020603050405020304" pitchFamily="18" charset="0"/>
                <a:cs typeface="Times New Roman" panose="02020603050405020304" pitchFamily="18" charset="0"/>
              </a:rPr>
              <a:t>. Aby uczynić to w sposób zwięzły najlepiej okoliczności te wymienić w punktach, wskazując jednocześnie na dowody, z których przywołane okoliczności wynikają, z jednoczesnym wskazaniem miejsca, w którym dowody te się znajdują. Wyjaśnienie </a:t>
            </a:r>
            <a:r>
              <a:rPr lang="pl-PL" dirty="0">
                <a:highlight>
                  <a:srgbClr val="00FF00"/>
                </a:highlight>
                <a:latin typeface="Times New Roman" panose="02020603050405020304" pitchFamily="18" charset="0"/>
                <a:cs typeface="Times New Roman" panose="02020603050405020304" pitchFamily="18" charset="0"/>
              </a:rPr>
              <a:t>podstawy prawnej </a:t>
            </a:r>
            <a:r>
              <a:rPr lang="pl-PL" dirty="0">
                <a:latin typeface="Times New Roman" panose="02020603050405020304" pitchFamily="18" charset="0"/>
                <a:cs typeface="Times New Roman" panose="02020603050405020304" pitchFamily="18" charset="0"/>
              </a:rPr>
              <a:t>wyroku </a:t>
            </a:r>
            <a:r>
              <a:rPr lang="pl-PL" dirty="0">
                <a:highlight>
                  <a:srgbClr val="FFFF00"/>
                </a:highlight>
                <a:latin typeface="Times New Roman" panose="02020603050405020304" pitchFamily="18" charset="0"/>
                <a:cs typeface="Times New Roman" panose="02020603050405020304" pitchFamily="18" charset="0"/>
              </a:rPr>
              <a:t>nie powinno </a:t>
            </a:r>
            <a:r>
              <a:rPr lang="pl-PL" dirty="0">
                <a:latin typeface="Times New Roman" panose="02020603050405020304" pitchFamily="18" charset="0"/>
                <a:cs typeface="Times New Roman" panose="02020603050405020304" pitchFamily="18" charset="0"/>
              </a:rPr>
              <a:t>ograniczać się jedynie </a:t>
            </a:r>
            <a:r>
              <a:rPr lang="pl-PL" dirty="0">
                <a:highlight>
                  <a:srgbClr val="FFFF00"/>
                </a:highlight>
                <a:latin typeface="Times New Roman" panose="02020603050405020304" pitchFamily="18" charset="0"/>
                <a:cs typeface="Times New Roman" panose="02020603050405020304" pitchFamily="18" charset="0"/>
              </a:rPr>
              <a:t>do wskazania przepisów ustawy karnej</a:t>
            </a:r>
            <a:r>
              <a:rPr lang="pl-PL" dirty="0">
                <a:latin typeface="Times New Roman" panose="02020603050405020304" pitchFamily="18" charset="0"/>
                <a:cs typeface="Times New Roman" panose="02020603050405020304" pitchFamily="18" charset="0"/>
              </a:rPr>
              <a:t>, jakie oskarżony wyczerpał swoim zachowaniem, ale należy podać w syntetyczny sposób, bez potrzeby przytaczania niekwestionowanego orzecznictwa oraz poglądów doktryny, </a:t>
            </a:r>
            <a:r>
              <a:rPr lang="pl-PL" dirty="0">
                <a:highlight>
                  <a:srgbClr val="00FFFF"/>
                </a:highlight>
                <a:latin typeface="Times New Roman" panose="02020603050405020304" pitchFamily="18" charset="0"/>
                <a:cs typeface="Times New Roman" panose="02020603050405020304" pitchFamily="18" charset="0"/>
              </a:rPr>
              <a:t>okoliczności, które uzasadniały przyjęcie przez sąd konkretnej kwalifikacji prawnej czynu </a:t>
            </a:r>
            <a:r>
              <a:rPr lang="pl-PL" dirty="0">
                <a:latin typeface="Times New Roman" panose="02020603050405020304" pitchFamily="18" charset="0"/>
                <a:cs typeface="Times New Roman" panose="02020603050405020304" pitchFamily="18" charset="0"/>
              </a:rPr>
              <a:t>przypisanego oskarżonemu. (</a:t>
            </a:r>
            <a:r>
              <a:rPr lang="pl-PL" i="1" dirty="0">
                <a:latin typeface="Times New Roman" panose="02020603050405020304" pitchFamily="18" charset="0"/>
                <a:cs typeface="Times New Roman" panose="02020603050405020304" pitchFamily="18" charset="0"/>
              </a:rPr>
              <a:t>D. Świecki, komentarz</a:t>
            </a:r>
            <a:r>
              <a:rPr lang="pl-PL"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33903229"/>
      </p:ext>
    </p:extLst>
  </p:cSld>
  <p:clrMapOvr>
    <a:masterClrMapping/>
  </p:clrMapOvr>
  <p:transition spd="slow">
    <p:randomBar dir="ver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F51B4-07E4-E224-DDD9-7B4B41B27FA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315076D-2E68-392D-D6D0-6E0EA9CACA16}"/>
              </a:ext>
            </a:extLst>
          </p:cNvPr>
          <p:cNvSpPr>
            <a:spLocks noGrp="1"/>
          </p:cNvSpPr>
          <p:nvPr>
            <p:ph type="ctrTitle"/>
          </p:nvPr>
        </p:nvSpPr>
        <p:spPr>
          <a:xfrm>
            <a:off x="1830452" y="214132"/>
            <a:ext cx="9467994" cy="452262"/>
          </a:xfrm>
        </p:spPr>
        <p:txBody>
          <a:bodyPr>
            <a:normAutofit fontScale="90000"/>
          </a:bodyPr>
          <a:lstStyle/>
          <a:p>
            <a:pPr algn="ctr"/>
            <a:r>
              <a:rPr lang="pl-PL" sz="29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zakres orzekania kar z art. 37b kk</a:t>
            </a:r>
          </a:p>
        </p:txBody>
      </p:sp>
      <p:sp>
        <p:nvSpPr>
          <p:cNvPr id="3" name="Podtytuł 2">
            <a:extLst>
              <a:ext uri="{FF2B5EF4-FFF2-40B4-BE49-F238E27FC236}">
                <a16:creationId xmlns:a16="http://schemas.microsoft.com/office/drawing/2014/main" id="{1AF44044-3BC3-614E-D0FE-38F44A635AAA}"/>
              </a:ext>
            </a:extLst>
          </p:cNvPr>
          <p:cNvSpPr>
            <a:spLocks noGrp="1"/>
          </p:cNvSpPr>
          <p:nvPr>
            <p:ph type="subTitle" idx="1"/>
          </p:nvPr>
        </p:nvSpPr>
        <p:spPr>
          <a:xfrm>
            <a:off x="1599720" y="879677"/>
            <a:ext cx="10449525" cy="5764192"/>
          </a:xfrm>
        </p:spPr>
        <p:txBody>
          <a:bodyPr>
            <a:normAutofit/>
          </a:bodyPr>
          <a:lstStyle/>
          <a:p>
            <a:pPr marL="457200" indent="-457200" algn="just">
              <a:buFontTx/>
              <a:buChar char="-"/>
            </a:pPr>
            <a:r>
              <a:rPr lang="pl-PL" sz="2500" b="1"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każdy występek zagrożony tylko karą pozbawienia wolności;</a:t>
            </a:r>
          </a:p>
          <a:p>
            <a:pPr marL="457200" indent="-457200" algn="just">
              <a:buFontTx/>
              <a:buChar char="-"/>
            </a:pPr>
            <a:r>
              <a:rPr lang="pl-PL" sz="2500" b="1"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każdy występek zagrożony karą pozbawienia wolności jako karą alternatywną i kumulatywną.</a:t>
            </a:r>
          </a:p>
          <a:p>
            <a:pPr marL="457200" indent="-457200" algn="just">
              <a:buFontTx/>
              <a:buChar char="-"/>
            </a:pPr>
            <a:endParaRPr lang="pl-PL" sz="25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endParaRPr>
          </a:p>
          <a:p>
            <a:pPr algn="just"/>
            <a:r>
              <a:rPr lang="pl-PL" sz="2500" b="1" dirty="0">
                <a:solidFill>
                  <a:prstClr val="black"/>
                </a:solidFill>
                <a:highlight>
                  <a:srgbClr val="00FF00"/>
                </a:highlight>
                <a:latin typeface="Times New Roman" panose="02020603050405020304" pitchFamily="18" charset="0"/>
                <a:ea typeface="Cambria Math" panose="02040503050406030204" pitchFamily="18" charset="0"/>
                <a:cs typeface="Times New Roman" panose="02020603050405020304" pitchFamily="18" charset="0"/>
              </a:rPr>
              <a:t>Wyrok SN z 16.03.2016 r., II KK 34/16 </a:t>
            </a:r>
            <a:r>
              <a:rPr lang="pl-PL" sz="25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 ustawodawca nie ograniczył stosowania art. 37b kk do przestępstw tylko i wyłącznie zagrożonych karą pozbawienia wolności.</a:t>
            </a:r>
          </a:p>
          <a:p>
            <a:pPr algn="just"/>
            <a:endParaRPr lang="pl-PL" sz="2500" b="1" dirty="0">
              <a:solidFill>
                <a:schemeClr val="tx1"/>
              </a:solidFill>
              <a:latin typeface="Times New Roman" panose="02020603050405020304" pitchFamily="18" charset="0"/>
              <a:cs typeface="Times New Roman" panose="02020603050405020304" pitchFamily="18" charset="0"/>
            </a:endParaRPr>
          </a:p>
          <a:p>
            <a:pPr algn="just"/>
            <a:r>
              <a:rPr lang="pl-PL" sz="2500" b="1" dirty="0">
                <a:solidFill>
                  <a:schemeClr val="tx1"/>
                </a:solidFill>
                <a:latin typeface="Times New Roman" panose="02020603050405020304" pitchFamily="18" charset="0"/>
                <a:cs typeface="Times New Roman" panose="02020603050405020304" pitchFamily="18" charset="0"/>
              </a:rPr>
              <a:t>Doktryna</a:t>
            </a:r>
            <a:r>
              <a:rPr lang="pl-PL" sz="2500" dirty="0">
                <a:solidFill>
                  <a:schemeClr val="tx1"/>
                </a:solidFill>
                <a:latin typeface="Times New Roman" panose="02020603050405020304" pitchFamily="18" charset="0"/>
                <a:cs typeface="Times New Roman" panose="02020603050405020304" pitchFamily="18" charset="0"/>
              </a:rPr>
              <a:t> – najczęściej </a:t>
            </a:r>
            <a:r>
              <a:rPr lang="pl-PL" sz="2500" dirty="0">
                <a:solidFill>
                  <a:schemeClr val="tx1"/>
                </a:solidFill>
                <a:highlight>
                  <a:srgbClr val="00FFFF"/>
                </a:highlight>
                <a:latin typeface="Times New Roman" panose="02020603050405020304" pitchFamily="18" charset="0"/>
                <a:cs typeface="Times New Roman" panose="02020603050405020304" pitchFamily="18" charset="0"/>
              </a:rPr>
              <a:t>dopuszcza się </a:t>
            </a:r>
            <a:r>
              <a:rPr lang="pl-PL" sz="2500" dirty="0">
                <a:solidFill>
                  <a:schemeClr val="tx1"/>
                </a:solidFill>
                <a:latin typeface="Times New Roman" panose="02020603050405020304" pitchFamily="18" charset="0"/>
                <a:cs typeface="Times New Roman" panose="02020603050405020304" pitchFamily="18" charset="0"/>
              </a:rPr>
              <a:t>możliwość </a:t>
            </a:r>
            <a:r>
              <a:rPr lang="pl-PL" sz="2500" dirty="0">
                <a:solidFill>
                  <a:prstClr val="black"/>
                </a:solidFill>
                <a:latin typeface="Times New Roman" panose="02020603050405020304" pitchFamily="18" charset="0"/>
                <a:cs typeface="Times New Roman" panose="02020603050405020304" pitchFamily="18" charset="0"/>
              </a:rPr>
              <a:t>zastosowania art. 37b kk do czynów zagrożonych alternatywnie innymi karami wolnościowymi obok kary pozbawienia wolności, choć są mniejszościowe poglądy wskazujące wprost na możliwość stosowania tego przepisu tylko do występków zagrożonych tylko karą pozbawienia wolności.</a:t>
            </a:r>
            <a:endParaRPr lang="pl-PL" sz="2500" b="1" dirty="0">
              <a:solidFill>
                <a:prstClr val="black"/>
              </a:solidFill>
              <a:latin typeface="Times New Roman" panose="02020603050405020304" pitchFamily="18" charset="0"/>
              <a:cs typeface="Times New Roman" panose="02020603050405020304" pitchFamily="18" charset="0"/>
            </a:endParaRPr>
          </a:p>
          <a:p>
            <a:pPr marL="342900" indent="-342900" algn="just">
              <a:buFontTx/>
              <a:buChar char="-"/>
            </a:pPr>
            <a:endParaRPr lang="pl-PL" sz="2400" dirty="0">
              <a:solidFill>
                <a:schemeClr val="tx1"/>
              </a:solidFill>
            </a:endParaRPr>
          </a:p>
          <a:p>
            <a:pPr algn="just"/>
            <a:endParaRPr lang="pl-PL" sz="2400" dirty="0">
              <a:solidFill>
                <a:schemeClr val="tx1"/>
              </a:solidFill>
            </a:endParaRPr>
          </a:p>
        </p:txBody>
      </p:sp>
    </p:spTree>
    <p:extLst>
      <p:ext uri="{BB962C8B-B14F-4D97-AF65-F5344CB8AC3E}">
        <p14:creationId xmlns:p14="http://schemas.microsoft.com/office/powerpoint/2010/main" val="1797357450"/>
      </p:ext>
    </p:extLst>
  </p:cSld>
  <p:clrMapOvr>
    <a:masterClrMapping/>
  </p:clrMapOvr>
  <p:transition spd="slow">
    <p:randomBar dir="ver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66FD6EB-D813-8441-72F7-8C3C911779A9}"/>
              </a:ext>
            </a:extLst>
          </p:cNvPr>
          <p:cNvSpPr>
            <a:spLocks noGrp="1"/>
          </p:cNvSpPr>
          <p:nvPr>
            <p:ph type="ctrTitle"/>
          </p:nvPr>
        </p:nvSpPr>
        <p:spPr>
          <a:xfrm>
            <a:off x="1663803" y="133109"/>
            <a:ext cx="9467994" cy="426591"/>
          </a:xfrm>
        </p:spPr>
        <p:txBody>
          <a:bodyPr>
            <a:noAutofit/>
          </a:bodyPr>
          <a:lstStyle/>
          <a:p>
            <a:pPr algn="ctr"/>
            <a:r>
              <a:rPr kumimoji="0" lang="pl-PL" sz="27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rPr>
              <a:t>zakres orzekania kar z art. 37b kk</a:t>
            </a:r>
            <a:endParaRPr lang="pl-PL" sz="2700" b="1" dirty="0">
              <a:solidFill>
                <a:schemeClr val="tx1"/>
              </a:solidFill>
              <a:effectLst>
                <a:outerShdw blurRad="38100" dist="38100" dir="2700000" algn="tl">
                  <a:srgbClr val="000000">
                    <a:alpha val="43137"/>
                  </a:srgbClr>
                </a:outerShdw>
              </a:effectLst>
            </a:endParaRPr>
          </a:p>
        </p:txBody>
      </p:sp>
      <p:sp>
        <p:nvSpPr>
          <p:cNvPr id="3" name="Podtytuł 2">
            <a:extLst>
              <a:ext uri="{FF2B5EF4-FFF2-40B4-BE49-F238E27FC236}">
                <a16:creationId xmlns:a16="http://schemas.microsoft.com/office/drawing/2014/main" id="{FBAD75C7-72B6-DA01-77B2-7EC46C8D9CD9}"/>
              </a:ext>
            </a:extLst>
          </p:cNvPr>
          <p:cNvSpPr>
            <a:spLocks noGrp="1"/>
          </p:cNvSpPr>
          <p:nvPr>
            <p:ph type="subTitle" idx="1"/>
          </p:nvPr>
        </p:nvSpPr>
        <p:spPr>
          <a:xfrm>
            <a:off x="1467033" y="694482"/>
            <a:ext cx="10724968" cy="6030410"/>
          </a:xfrm>
        </p:spPr>
        <p:txBody>
          <a:bodyPr>
            <a:normAutofit fontScale="85000" lnSpcReduction="10000"/>
          </a:bodyPr>
          <a:lstStyle/>
          <a:p>
            <a:pPr marL="571500" lvl="0" indent="-571500" algn="just">
              <a:buClr>
                <a:srgbClr val="353535"/>
              </a:buClr>
              <a:buFontTx/>
              <a:buChar char="-"/>
            </a:pPr>
            <a:r>
              <a:rPr lang="pl-PL" sz="2600" b="1" dirty="0">
                <a:solidFill>
                  <a:prstClr val="black"/>
                </a:solidFill>
                <a:latin typeface="Times New Roman" panose="02020603050405020304" pitchFamily="18" charset="0"/>
                <a:cs typeface="Times New Roman" panose="02020603050405020304" pitchFamily="18" charset="0"/>
              </a:rPr>
              <a:t>ogólna możliwość zastosowania art. 37b kk do czynu w ramach art. 12 </a:t>
            </a:r>
            <a:r>
              <a:rPr lang="pl-PL" sz="2600" b="1"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 1 kk</a:t>
            </a:r>
            <a:r>
              <a:rPr lang="pl-PL" sz="2600" b="1" dirty="0">
                <a:solidFill>
                  <a:prstClr val="black"/>
                </a:solidFill>
                <a:latin typeface="Times New Roman" panose="02020603050405020304" pitchFamily="18" charset="0"/>
                <a:cs typeface="Times New Roman" panose="02020603050405020304" pitchFamily="18" charset="0"/>
              </a:rPr>
              <a:t>;</a:t>
            </a:r>
          </a:p>
          <a:p>
            <a:pPr marL="571500" lvl="0" indent="-571500" algn="just">
              <a:buClr>
                <a:srgbClr val="353535"/>
              </a:buClr>
              <a:buFontTx/>
              <a:buChar char="-"/>
            </a:pPr>
            <a:r>
              <a:rPr lang="pl-PL" sz="2600" b="1" dirty="0">
                <a:solidFill>
                  <a:prstClr val="black"/>
                </a:solidFill>
                <a:latin typeface="Times New Roman" panose="02020603050405020304" pitchFamily="18" charset="0"/>
                <a:cs typeface="Times New Roman" panose="02020603050405020304" pitchFamily="18" charset="0"/>
              </a:rPr>
              <a:t>możliwość zastosowania art. 37b kk do czynów </a:t>
            </a:r>
            <a:r>
              <a:rPr lang="pl-PL" sz="2600" b="1" dirty="0" err="1">
                <a:solidFill>
                  <a:prstClr val="black"/>
                </a:solidFill>
                <a:latin typeface="Times New Roman" panose="02020603050405020304" pitchFamily="18" charset="0"/>
                <a:cs typeface="Times New Roman" panose="02020603050405020304" pitchFamily="18" charset="0"/>
              </a:rPr>
              <a:t>kwalifikowanch</a:t>
            </a:r>
            <a:r>
              <a:rPr lang="pl-PL" sz="2600" b="1" dirty="0">
                <a:solidFill>
                  <a:prstClr val="black"/>
                </a:solidFill>
                <a:latin typeface="Times New Roman" panose="02020603050405020304" pitchFamily="18" charset="0"/>
                <a:cs typeface="Times New Roman" panose="02020603050405020304" pitchFamily="18" charset="0"/>
              </a:rPr>
              <a:t> w ramach art. 12 § 2 kk nie była przedmiotem rozważań doktryny lub orzecznictwa, ale przepis ten reguluje rzeczywisty zbieg wykroczeń, „ciąg wykroczeń”;</a:t>
            </a:r>
          </a:p>
          <a:p>
            <a:pPr marL="571500" lvl="0" indent="-571500" algn="just">
              <a:buClr>
                <a:srgbClr val="353535"/>
              </a:buClr>
              <a:buFontTx/>
              <a:buChar char="-"/>
            </a:pPr>
            <a:r>
              <a:rPr lang="pl-PL" sz="2600" b="1" dirty="0">
                <a:solidFill>
                  <a:prstClr val="black"/>
                </a:solidFill>
                <a:latin typeface="Times New Roman" panose="02020603050405020304" pitchFamily="18" charset="0"/>
                <a:cs typeface="Times New Roman" panose="02020603050405020304" pitchFamily="18" charset="0"/>
              </a:rPr>
              <a:t>dyskusyjna możliwość stosowania art. 37b kk do czynów w ramach art. 91 § 1 kk., ale generalnie należy przyjąć możliwość jej stosowania w tej sytuacji.</a:t>
            </a:r>
          </a:p>
          <a:p>
            <a:pPr lvl="0" algn="just">
              <a:buClr>
                <a:srgbClr val="353535"/>
              </a:buClr>
            </a:pPr>
            <a:endParaRPr lang="pl-PL" sz="2600" b="1" dirty="0">
              <a:solidFill>
                <a:prstClr val="black"/>
              </a:solidFill>
              <a:latin typeface="Times New Roman" panose="02020603050405020304" pitchFamily="18" charset="0"/>
              <a:cs typeface="Times New Roman" panose="02020603050405020304" pitchFamily="18" charset="0"/>
            </a:endParaRPr>
          </a:p>
          <a:p>
            <a:pPr algn="just">
              <a:buClr>
                <a:srgbClr val="353535"/>
              </a:buClr>
            </a:pPr>
            <a:r>
              <a:rPr lang="pl-PL" sz="2600" b="1" dirty="0">
                <a:solidFill>
                  <a:prstClr val="black"/>
                </a:solidFill>
                <a:highlight>
                  <a:srgbClr val="00FF00"/>
                </a:highlight>
                <a:latin typeface="Times New Roman" panose="02020603050405020304" pitchFamily="18" charset="0"/>
                <a:ea typeface="Cambria Math" panose="02040503050406030204" pitchFamily="18" charset="0"/>
                <a:cs typeface="Times New Roman" panose="02020603050405020304" pitchFamily="18" charset="0"/>
              </a:rPr>
              <a:t>Wyrok SN z 31.01.2019 r., II KK 172/18 </a:t>
            </a:r>
            <a:r>
              <a:rPr lang="pl-PL" sz="26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 dyskusyjne stosowanie art. 37b kk do ciągu przestępstw, choć w doktrynie dopuszczalne</a:t>
            </a:r>
          </a:p>
          <a:p>
            <a:pPr algn="just">
              <a:buClr>
                <a:srgbClr val="353535"/>
              </a:buClr>
            </a:pPr>
            <a:r>
              <a:rPr lang="pl-PL" sz="2600" b="1" dirty="0">
                <a:solidFill>
                  <a:schemeClr val="tx1"/>
                </a:solidFill>
                <a:highlight>
                  <a:srgbClr val="00FF00"/>
                </a:highlight>
                <a:latin typeface="Times New Roman" panose="02020603050405020304" pitchFamily="18" charset="0"/>
                <a:cs typeface="Times New Roman" panose="02020603050405020304" pitchFamily="18" charset="0"/>
              </a:rPr>
              <a:t>Wyrok SN z 16.12.2016 r., II KK 295/16 </a:t>
            </a:r>
            <a:r>
              <a:rPr lang="pl-PL" sz="2600" dirty="0">
                <a:solidFill>
                  <a:schemeClr val="tx1"/>
                </a:solidFill>
                <a:latin typeface="Times New Roman" panose="02020603050405020304" pitchFamily="18" charset="0"/>
                <a:cs typeface="Times New Roman" panose="02020603050405020304" pitchFamily="18" charset="0"/>
              </a:rPr>
              <a:t>- zwroty ustawy – „sprawa o występek”, „dany czyn” - bez żadnej wątpliwości świadczą, że omawiany przepis skonstruowano wyłącznie na potrzeby orzekania w przedmiocie jednego czynu, przy spełnieniu określonych warunków.</a:t>
            </a:r>
          </a:p>
          <a:p>
            <a:pPr algn="just">
              <a:buClr>
                <a:srgbClr val="353535"/>
              </a:buClr>
            </a:pPr>
            <a:r>
              <a:rPr lang="pl-PL" sz="2600" b="1" dirty="0">
                <a:solidFill>
                  <a:schemeClr val="tx1"/>
                </a:solidFill>
                <a:highlight>
                  <a:srgbClr val="00FF00"/>
                </a:highlight>
                <a:latin typeface="Times New Roman" panose="02020603050405020304" pitchFamily="18" charset="0"/>
                <a:cs typeface="Times New Roman" panose="02020603050405020304" pitchFamily="18" charset="0"/>
              </a:rPr>
              <a:t> </a:t>
            </a:r>
            <a:endParaRPr lang="pl-PL" sz="2600" dirty="0">
              <a:solidFill>
                <a:schemeClr val="tx1"/>
              </a:solidFill>
              <a:latin typeface="Times New Roman" panose="02020603050405020304" pitchFamily="18" charset="0"/>
              <a:cs typeface="Times New Roman" panose="02020603050405020304" pitchFamily="18" charset="0"/>
            </a:endParaRPr>
          </a:p>
          <a:p>
            <a:pPr algn="just">
              <a:buClr>
                <a:srgbClr val="353535"/>
              </a:buClr>
            </a:pPr>
            <a:r>
              <a:rPr lang="pl-PL" sz="2600" b="1" dirty="0">
                <a:solidFill>
                  <a:schemeClr val="tx1"/>
                </a:solidFill>
                <a:latin typeface="Times New Roman" panose="02020603050405020304" pitchFamily="18" charset="0"/>
                <a:cs typeface="Times New Roman" panose="02020603050405020304" pitchFamily="18" charset="0"/>
              </a:rPr>
              <a:t>Doktryna</a:t>
            </a:r>
            <a:r>
              <a:rPr lang="pl-PL" sz="2600" dirty="0">
                <a:solidFill>
                  <a:schemeClr val="tx1"/>
                </a:solidFill>
                <a:latin typeface="Times New Roman" panose="02020603050405020304" pitchFamily="18" charset="0"/>
                <a:cs typeface="Times New Roman" panose="02020603050405020304" pitchFamily="18" charset="0"/>
              </a:rPr>
              <a:t> – raczej </a:t>
            </a:r>
            <a:r>
              <a:rPr lang="pl-PL" sz="2600" dirty="0">
                <a:solidFill>
                  <a:schemeClr val="tx1"/>
                </a:solidFill>
                <a:highlight>
                  <a:srgbClr val="00FFFF"/>
                </a:highlight>
                <a:latin typeface="Times New Roman" panose="02020603050405020304" pitchFamily="18" charset="0"/>
                <a:cs typeface="Times New Roman" panose="02020603050405020304" pitchFamily="18" charset="0"/>
              </a:rPr>
              <a:t>dopuszcza się </a:t>
            </a:r>
            <a:r>
              <a:rPr lang="pl-PL" sz="2600" dirty="0">
                <a:solidFill>
                  <a:schemeClr val="tx1"/>
                </a:solidFill>
                <a:latin typeface="Times New Roman" panose="02020603050405020304" pitchFamily="18" charset="0"/>
                <a:cs typeface="Times New Roman" panose="02020603050405020304" pitchFamily="18" charset="0"/>
              </a:rPr>
              <a:t>możliwość </a:t>
            </a:r>
            <a:r>
              <a:rPr lang="pl-PL" sz="2600" dirty="0">
                <a:solidFill>
                  <a:prstClr val="black"/>
                </a:solidFill>
                <a:latin typeface="Times New Roman" panose="02020603050405020304" pitchFamily="18" charset="0"/>
                <a:cs typeface="Times New Roman" panose="02020603050405020304" pitchFamily="18" charset="0"/>
              </a:rPr>
              <a:t>zastosowania art. 37b kk do czynów kwalifikowanych w ramach art. 91 § 1 kk, choć są nieliczne poglądy wskazujące wprost na brak takiej możliwości (a także czasami nawet w zakresie art. 12 § 1 kk).</a:t>
            </a:r>
            <a:endParaRPr lang="pl-PL" sz="2600" b="1" dirty="0">
              <a:solidFill>
                <a:prstClr val="black"/>
              </a:solidFill>
              <a:latin typeface="Times New Roman" panose="02020603050405020304" pitchFamily="18" charset="0"/>
              <a:cs typeface="Times New Roman" panose="02020603050405020304" pitchFamily="18" charset="0"/>
            </a:endParaRPr>
          </a:p>
          <a:p>
            <a:pPr marL="571500" lvl="0" indent="-571500" algn="just">
              <a:buClr>
                <a:srgbClr val="353535"/>
              </a:buClr>
              <a:buFontTx/>
              <a:buChar char="-"/>
            </a:pPr>
            <a:endParaRPr lang="pl-PL" sz="4400" b="1" dirty="0">
              <a:solidFill>
                <a:prstClr val="black"/>
              </a:solidFill>
              <a:latin typeface="Times New Roman" panose="02020603050405020304" pitchFamily="18" charset="0"/>
              <a:cs typeface="Times New Roman" panose="02020603050405020304" pitchFamily="18" charset="0"/>
            </a:endParaRPr>
          </a:p>
          <a:p>
            <a:pPr marL="571500" lvl="0" indent="-571500" algn="just">
              <a:buClr>
                <a:srgbClr val="353535"/>
              </a:buClr>
              <a:buFontTx/>
              <a:buChar char="-"/>
            </a:pPr>
            <a:endParaRPr lang="pl-PL" sz="4400" b="1" dirty="0">
              <a:solidFill>
                <a:prstClr val="black"/>
              </a:solidFill>
              <a:latin typeface="Times New Roman" panose="02020603050405020304" pitchFamily="18" charset="0"/>
              <a:cs typeface="Times New Roman" panose="02020603050405020304" pitchFamily="18" charset="0"/>
            </a:endParaRPr>
          </a:p>
          <a:p>
            <a:pPr lvl="0" algn="just">
              <a:buClr>
                <a:srgbClr val="353535"/>
              </a:buClr>
            </a:pPr>
            <a:endParaRPr lang="pl-PL" sz="4400" b="1" dirty="0">
              <a:solidFill>
                <a:prstClr val="black"/>
              </a:solidFill>
              <a:latin typeface="Times New Roman" panose="02020603050405020304" pitchFamily="18" charset="0"/>
              <a:cs typeface="Times New Roman" panose="02020603050405020304" pitchFamily="18" charset="0"/>
            </a:endParaRPr>
          </a:p>
          <a:p>
            <a:pPr marL="571500" lvl="0" indent="-571500" algn="just">
              <a:buClr>
                <a:srgbClr val="353535"/>
              </a:buClr>
              <a:buFontTx/>
              <a:buChar char="-"/>
            </a:pPr>
            <a:endParaRPr lang="pl-PL" sz="4400" b="1" dirty="0">
              <a:solidFill>
                <a:prstClr val="black"/>
              </a:solidFill>
              <a:latin typeface="Times New Roman" panose="02020603050405020304" pitchFamily="18" charset="0"/>
              <a:cs typeface="Times New Roman" panose="02020603050405020304" pitchFamily="18" charset="0"/>
            </a:endParaRPr>
          </a:p>
          <a:p>
            <a:pPr lvl="0" algn="just">
              <a:buClr>
                <a:srgbClr val="353535"/>
              </a:buClr>
            </a:pPr>
            <a:endParaRPr lang="pl-PL" sz="3200" dirty="0">
              <a:solidFill>
                <a:schemeClr val="tx1"/>
              </a:solidFill>
            </a:endParaRPr>
          </a:p>
          <a:p>
            <a:pPr marL="342900" indent="-342900" algn="just">
              <a:buFontTx/>
              <a:buChar char="-"/>
            </a:pPr>
            <a:endParaRPr lang="pl-PL" sz="2400" dirty="0">
              <a:solidFill>
                <a:schemeClr val="tx1"/>
              </a:solidFill>
            </a:endParaRPr>
          </a:p>
          <a:p>
            <a:pPr algn="just"/>
            <a:endParaRPr lang="pl-PL" sz="2400" dirty="0">
              <a:solidFill>
                <a:schemeClr val="tx1"/>
              </a:solidFill>
            </a:endParaRPr>
          </a:p>
        </p:txBody>
      </p:sp>
    </p:spTree>
    <p:extLst>
      <p:ext uri="{BB962C8B-B14F-4D97-AF65-F5344CB8AC3E}">
        <p14:creationId xmlns:p14="http://schemas.microsoft.com/office/powerpoint/2010/main" val="4010089938"/>
      </p:ext>
    </p:extLst>
  </p:cSld>
  <p:clrMapOvr>
    <a:masterClrMapping/>
  </p:clrMapOvr>
  <p:transition spd="slow">
    <p:randomBar dir="ver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A404A-3B30-7A52-5B62-E81FF1B07F5A}"/>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BB5856D-7392-1833-838E-568A134D0C0D}"/>
              </a:ext>
            </a:extLst>
          </p:cNvPr>
          <p:cNvSpPr>
            <a:spLocks noGrp="1"/>
          </p:cNvSpPr>
          <p:nvPr>
            <p:ph type="ctrTitle"/>
          </p:nvPr>
        </p:nvSpPr>
        <p:spPr>
          <a:xfrm>
            <a:off x="1602052" y="0"/>
            <a:ext cx="9467994" cy="393539"/>
          </a:xfrm>
        </p:spPr>
        <p:txBody>
          <a:bodyPr>
            <a:normAutofit fontScale="90000"/>
          </a:bodyPr>
          <a:lstStyle/>
          <a:p>
            <a:pPr algn="ctr"/>
            <a:r>
              <a:rPr lang="pl-PL" sz="2200" b="1" dirty="0">
                <a:solidFill>
                  <a:prstClr val="black"/>
                </a:solidFill>
                <a:latin typeface="Times New Roman" panose="02020603050405020304" pitchFamily="18" charset="0"/>
                <a:cs typeface="Times New Roman" panose="02020603050405020304" pitchFamily="18" charset="0"/>
              </a:rPr>
              <a:t>zakres orzekania kar z art. 37b kk</a:t>
            </a:r>
            <a:endParaRPr lang="pl-PL" sz="2200" dirty="0">
              <a:solidFill>
                <a:schemeClr val="tx1"/>
              </a:solidFill>
              <a:effectLst>
                <a:outerShdw blurRad="38100" dist="38100" dir="2700000" algn="tl">
                  <a:srgbClr val="000000">
                    <a:alpha val="43137"/>
                  </a:srgbClr>
                </a:outerShdw>
              </a:effectLst>
            </a:endParaRPr>
          </a:p>
        </p:txBody>
      </p:sp>
      <p:sp>
        <p:nvSpPr>
          <p:cNvPr id="3" name="Podtytuł 2">
            <a:extLst>
              <a:ext uri="{FF2B5EF4-FFF2-40B4-BE49-F238E27FC236}">
                <a16:creationId xmlns:a16="http://schemas.microsoft.com/office/drawing/2014/main" id="{A74CAB61-9791-C133-7E4D-69552F0CE19B}"/>
              </a:ext>
            </a:extLst>
          </p:cNvPr>
          <p:cNvSpPr>
            <a:spLocks noGrp="1"/>
          </p:cNvSpPr>
          <p:nvPr>
            <p:ph type="subTitle" idx="1"/>
          </p:nvPr>
        </p:nvSpPr>
        <p:spPr>
          <a:xfrm>
            <a:off x="1423686" y="524689"/>
            <a:ext cx="10768313" cy="6333311"/>
          </a:xfrm>
        </p:spPr>
        <p:txBody>
          <a:bodyPr>
            <a:noAutofit/>
          </a:bodyPr>
          <a:lstStyle/>
          <a:p>
            <a:pPr marL="571500" lvl="0" indent="-571500" algn="just">
              <a:buClr>
                <a:srgbClr val="353535"/>
              </a:buClr>
              <a:buFontTx/>
              <a:buChar char="-"/>
            </a:pPr>
            <a:r>
              <a:rPr lang="pl-PL" sz="2400" b="1" dirty="0">
                <a:solidFill>
                  <a:prstClr val="black"/>
                </a:solidFill>
                <a:highlight>
                  <a:srgbClr val="00FFFF"/>
                </a:highlight>
                <a:latin typeface="Times New Roman" panose="02020603050405020304" pitchFamily="18" charset="0"/>
                <a:cs typeface="Times New Roman" panose="02020603050405020304" pitchFamily="18" charset="0"/>
              </a:rPr>
              <a:t>ogólna</a:t>
            </a:r>
            <a:r>
              <a:rPr lang="pl-PL" sz="2400" b="1" dirty="0">
                <a:solidFill>
                  <a:prstClr val="black"/>
                </a:solidFill>
                <a:latin typeface="Times New Roman" panose="02020603050405020304" pitchFamily="18" charset="0"/>
                <a:cs typeface="Times New Roman" panose="02020603050405020304" pitchFamily="18" charset="0"/>
              </a:rPr>
              <a:t> możliwość zastosowania art. 37b kk do </a:t>
            </a:r>
            <a:r>
              <a:rPr lang="pl-PL" sz="2400" b="1" dirty="0">
                <a:solidFill>
                  <a:schemeClr val="tx1"/>
                </a:solidFill>
                <a:latin typeface="Times New Roman" panose="02020603050405020304" pitchFamily="18" charset="0"/>
                <a:cs typeface="Times New Roman" panose="02020603050405020304" pitchFamily="18" charset="0"/>
              </a:rPr>
              <a:t>występków o charakterze chuligańskim, sprawców działających w ramach recydywy z art. 64 § 1 kk, art. 64 § 2 kk i art. 65 kk</a:t>
            </a:r>
            <a:r>
              <a:rPr lang="pl-PL" sz="2400" b="1" dirty="0">
                <a:solidFill>
                  <a:prstClr val="black"/>
                </a:solidFill>
                <a:latin typeface="Times New Roman" panose="02020603050405020304" pitchFamily="18" charset="0"/>
                <a:cs typeface="Times New Roman" panose="02020603050405020304" pitchFamily="18" charset="0"/>
              </a:rPr>
              <a:t>;</a:t>
            </a:r>
          </a:p>
          <a:p>
            <a:pPr marL="571500" lvl="0" indent="-571500" algn="just">
              <a:buClr>
                <a:srgbClr val="353535"/>
              </a:buClr>
              <a:buFontTx/>
              <a:buChar char="-"/>
            </a:pPr>
            <a:endParaRPr lang="pl-PL" sz="2400" b="1" dirty="0">
              <a:solidFill>
                <a:prstClr val="black"/>
              </a:solidFill>
              <a:latin typeface="Times New Roman" panose="02020603050405020304" pitchFamily="18" charset="0"/>
              <a:cs typeface="Times New Roman" panose="02020603050405020304" pitchFamily="18" charset="0"/>
            </a:endParaRPr>
          </a:p>
          <a:p>
            <a:pPr algn="just">
              <a:buClr>
                <a:srgbClr val="353535"/>
              </a:buClr>
            </a:pPr>
            <a:r>
              <a:rPr lang="pl-PL" sz="2400" b="1" dirty="0">
                <a:solidFill>
                  <a:prstClr val="black"/>
                </a:solidFill>
                <a:highlight>
                  <a:srgbClr val="00FF00"/>
                </a:highlight>
                <a:latin typeface="Times New Roman" panose="02020603050405020304" pitchFamily="18" charset="0"/>
                <a:ea typeface="Cambria Math" panose="02040503050406030204" pitchFamily="18" charset="0"/>
                <a:cs typeface="Times New Roman" panose="02020603050405020304" pitchFamily="18" charset="0"/>
              </a:rPr>
              <a:t>Wyrok SN z 8.07.2020 r., I KK 49/19   </a:t>
            </a:r>
            <a:r>
              <a:rPr lang="pl-PL" sz="24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 instytucję przewidzianą w art. 37b k.k. wolno stosować do sprawców, którzy popełnili przestępstwo w warunkach określonych w art. 64 § 2 k.k.</a:t>
            </a:r>
          </a:p>
          <a:p>
            <a:pPr algn="just">
              <a:buClr>
                <a:srgbClr val="353535"/>
              </a:buClr>
            </a:pPr>
            <a:r>
              <a:rPr lang="pl-PL" sz="2400" b="1" dirty="0">
                <a:solidFill>
                  <a:prstClr val="black"/>
                </a:solidFill>
                <a:highlight>
                  <a:srgbClr val="00FF00"/>
                </a:highlight>
                <a:latin typeface="Times New Roman" panose="02020603050405020304" pitchFamily="18" charset="0"/>
                <a:ea typeface="Cambria Math" panose="02040503050406030204" pitchFamily="18" charset="0"/>
                <a:cs typeface="Times New Roman" panose="02020603050405020304" pitchFamily="18" charset="0"/>
              </a:rPr>
              <a:t>Wyrok SN z 11.12.2024 r., V KK 488/24, wyrok SN z 5.02.2025 r., V KK 505/24 </a:t>
            </a:r>
            <a:r>
              <a:rPr lang="pl-PL" sz="24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 istnienie podstawy do nadzwyczajnego obostrzenia kary… nie uniemożliwia zastosowania instytucji określonej w art. 37b k.k. </a:t>
            </a:r>
          </a:p>
          <a:p>
            <a:pPr algn="just">
              <a:buClr>
                <a:srgbClr val="353535"/>
              </a:buClr>
            </a:pPr>
            <a:endParaRPr lang="pl-PL" sz="24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endParaRPr>
          </a:p>
          <a:p>
            <a:pPr algn="just">
              <a:buClr>
                <a:srgbClr val="353535"/>
              </a:buClr>
            </a:pPr>
            <a:r>
              <a:rPr lang="pl-PL" sz="2400" b="1" dirty="0">
                <a:solidFill>
                  <a:prstClr val="black"/>
                </a:solidFill>
                <a:latin typeface="Times New Roman" panose="02020603050405020304" pitchFamily="18" charset="0"/>
                <a:cs typeface="Times New Roman" panose="02020603050405020304" pitchFamily="18" charset="0"/>
              </a:rPr>
              <a:t>Doktryna</a:t>
            </a:r>
            <a:r>
              <a:rPr lang="pl-PL" sz="2400" dirty="0">
                <a:solidFill>
                  <a:prstClr val="black"/>
                </a:solidFill>
                <a:latin typeface="Times New Roman" panose="02020603050405020304" pitchFamily="18" charset="0"/>
                <a:cs typeface="Times New Roman" panose="02020603050405020304" pitchFamily="18" charset="0"/>
              </a:rPr>
              <a:t> – </a:t>
            </a:r>
            <a:r>
              <a:rPr lang="pl-PL" sz="2400" dirty="0">
                <a:solidFill>
                  <a:prstClr val="black"/>
                </a:solidFill>
                <a:highlight>
                  <a:srgbClr val="00FFFF"/>
                </a:highlight>
                <a:latin typeface="Times New Roman" panose="02020603050405020304" pitchFamily="18" charset="0"/>
                <a:cs typeface="Times New Roman" panose="02020603050405020304" pitchFamily="18" charset="0"/>
              </a:rPr>
              <a:t>dopuszcza się </a:t>
            </a:r>
            <a:r>
              <a:rPr lang="pl-PL" sz="2400" dirty="0">
                <a:solidFill>
                  <a:prstClr val="black"/>
                </a:solidFill>
                <a:latin typeface="Times New Roman" panose="02020603050405020304" pitchFamily="18" charset="0"/>
                <a:cs typeface="Times New Roman" panose="02020603050405020304" pitchFamily="18" charset="0"/>
              </a:rPr>
              <a:t>możliwość zastosowania art. 37b kk do występków o charakterze chuligańskim, sprawców działających w ramach recydywy z art. 64 § 1 kk, art. 64 § 2 kk i art. 65 kk, choć są poglądy wskazujące wprost na brak takiej możliwości z uwagi przepisy ustawy obligujące do orzeczenia konkretnej sankcji.</a:t>
            </a:r>
          </a:p>
        </p:txBody>
      </p:sp>
    </p:spTree>
    <p:extLst>
      <p:ext uri="{BB962C8B-B14F-4D97-AF65-F5344CB8AC3E}">
        <p14:creationId xmlns:p14="http://schemas.microsoft.com/office/powerpoint/2010/main" val="2071948425"/>
      </p:ext>
    </p:extLst>
  </p:cSld>
  <p:clrMapOvr>
    <a:masterClrMapping/>
  </p:clrMapOvr>
  <p:transition spd="slow">
    <p:randomBar dir="ver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66FD6EB-D813-8441-72F7-8C3C911779A9}"/>
              </a:ext>
            </a:extLst>
          </p:cNvPr>
          <p:cNvSpPr>
            <a:spLocks noGrp="1"/>
          </p:cNvSpPr>
          <p:nvPr>
            <p:ph type="ctrTitle"/>
          </p:nvPr>
        </p:nvSpPr>
        <p:spPr>
          <a:xfrm>
            <a:off x="1690254" y="0"/>
            <a:ext cx="9467994" cy="416689"/>
          </a:xfrm>
        </p:spPr>
        <p:txBody>
          <a:bodyPr>
            <a:normAutofit fontScale="90000"/>
          </a:bodyPr>
          <a:lstStyle/>
          <a:p>
            <a:pPr algn="ctr"/>
            <a:r>
              <a:rPr lang="pl-PL" sz="2200" b="1" dirty="0">
                <a:solidFill>
                  <a:prstClr val="black"/>
                </a:solidFill>
                <a:latin typeface="Times New Roman" panose="02020603050405020304" pitchFamily="18" charset="0"/>
                <a:cs typeface="Times New Roman" panose="02020603050405020304" pitchFamily="18" charset="0"/>
              </a:rPr>
              <a:t>zakres orzekania kar z art. 37b kk</a:t>
            </a:r>
            <a:endParaRPr lang="pl-PL" sz="2200" dirty="0">
              <a:solidFill>
                <a:schemeClr val="tx1"/>
              </a:solidFill>
              <a:effectLst>
                <a:outerShdw blurRad="38100" dist="38100" dir="2700000" algn="tl">
                  <a:srgbClr val="000000">
                    <a:alpha val="43137"/>
                  </a:srgbClr>
                </a:outerShdw>
              </a:effectLst>
            </a:endParaRPr>
          </a:p>
        </p:txBody>
      </p:sp>
      <p:sp>
        <p:nvSpPr>
          <p:cNvPr id="3" name="Podtytuł 2">
            <a:extLst>
              <a:ext uri="{FF2B5EF4-FFF2-40B4-BE49-F238E27FC236}">
                <a16:creationId xmlns:a16="http://schemas.microsoft.com/office/drawing/2014/main" id="{FBAD75C7-72B6-DA01-77B2-7EC46C8D9CD9}"/>
              </a:ext>
            </a:extLst>
          </p:cNvPr>
          <p:cNvSpPr>
            <a:spLocks noGrp="1"/>
          </p:cNvSpPr>
          <p:nvPr>
            <p:ph type="subTitle" idx="1"/>
          </p:nvPr>
        </p:nvSpPr>
        <p:spPr>
          <a:xfrm>
            <a:off x="1481910" y="416690"/>
            <a:ext cx="10710090" cy="6441310"/>
          </a:xfrm>
        </p:spPr>
        <p:txBody>
          <a:bodyPr>
            <a:normAutofit fontScale="62500" lnSpcReduction="20000"/>
          </a:bodyPr>
          <a:lstStyle/>
          <a:p>
            <a:pPr marL="571500" lvl="0" indent="-571500" algn="just">
              <a:buClr>
                <a:srgbClr val="353535"/>
              </a:buClr>
              <a:buFontTx/>
              <a:buChar char="-"/>
            </a:pPr>
            <a:r>
              <a:rPr lang="pl-PL" sz="3000" dirty="0">
                <a:solidFill>
                  <a:prstClr val="black"/>
                </a:solidFill>
                <a:latin typeface="Times New Roman" panose="02020603050405020304" pitchFamily="18" charset="0"/>
                <a:cs typeface="Times New Roman" panose="02020603050405020304" pitchFamily="18" charset="0"/>
              </a:rPr>
              <a:t>uznając zasadność zastosowania wobec oskarżonego, za określony występek, kary sekwencyjnej z art. 37b kk sąd winien w pierwszej kolejności </a:t>
            </a:r>
            <a:r>
              <a:rPr lang="pl-PL" sz="3000" b="1" dirty="0">
                <a:solidFill>
                  <a:prstClr val="black"/>
                </a:solidFill>
                <a:latin typeface="Times New Roman" panose="02020603050405020304" pitchFamily="18" charset="0"/>
                <a:cs typeface="Times New Roman" panose="02020603050405020304" pitchFamily="18" charset="0"/>
              </a:rPr>
              <a:t>uwzględnić górną granicę ustawowego zagrożenia karą pozbawienia wolności za ten występek</a:t>
            </a:r>
            <a:r>
              <a:rPr lang="pl-PL" sz="3000" dirty="0">
                <a:solidFill>
                  <a:prstClr val="black"/>
                </a:solidFill>
                <a:latin typeface="Times New Roman" panose="02020603050405020304" pitchFamily="18" charset="0"/>
                <a:cs typeface="Times New Roman" panose="02020603050405020304" pitchFamily="18" charset="0"/>
              </a:rPr>
              <a:t>;</a:t>
            </a:r>
          </a:p>
          <a:p>
            <a:pPr marL="571500" lvl="0" indent="-571500" algn="just">
              <a:buClr>
                <a:srgbClr val="353535"/>
              </a:buClr>
              <a:buFontTx/>
              <a:buChar char="-"/>
            </a:pPr>
            <a:r>
              <a:rPr lang="pl-PL" sz="3000" b="1" dirty="0">
                <a:solidFill>
                  <a:prstClr val="black"/>
                </a:solidFill>
                <a:latin typeface="Times New Roman" panose="02020603050405020304" pitchFamily="18" charset="0"/>
                <a:cs typeface="Times New Roman" panose="02020603050405020304" pitchFamily="18" charset="0"/>
              </a:rPr>
              <a:t>istnienie podstawy do nadzwyczajnego obostrzenia kary z art. 64 kk i art. 57b kk nie stanowi przeszkody całkowicie blokującej możliwość skorzystania z art. 37b kk</a:t>
            </a:r>
            <a:r>
              <a:rPr lang="pl-PL" sz="3000" dirty="0">
                <a:solidFill>
                  <a:prstClr val="black"/>
                </a:solidFill>
                <a:latin typeface="Times New Roman" panose="02020603050405020304" pitchFamily="18" charset="0"/>
                <a:cs typeface="Times New Roman" panose="02020603050405020304" pitchFamily="18" charset="0"/>
              </a:rPr>
              <a:t>; można stosować w przypadku, jeżeli da się orzec taką nadzwyczajnie obostrzoną karę pozbawienia wolności, która mieści się w granicach określonych art. 37b kk.</a:t>
            </a:r>
          </a:p>
          <a:p>
            <a:pPr marL="571500" lvl="0" indent="-571500" algn="just">
              <a:buClr>
                <a:srgbClr val="353535"/>
              </a:buClr>
              <a:buFontTx/>
              <a:buChar char="-"/>
            </a:pPr>
            <a:endParaRPr lang="pl-PL" sz="3000" dirty="0">
              <a:solidFill>
                <a:prstClr val="black"/>
              </a:solidFill>
              <a:latin typeface="Times New Roman" panose="02020603050405020304" pitchFamily="18" charset="0"/>
              <a:cs typeface="Times New Roman" panose="02020603050405020304" pitchFamily="18" charset="0"/>
            </a:endParaRPr>
          </a:p>
          <a:p>
            <a:pPr algn="just">
              <a:buClr>
                <a:srgbClr val="353535"/>
              </a:buClr>
            </a:pPr>
            <a:r>
              <a:rPr lang="pl-PL" sz="3000" b="1" dirty="0">
                <a:solidFill>
                  <a:prstClr val="black"/>
                </a:solidFill>
                <a:highlight>
                  <a:srgbClr val="00FF00"/>
                </a:highlight>
                <a:latin typeface="Times New Roman" panose="02020603050405020304" pitchFamily="18" charset="0"/>
                <a:ea typeface="Cambria Math" panose="02040503050406030204" pitchFamily="18" charset="0"/>
                <a:cs typeface="Times New Roman" panose="02020603050405020304" pitchFamily="18" charset="0"/>
              </a:rPr>
              <a:t>Wyrok SN z 8.07.2020 r., I KK 49/19  </a:t>
            </a:r>
            <a:r>
              <a:rPr lang="pl-PL" sz="30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 instytucję przewidzianą w art. 37b k.k. wolno stosować do sprawców, którzy popełnili przestępstwo w warunkach określonych w art. 64 § 2 k.k., o ile na gruncie konkretnej sprawy nie ma zastosowania przewidziany w art. 64 § 2 k.k. obowiązek wymierzenia kary pozbawienia wolności przypisanej za dane przestępstwo powyżej dolnej granicy ustawowego zagrożenia (np. przy zastosowaniu art. 57 § 2 k.k.) albo wprawdzie ma on zastosowanie, </a:t>
            </a:r>
            <a:r>
              <a:rPr lang="pl-PL" sz="3000" dirty="0">
                <a:solidFill>
                  <a:prstClr val="black"/>
                </a:solidFill>
                <a:highlight>
                  <a:srgbClr val="FFFF00"/>
                </a:highlight>
                <a:latin typeface="Times New Roman" panose="02020603050405020304" pitchFamily="18" charset="0"/>
                <a:ea typeface="Cambria Math" panose="02040503050406030204" pitchFamily="18" charset="0"/>
                <a:cs typeface="Times New Roman" panose="02020603050405020304" pitchFamily="18" charset="0"/>
              </a:rPr>
              <a:t>ale da się go zrealizować przez orzeczenie kary pozbawienia wolności powyżej dolnego zagrożenia ustawowego, mieszczącej się jednak w granicach wyznaczonych treścią art. 37b k.k.</a:t>
            </a:r>
          </a:p>
          <a:p>
            <a:pPr algn="just">
              <a:buClr>
                <a:srgbClr val="353535"/>
              </a:buClr>
            </a:pPr>
            <a:r>
              <a:rPr lang="pl-PL" sz="3000" b="1" dirty="0">
                <a:solidFill>
                  <a:prstClr val="black"/>
                </a:solidFill>
                <a:highlight>
                  <a:srgbClr val="00FF00"/>
                </a:highlight>
                <a:latin typeface="Times New Roman" panose="02020603050405020304" pitchFamily="18" charset="0"/>
                <a:ea typeface="Cambria Math" panose="02040503050406030204" pitchFamily="18" charset="0"/>
                <a:cs typeface="Times New Roman" panose="02020603050405020304" pitchFamily="18" charset="0"/>
              </a:rPr>
              <a:t>Wyrok SN z 11.12.2024 r., V KK 488/24, wyrok SN z 5.02.2025 r., V KK 505/24 - </a:t>
            </a:r>
            <a:r>
              <a:rPr lang="pl-PL" sz="30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istnienie podstawy do nadzwyczajnego obostrzenia kary w oparciu o treść art. 57b k.k. w związku ze skazaniem w warunkach określonych w art. 12 § 1 k.k. nie uniemożliwia zastosowania instytucji określonej w art. 37b k.k. Może to jednak nastąpić, gdy w konkretnej sprawie, przy uwzględnieniu wysokości dolnej granicy ustawowego zagrożenia karą pozbawienia wolności, możliwe jest jej orzeczenie w takim wymiarze, że jej obligatoryjne obostrzenie (powyżej dolnej granicy ustawowego zagrożenia) powoduje, iż wymiar tak orzeczonej kary nie przekracza 3 miesięcy pozbawienia wolności, a jeżeli górna granica ustawowego zagrożenia wynosi przynajmniej 10 lat - 6 miesięcy pozbawienia wolności, </a:t>
            </a:r>
            <a:r>
              <a:rPr lang="pl-PL" sz="3000" dirty="0">
                <a:solidFill>
                  <a:prstClr val="black"/>
                </a:solidFill>
                <a:highlight>
                  <a:srgbClr val="FFFF00"/>
                </a:highlight>
                <a:latin typeface="Times New Roman" panose="02020603050405020304" pitchFamily="18" charset="0"/>
                <a:ea typeface="Cambria Math" panose="02040503050406030204" pitchFamily="18" charset="0"/>
                <a:cs typeface="Times New Roman" panose="02020603050405020304" pitchFamily="18" charset="0"/>
              </a:rPr>
              <a:t>czyli tylko wówczas gdy możliwe jest jednocześnie respektowanie obligatoryjnego charakteru przepisu art. 57b k.k. oraz treści art. 37b k.k. w zakresie maksymalnej wysokości kary pozbawienia wolności </a:t>
            </a:r>
            <a:r>
              <a:rPr lang="pl-PL" sz="30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jako kary sekwencyjnej orzeczonej za dany występek.</a:t>
            </a:r>
            <a:endParaRPr lang="pl-PL" sz="3000" dirty="0">
              <a:solidFill>
                <a:prstClr val="black"/>
              </a:solidFill>
              <a:latin typeface="Times New Roman" panose="02020603050405020304" pitchFamily="18" charset="0"/>
              <a:cs typeface="Times New Roman" panose="02020603050405020304" pitchFamily="18" charset="0"/>
            </a:endParaRPr>
          </a:p>
          <a:p>
            <a:pPr marL="342900" indent="-342900" algn="just">
              <a:buFontTx/>
              <a:buChar char="-"/>
            </a:pPr>
            <a:endParaRPr lang="pl-PL" sz="2400" dirty="0">
              <a:solidFill>
                <a:schemeClr val="tx1"/>
              </a:solidFill>
            </a:endParaRPr>
          </a:p>
          <a:p>
            <a:pPr algn="just"/>
            <a:endParaRPr lang="pl-PL" sz="2400" dirty="0">
              <a:solidFill>
                <a:schemeClr val="tx1"/>
              </a:solidFill>
            </a:endParaRPr>
          </a:p>
        </p:txBody>
      </p:sp>
    </p:spTree>
    <p:extLst>
      <p:ext uri="{BB962C8B-B14F-4D97-AF65-F5344CB8AC3E}">
        <p14:creationId xmlns:p14="http://schemas.microsoft.com/office/powerpoint/2010/main" val="1662909625"/>
      </p:ext>
    </p:extLst>
  </p:cSld>
  <p:clrMapOvr>
    <a:masterClrMapping/>
  </p:clrMapOvr>
  <p:transition spd="slow">
    <p:randomBar dir="ver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A46A7-BAC8-5EA5-E978-FE26857AA32E}"/>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9B782A3-2B93-2E02-6F14-866112BA1180}"/>
              </a:ext>
            </a:extLst>
          </p:cNvPr>
          <p:cNvSpPr>
            <a:spLocks noGrp="1"/>
          </p:cNvSpPr>
          <p:nvPr>
            <p:ph type="ctrTitle"/>
          </p:nvPr>
        </p:nvSpPr>
        <p:spPr>
          <a:xfrm>
            <a:off x="1609616" y="150196"/>
            <a:ext cx="9467994" cy="370665"/>
          </a:xfrm>
        </p:spPr>
        <p:txBody>
          <a:bodyPr>
            <a:normAutofit fontScale="90000"/>
          </a:bodyPr>
          <a:lstStyle/>
          <a:p>
            <a:pPr algn="ctr"/>
            <a:r>
              <a:rPr lang="pl-PL" sz="2300" b="1" dirty="0">
                <a:solidFill>
                  <a:prstClr val="black"/>
                </a:solidFill>
                <a:latin typeface="Times New Roman" panose="02020603050405020304" pitchFamily="18" charset="0"/>
                <a:cs typeface="Times New Roman" panose="02020603050405020304" pitchFamily="18" charset="0"/>
              </a:rPr>
              <a:t>zakres orzekania kar z art. 37b kk</a:t>
            </a:r>
            <a:endParaRPr lang="pl-PL" sz="2300" dirty="0">
              <a:solidFill>
                <a:schemeClr val="tx1"/>
              </a:solidFill>
              <a:effectLst>
                <a:outerShdw blurRad="38100" dist="38100" dir="2700000" algn="tl">
                  <a:srgbClr val="000000">
                    <a:alpha val="43137"/>
                  </a:srgbClr>
                </a:outerShdw>
              </a:effectLst>
            </a:endParaRPr>
          </a:p>
        </p:txBody>
      </p:sp>
      <p:sp>
        <p:nvSpPr>
          <p:cNvPr id="3" name="Podtytuł 2">
            <a:extLst>
              <a:ext uri="{FF2B5EF4-FFF2-40B4-BE49-F238E27FC236}">
                <a16:creationId xmlns:a16="http://schemas.microsoft.com/office/drawing/2014/main" id="{BA93DD5A-3AA7-34AD-A9CD-4CBB6A2684DA}"/>
              </a:ext>
            </a:extLst>
          </p:cNvPr>
          <p:cNvSpPr>
            <a:spLocks noGrp="1"/>
          </p:cNvSpPr>
          <p:nvPr>
            <p:ph type="subTitle" idx="1"/>
          </p:nvPr>
        </p:nvSpPr>
        <p:spPr>
          <a:xfrm>
            <a:off x="1609616" y="682907"/>
            <a:ext cx="10582384" cy="6175094"/>
          </a:xfrm>
        </p:spPr>
        <p:txBody>
          <a:bodyPr>
            <a:normAutofit fontScale="85000" lnSpcReduction="20000"/>
          </a:bodyPr>
          <a:lstStyle/>
          <a:p>
            <a:pPr lvl="0" algn="just">
              <a:buClr>
                <a:srgbClr val="353535"/>
              </a:buClr>
            </a:pPr>
            <a:r>
              <a:rPr lang="pl-PL" sz="2700" b="1" dirty="0">
                <a:solidFill>
                  <a:prstClr val="black"/>
                </a:solidFill>
                <a:latin typeface="Times New Roman" panose="02020603050405020304" pitchFamily="18" charset="0"/>
                <a:cs typeface="Times New Roman" panose="02020603050405020304" pitchFamily="18" charset="0"/>
              </a:rPr>
              <a:t>Przepis art. 37b kk </a:t>
            </a:r>
            <a:r>
              <a:rPr lang="pl-PL" sz="2700" b="1" dirty="0">
                <a:solidFill>
                  <a:prstClr val="black"/>
                </a:solidFill>
                <a:highlight>
                  <a:srgbClr val="FFFF00"/>
                </a:highlight>
                <a:latin typeface="Times New Roman" panose="02020603050405020304" pitchFamily="18" charset="0"/>
                <a:cs typeface="Times New Roman" panose="02020603050405020304" pitchFamily="18" charset="0"/>
              </a:rPr>
              <a:t>można zastosować do</a:t>
            </a:r>
            <a:r>
              <a:rPr lang="pl-PL" sz="2700" b="1" dirty="0">
                <a:solidFill>
                  <a:prstClr val="black"/>
                </a:solidFill>
                <a:latin typeface="Times New Roman" panose="02020603050405020304" pitchFamily="18" charset="0"/>
                <a:cs typeface="Times New Roman" panose="02020603050405020304" pitchFamily="18" charset="0"/>
              </a:rPr>
              <a:t>: </a:t>
            </a:r>
            <a:r>
              <a:rPr lang="pl-PL" sz="2700" dirty="0">
                <a:solidFill>
                  <a:prstClr val="black"/>
                </a:solidFill>
                <a:latin typeface="Times New Roman" panose="02020603050405020304" pitchFamily="18" charset="0"/>
                <a:cs typeface="Times New Roman" panose="02020603050405020304" pitchFamily="18" charset="0"/>
              </a:rPr>
              <a:t>sprawcy z ograniczoną poczytalnością, młodocianego; nieletniego na zasadach określonych w art. 10 § 2 kk, osoby uzależnionej za przestępstwo pozostające w związku z używaniem środka odurzającego.</a:t>
            </a:r>
          </a:p>
          <a:p>
            <a:pPr lvl="0" algn="just">
              <a:buClr>
                <a:srgbClr val="353535"/>
              </a:buClr>
            </a:pPr>
            <a:endParaRPr lang="pl-PL" sz="2700" dirty="0">
              <a:solidFill>
                <a:prstClr val="black"/>
              </a:solidFill>
              <a:latin typeface="Times New Roman" panose="02020603050405020304" pitchFamily="18" charset="0"/>
              <a:cs typeface="Times New Roman" panose="02020603050405020304" pitchFamily="18" charset="0"/>
            </a:endParaRPr>
          </a:p>
          <a:p>
            <a:pPr lvl="0" algn="just">
              <a:buClr>
                <a:srgbClr val="353535"/>
              </a:buClr>
            </a:pPr>
            <a:r>
              <a:rPr lang="pl-PL" sz="2700" dirty="0">
                <a:solidFill>
                  <a:prstClr val="black"/>
                </a:solidFill>
                <a:latin typeface="Times New Roman" panose="02020603050405020304" pitchFamily="18" charset="0"/>
                <a:cs typeface="Times New Roman" panose="02020603050405020304" pitchFamily="18" charset="0"/>
              </a:rPr>
              <a:t>„Skoro w art. 37b zdanie drugie k.k. wymienia się jedynie przepisy art. 69–75 k.k., to należy przyjąć, że </a:t>
            </a:r>
            <a:r>
              <a:rPr lang="pl-PL" sz="2700" b="1" dirty="0">
                <a:solidFill>
                  <a:prstClr val="black"/>
                </a:solidFill>
                <a:highlight>
                  <a:srgbClr val="FFFF00"/>
                </a:highlight>
                <a:latin typeface="Times New Roman" panose="02020603050405020304" pitchFamily="18" charset="0"/>
                <a:cs typeface="Times New Roman" panose="02020603050405020304" pitchFamily="18" charset="0"/>
              </a:rPr>
              <a:t>niewyłączone</a:t>
            </a:r>
            <a:r>
              <a:rPr lang="pl-PL" sz="2700" dirty="0">
                <a:solidFill>
                  <a:prstClr val="black"/>
                </a:solidFill>
                <a:latin typeface="Times New Roman" panose="02020603050405020304" pitchFamily="18" charset="0"/>
                <a:cs typeface="Times New Roman" panose="02020603050405020304" pitchFamily="18" charset="0"/>
              </a:rPr>
              <a:t> jest stosowanie do kary pozbawienia wolności orzekanej, na podstawie art. 37b k.k., łącznie z karą ograniczenia wolności </a:t>
            </a:r>
            <a:r>
              <a:rPr lang="pl-PL" sz="2700" b="1" dirty="0">
                <a:solidFill>
                  <a:prstClr val="black"/>
                </a:solidFill>
                <a:latin typeface="Times New Roman" panose="02020603050405020304" pitchFamily="18" charset="0"/>
                <a:cs typeface="Times New Roman" panose="02020603050405020304" pitchFamily="18" charset="0"/>
              </a:rPr>
              <a:t>warunkowego zawieszenia wykonania kary </a:t>
            </a:r>
            <a:r>
              <a:rPr lang="pl-PL" sz="2700" dirty="0">
                <a:solidFill>
                  <a:prstClr val="black"/>
                </a:solidFill>
                <a:latin typeface="Times New Roman" panose="02020603050405020304" pitchFamily="18" charset="0"/>
                <a:cs typeface="Times New Roman" panose="02020603050405020304" pitchFamily="18" charset="0"/>
              </a:rPr>
              <a:t>na zasadach określonych w </a:t>
            </a:r>
            <a:r>
              <a:rPr lang="pl-PL" sz="2700" b="1" dirty="0">
                <a:solidFill>
                  <a:prstClr val="black"/>
                </a:solidFill>
                <a:highlight>
                  <a:srgbClr val="FFFF00"/>
                </a:highlight>
                <a:latin typeface="Times New Roman" panose="02020603050405020304" pitchFamily="18" charset="0"/>
                <a:cs typeface="Times New Roman" panose="02020603050405020304" pitchFamily="18" charset="0"/>
              </a:rPr>
              <a:t>art. 60 § 3–5 k.k.</a:t>
            </a:r>
            <a:r>
              <a:rPr lang="pl-PL" sz="2700" dirty="0">
                <a:solidFill>
                  <a:prstClr val="black"/>
                </a:solidFill>
                <a:latin typeface="Times New Roman" panose="02020603050405020304" pitchFamily="18" charset="0"/>
                <a:cs typeface="Times New Roman" panose="02020603050405020304" pitchFamily="18" charset="0"/>
              </a:rPr>
              <a:t>” (</a:t>
            </a:r>
            <a:r>
              <a:rPr lang="pl-PL" sz="2700" i="1" dirty="0">
                <a:solidFill>
                  <a:prstClr val="black"/>
                </a:solidFill>
                <a:latin typeface="Times New Roman" panose="02020603050405020304" pitchFamily="18" charset="0"/>
                <a:cs typeface="Times New Roman" panose="02020603050405020304" pitchFamily="18" charset="0"/>
              </a:rPr>
              <a:t>J. Majewski, komentarz</a:t>
            </a:r>
            <a:r>
              <a:rPr lang="pl-PL" sz="2700" dirty="0">
                <a:solidFill>
                  <a:prstClr val="black"/>
                </a:solidFill>
                <a:latin typeface="Times New Roman" panose="02020603050405020304" pitchFamily="18" charset="0"/>
                <a:cs typeface="Times New Roman" panose="02020603050405020304" pitchFamily="18" charset="0"/>
              </a:rPr>
              <a:t>).</a:t>
            </a:r>
          </a:p>
          <a:p>
            <a:pPr lvl="0" algn="just">
              <a:buClr>
                <a:srgbClr val="353535"/>
              </a:buClr>
            </a:pPr>
            <a:endParaRPr lang="pl-PL" sz="2700" dirty="0">
              <a:solidFill>
                <a:prstClr val="black"/>
              </a:solidFill>
              <a:latin typeface="Times New Roman" panose="02020603050405020304" pitchFamily="18" charset="0"/>
              <a:cs typeface="Times New Roman" panose="02020603050405020304" pitchFamily="18" charset="0"/>
            </a:endParaRPr>
          </a:p>
          <a:p>
            <a:pPr lvl="0" algn="just">
              <a:buClr>
                <a:srgbClr val="353535"/>
              </a:buClr>
            </a:pPr>
            <a:r>
              <a:rPr lang="pl-PL" sz="2700" dirty="0">
                <a:solidFill>
                  <a:prstClr val="black"/>
                </a:solidFill>
                <a:latin typeface="Times New Roman" panose="02020603050405020304" pitchFamily="18" charset="0"/>
                <a:cs typeface="Times New Roman" panose="02020603050405020304" pitchFamily="18" charset="0"/>
              </a:rPr>
              <a:t>„…nadzwyczajnie łagodząc karę sąd może, ale nie musi skorzystać z sekwencji kar przewidzianych w art. 37b kk, </a:t>
            </a:r>
            <a:r>
              <a:rPr lang="pl-PL" sz="2700" b="1" dirty="0">
                <a:solidFill>
                  <a:prstClr val="black"/>
                </a:solidFill>
                <a:highlight>
                  <a:srgbClr val="FFFF00"/>
                </a:highlight>
                <a:latin typeface="Times New Roman" panose="02020603050405020304" pitchFamily="18" charset="0"/>
                <a:cs typeface="Times New Roman" panose="02020603050405020304" pitchFamily="18" charset="0"/>
              </a:rPr>
              <a:t>dopuszczalne</a:t>
            </a:r>
            <a:r>
              <a:rPr lang="pl-PL" sz="2700" b="1" dirty="0">
                <a:solidFill>
                  <a:prstClr val="black"/>
                </a:solidFill>
                <a:latin typeface="Times New Roman" panose="02020603050405020304" pitchFamily="18" charset="0"/>
                <a:cs typeface="Times New Roman" panose="02020603050405020304" pitchFamily="18" charset="0"/>
              </a:rPr>
              <a:t> jest więc kumulatywne stosowanie art. 60 § 6 kk i art. 37b kk</a:t>
            </a:r>
            <a:r>
              <a:rPr lang="pl-PL" sz="2700" dirty="0">
                <a:solidFill>
                  <a:prstClr val="black"/>
                </a:solidFill>
                <a:latin typeface="Times New Roman" panose="02020603050405020304" pitchFamily="18" charset="0"/>
                <a:cs typeface="Times New Roman" panose="02020603050405020304" pitchFamily="18" charset="0"/>
              </a:rPr>
              <a:t>” (</a:t>
            </a:r>
            <a:r>
              <a:rPr lang="pl-PL" sz="2700" i="1" dirty="0">
                <a:solidFill>
                  <a:prstClr val="black"/>
                </a:solidFill>
                <a:latin typeface="Times New Roman" panose="02020603050405020304" pitchFamily="18" charset="0"/>
                <a:cs typeface="Times New Roman" panose="02020603050405020304" pitchFamily="18" charset="0"/>
              </a:rPr>
              <a:t>M. Małecki [w:], nowelizacja prawa karnego 2015</a:t>
            </a:r>
            <a:r>
              <a:rPr lang="pl-PL" sz="2700" dirty="0">
                <a:solidFill>
                  <a:prstClr val="black"/>
                </a:solidFill>
                <a:latin typeface="Times New Roman" panose="02020603050405020304" pitchFamily="18" charset="0"/>
                <a:cs typeface="Times New Roman" panose="02020603050405020304" pitchFamily="18" charset="0"/>
              </a:rPr>
              <a:t>).</a:t>
            </a:r>
          </a:p>
          <a:p>
            <a:pPr lvl="0" algn="just">
              <a:buClr>
                <a:srgbClr val="353535"/>
              </a:buClr>
            </a:pPr>
            <a:endParaRPr lang="pl-PL" sz="2700" dirty="0">
              <a:solidFill>
                <a:prstClr val="black"/>
              </a:solidFill>
              <a:latin typeface="Times New Roman" panose="02020603050405020304" pitchFamily="18" charset="0"/>
              <a:cs typeface="Times New Roman" panose="02020603050405020304" pitchFamily="18" charset="0"/>
            </a:endParaRPr>
          </a:p>
          <a:p>
            <a:pPr lvl="0" algn="just">
              <a:buClr>
                <a:srgbClr val="353535"/>
              </a:buClr>
            </a:pPr>
            <a:r>
              <a:rPr lang="pl-PL" sz="2700" dirty="0">
                <a:solidFill>
                  <a:schemeClr val="tx1"/>
                </a:solidFill>
                <a:latin typeface="Times New Roman" panose="02020603050405020304" pitchFamily="18" charset="0"/>
                <a:cs typeface="Times New Roman" panose="02020603050405020304" pitchFamily="18" charset="0"/>
              </a:rPr>
              <a:t>„Jeżeli do występku objętego art. 37b kk będzie zachodziła fakultatywna podstawa o nadzwyczajnego złagodzenia kary, </a:t>
            </a:r>
            <a:r>
              <a:rPr lang="pl-PL" sz="2700" dirty="0">
                <a:solidFill>
                  <a:schemeClr val="tx1"/>
                </a:solidFill>
                <a:highlight>
                  <a:srgbClr val="FFFF00"/>
                </a:highlight>
                <a:latin typeface="Times New Roman" panose="02020603050405020304" pitchFamily="18" charset="0"/>
                <a:cs typeface="Times New Roman" panose="02020603050405020304" pitchFamily="18" charset="0"/>
              </a:rPr>
              <a:t>sąd stanie przed wyborem</a:t>
            </a:r>
            <a:r>
              <a:rPr lang="pl-PL" sz="2700" dirty="0">
                <a:solidFill>
                  <a:schemeClr val="tx1"/>
                </a:solidFill>
                <a:latin typeface="Times New Roman" panose="02020603050405020304" pitchFamily="18" charset="0"/>
                <a:cs typeface="Times New Roman" panose="02020603050405020304" pitchFamily="18" charset="0"/>
              </a:rPr>
              <a:t>: </a:t>
            </a:r>
            <a:r>
              <a:rPr lang="pl-PL" sz="2700" b="1" dirty="0">
                <a:solidFill>
                  <a:schemeClr val="tx1"/>
                </a:solidFill>
                <a:latin typeface="Times New Roman" panose="02020603050405020304" pitchFamily="18" charset="0"/>
                <a:cs typeface="Times New Roman" panose="02020603050405020304" pitchFamily="18" charset="0"/>
              </a:rPr>
              <a:t>albo orzec karę sekwencyjną albo karę nadzwyczajnie złagodzić albo nie skorzystać z żadnej z tych kompetencji</a:t>
            </a:r>
            <a:r>
              <a:rPr lang="pl-PL" sz="2700" dirty="0">
                <a:solidFill>
                  <a:schemeClr val="tx1"/>
                </a:solidFill>
                <a:latin typeface="Times New Roman" panose="02020603050405020304" pitchFamily="18" charset="0"/>
                <a:cs typeface="Times New Roman" panose="02020603050405020304" pitchFamily="18" charset="0"/>
              </a:rPr>
              <a:t>” (</a:t>
            </a:r>
            <a:r>
              <a:rPr lang="pl-PL" sz="2700" i="1" dirty="0">
                <a:solidFill>
                  <a:schemeClr val="tx1"/>
                </a:solidFill>
                <a:latin typeface="Times New Roman" panose="02020603050405020304" pitchFamily="18" charset="0"/>
                <a:cs typeface="Times New Roman" panose="02020603050405020304" pitchFamily="18" charset="0"/>
              </a:rPr>
              <a:t>A. Jezusek, sekwencja kary…</a:t>
            </a:r>
            <a:r>
              <a:rPr lang="pl-PL" sz="2700" dirty="0">
                <a:solidFill>
                  <a:schemeClr val="tx1"/>
                </a:solidFill>
                <a:latin typeface="Times New Roman" panose="02020603050405020304" pitchFamily="18" charset="0"/>
                <a:cs typeface="Times New Roman" panose="02020603050405020304" pitchFamily="18" charset="0"/>
              </a:rPr>
              <a:t>).</a:t>
            </a:r>
          </a:p>
          <a:p>
            <a:pPr algn="just"/>
            <a:endParaRPr lang="pl-PL" sz="2400" dirty="0">
              <a:solidFill>
                <a:schemeClr val="tx1"/>
              </a:solidFill>
            </a:endParaRPr>
          </a:p>
        </p:txBody>
      </p:sp>
    </p:spTree>
    <p:extLst>
      <p:ext uri="{BB962C8B-B14F-4D97-AF65-F5344CB8AC3E}">
        <p14:creationId xmlns:p14="http://schemas.microsoft.com/office/powerpoint/2010/main" val="1418964927"/>
      </p:ext>
    </p:extLst>
  </p:cSld>
  <p:clrMapOvr>
    <a:masterClrMapping/>
  </p:clrMapOvr>
  <p:transition spd="slow">
    <p:randomBar dir="ver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66FD6EB-D813-8441-72F7-8C3C911779A9}"/>
              </a:ext>
            </a:extLst>
          </p:cNvPr>
          <p:cNvSpPr>
            <a:spLocks noGrp="1"/>
          </p:cNvSpPr>
          <p:nvPr>
            <p:ph type="ctrTitle"/>
          </p:nvPr>
        </p:nvSpPr>
        <p:spPr>
          <a:xfrm>
            <a:off x="1656374" y="0"/>
            <a:ext cx="9467994" cy="443208"/>
          </a:xfrm>
        </p:spPr>
        <p:txBody>
          <a:bodyPr>
            <a:noAutofit/>
          </a:bodyPr>
          <a:lstStyle/>
          <a:p>
            <a:pPr algn="ctr"/>
            <a:r>
              <a:rPr lang="pl-PL" sz="2400" b="1" dirty="0">
                <a:solidFill>
                  <a:prstClr val="black"/>
                </a:solidFill>
                <a:latin typeface="Times New Roman" panose="02020603050405020304" pitchFamily="18" charset="0"/>
                <a:cs typeface="Times New Roman" panose="02020603050405020304" pitchFamily="18" charset="0"/>
              </a:rPr>
              <a:t>wymiar kar z art. 37b kk</a:t>
            </a:r>
            <a:endParaRPr lang="pl-PL" sz="2400" dirty="0">
              <a:solidFill>
                <a:schemeClr val="tx1"/>
              </a:solidFill>
              <a:effectLst>
                <a:outerShdw blurRad="38100" dist="38100" dir="2700000" algn="tl">
                  <a:srgbClr val="000000">
                    <a:alpha val="43137"/>
                  </a:srgbClr>
                </a:outerShdw>
              </a:effectLst>
            </a:endParaRPr>
          </a:p>
        </p:txBody>
      </p:sp>
      <p:sp>
        <p:nvSpPr>
          <p:cNvPr id="3" name="Podtytuł 2">
            <a:extLst>
              <a:ext uri="{FF2B5EF4-FFF2-40B4-BE49-F238E27FC236}">
                <a16:creationId xmlns:a16="http://schemas.microsoft.com/office/drawing/2014/main" id="{FBAD75C7-72B6-DA01-77B2-7EC46C8D9CD9}"/>
              </a:ext>
            </a:extLst>
          </p:cNvPr>
          <p:cNvSpPr>
            <a:spLocks noGrp="1"/>
          </p:cNvSpPr>
          <p:nvPr>
            <p:ph type="subTitle" idx="1"/>
          </p:nvPr>
        </p:nvSpPr>
        <p:spPr>
          <a:xfrm>
            <a:off x="1656374" y="567159"/>
            <a:ext cx="10535626" cy="6290841"/>
          </a:xfrm>
        </p:spPr>
        <p:txBody>
          <a:bodyPr>
            <a:noAutofit/>
          </a:bodyPr>
          <a:lstStyle/>
          <a:p>
            <a:pPr lvl="0" algn="just">
              <a:buClr>
                <a:srgbClr val="353535"/>
              </a:buClr>
            </a:pPr>
            <a:r>
              <a:rPr lang="pl-PL" sz="1900" b="1" dirty="0">
                <a:solidFill>
                  <a:prstClr val="black"/>
                </a:solidFill>
                <a:latin typeface="Times New Roman" panose="02020603050405020304" pitchFamily="18" charset="0"/>
                <a:cs typeface="Times New Roman" panose="02020603050405020304" pitchFamily="18" charset="0"/>
              </a:rPr>
              <a:t>Wymiar kary </a:t>
            </a:r>
            <a:r>
              <a:rPr lang="pl-PL" sz="1900" dirty="0">
                <a:solidFill>
                  <a:prstClr val="black"/>
                </a:solidFill>
                <a:latin typeface="Times New Roman" panose="02020603050405020304" pitchFamily="18" charset="0"/>
                <a:cs typeface="Times New Roman" panose="02020603050405020304" pitchFamily="18" charset="0"/>
              </a:rPr>
              <a:t>pozbawienia wolności w ramach art. 37b kk (wymierzanej w miesiącach):</a:t>
            </a:r>
          </a:p>
          <a:p>
            <a:pPr marL="457200" indent="-457200" algn="just">
              <a:buClr>
                <a:srgbClr val="353535"/>
              </a:buClr>
              <a:buFontTx/>
              <a:buChar char="-"/>
            </a:pPr>
            <a:r>
              <a:rPr lang="pl-PL" sz="1900" dirty="0">
                <a:solidFill>
                  <a:prstClr val="black"/>
                </a:solidFill>
                <a:latin typeface="Times New Roman" panose="02020603050405020304" pitchFamily="18" charset="0"/>
                <a:cs typeface="Times New Roman" panose="02020603050405020304" pitchFamily="18" charset="0"/>
              </a:rPr>
              <a:t>maksymalnie </a:t>
            </a:r>
            <a:r>
              <a:rPr lang="pl-PL" sz="1900" b="1" dirty="0">
                <a:solidFill>
                  <a:prstClr val="black"/>
                </a:solidFill>
                <a:latin typeface="Times New Roman" panose="02020603050405020304" pitchFamily="18" charset="0"/>
                <a:cs typeface="Times New Roman" panose="02020603050405020304" pitchFamily="18" charset="0"/>
              </a:rPr>
              <a:t>3 miesiące</a:t>
            </a:r>
            <a:r>
              <a:rPr lang="pl-PL" sz="1900" dirty="0">
                <a:solidFill>
                  <a:prstClr val="black"/>
                </a:solidFill>
                <a:latin typeface="Times New Roman" panose="02020603050405020304" pitchFamily="18" charset="0"/>
                <a:cs typeface="Times New Roman" panose="02020603050405020304" pitchFamily="18" charset="0"/>
              </a:rPr>
              <a:t>, jeżeli górna granica ustawowego zagrożenia występku wynosi mniej niż 10 lat;</a:t>
            </a:r>
          </a:p>
          <a:p>
            <a:pPr marL="457200" lvl="0" indent="-457200" algn="just">
              <a:buClr>
                <a:srgbClr val="353535"/>
              </a:buClr>
              <a:buFontTx/>
              <a:buChar char="-"/>
            </a:pPr>
            <a:r>
              <a:rPr lang="pl-PL" sz="1900" dirty="0">
                <a:solidFill>
                  <a:prstClr val="black"/>
                </a:solidFill>
                <a:latin typeface="Times New Roman" panose="02020603050405020304" pitchFamily="18" charset="0"/>
                <a:cs typeface="Times New Roman" panose="02020603050405020304" pitchFamily="18" charset="0"/>
              </a:rPr>
              <a:t>maksymalnie </a:t>
            </a:r>
            <a:r>
              <a:rPr lang="pl-PL" sz="1900" b="1" dirty="0">
                <a:solidFill>
                  <a:prstClr val="black"/>
                </a:solidFill>
                <a:latin typeface="Times New Roman" panose="02020603050405020304" pitchFamily="18" charset="0"/>
                <a:cs typeface="Times New Roman" panose="02020603050405020304" pitchFamily="18" charset="0"/>
              </a:rPr>
              <a:t>6 miesięcy</a:t>
            </a:r>
            <a:r>
              <a:rPr lang="pl-PL" sz="1900" dirty="0">
                <a:solidFill>
                  <a:prstClr val="black"/>
                </a:solidFill>
                <a:latin typeface="Times New Roman" panose="02020603050405020304" pitchFamily="18" charset="0"/>
                <a:cs typeface="Times New Roman" panose="02020603050405020304" pitchFamily="18" charset="0"/>
              </a:rPr>
              <a:t>, jeżeli górna granica ustawowego zagrożenia występku wynosi przynajmniej 10 lat.</a:t>
            </a:r>
          </a:p>
          <a:p>
            <a:pPr marL="457200" lvl="0" indent="-457200" algn="just">
              <a:buClr>
                <a:srgbClr val="353535"/>
              </a:buClr>
              <a:buFontTx/>
              <a:buChar char="-"/>
            </a:pPr>
            <a:endParaRPr lang="pl-PL" sz="1900" dirty="0">
              <a:solidFill>
                <a:prstClr val="black"/>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19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Wymiar kary ograniczenia wolności w ramach art. 37b kk (wymierzanej w miesiącach i latach) – maksymalnie </a:t>
            </a:r>
            <a:r>
              <a:rPr lang="pl-PL" sz="1900" b="1" dirty="0">
                <a:solidFill>
                  <a:schemeClr val="tx1"/>
                </a:solidFill>
                <a:latin typeface="Times New Roman" panose="02020603050405020304" pitchFamily="18" charset="0"/>
                <a:ea typeface="Cambria Math" panose="02040503050406030204" pitchFamily="18" charset="0"/>
                <a:cs typeface="Times New Roman" panose="02020603050405020304" pitchFamily="18" charset="0"/>
              </a:rPr>
              <a:t>2 lata</a:t>
            </a:r>
            <a:r>
              <a:rPr lang="pl-PL" sz="19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a:t>
            </a:r>
          </a:p>
          <a:p>
            <a:pPr lvl="0" algn="just" defTabSz="914400">
              <a:spcBef>
                <a:spcPct val="20000"/>
              </a:spcBef>
              <a:buClrTx/>
            </a:pPr>
            <a:endParaRPr lang="pl-PL" sz="19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endParaRPr>
          </a:p>
          <a:p>
            <a:pPr lvl="0" algn="just" defTabSz="914400">
              <a:spcBef>
                <a:spcPct val="20000"/>
              </a:spcBef>
              <a:buClrTx/>
            </a:pPr>
            <a:r>
              <a:rPr lang="pl-PL" sz="19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Karę ograniczenia wolności można orzec w </a:t>
            </a:r>
            <a:r>
              <a:rPr lang="pl-PL" sz="1900" dirty="0">
                <a:solidFill>
                  <a:prstClr val="black"/>
                </a:solidFill>
                <a:highlight>
                  <a:srgbClr val="FFFF00"/>
                </a:highlight>
                <a:latin typeface="Times New Roman" panose="02020603050405020304" pitchFamily="18" charset="0"/>
                <a:ea typeface="Cambria Math" panose="02040503050406030204" pitchFamily="18" charset="0"/>
                <a:cs typeface="Times New Roman" panose="02020603050405020304" pitchFamily="18" charset="0"/>
              </a:rPr>
              <a:t>obu jej postaciach </a:t>
            </a:r>
            <a:r>
              <a:rPr lang="pl-PL" sz="19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określonych w </a:t>
            </a:r>
            <a:r>
              <a:rPr lang="pl-PL" sz="1900" b="1"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art. 34 </a:t>
            </a:r>
            <a:r>
              <a:rPr lang="pl-PL" sz="1900" b="1" dirty="0">
                <a:solidFill>
                  <a:schemeClr val="tx1"/>
                </a:solidFill>
                <a:latin typeface="Times New Roman" panose="02020603050405020304" pitchFamily="18" charset="0"/>
                <a:cs typeface="Times New Roman" panose="02020603050405020304" pitchFamily="18" charset="0"/>
              </a:rPr>
              <a:t>§ 1a kk.</a:t>
            </a:r>
          </a:p>
          <a:p>
            <a:pPr lvl="0" algn="just" defTabSz="914400">
              <a:spcBef>
                <a:spcPct val="20000"/>
              </a:spcBef>
              <a:buClrTx/>
            </a:pPr>
            <a:endParaRPr lang="pl-PL" sz="1900" b="1"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1900" dirty="0">
                <a:solidFill>
                  <a:schemeClr val="tx1"/>
                </a:solidFill>
                <a:latin typeface="Times New Roman" panose="02020603050405020304" pitchFamily="18" charset="0"/>
                <a:cs typeface="Times New Roman" panose="02020603050405020304" pitchFamily="18" charset="0"/>
              </a:rPr>
              <a:t>„Dyspozycja przepisu </a:t>
            </a:r>
            <a:r>
              <a:rPr lang="pl-PL" sz="1900" b="1" dirty="0">
                <a:solidFill>
                  <a:schemeClr val="tx1"/>
                </a:solidFill>
                <a:latin typeface="Times New Roman" panose="02020603050405020304" pitchFamily="18" charset="0"/>
                <a:cs typeface="Times New Roman" panose="02020603050405020304" pitchFamily="18" charset="0"/>
              </a:rPr>
              <a:t>art. 34 § 1aa kk </a:t>
            </a:r>
            <a:r>
              <a:rPr lang="pl-PL" sz="1900" b="1" dirty="0">
                <a:solidFill>
                  <a:schemeClr val="tx1"/>
                </a:solidFill>
                <a:highlight>
                  <a:srgbClr val="FFFF00"/>
                </a:highlight>
                <a:latin typeface="Times New Roman" panose="02020603050405020304" pitchFamily="18" charset="0"/>
                <a:cs typeface="Times New Roman" panose="02020603050405020304" pitchFamily="18" charset="0"/>
              </a:rPr>
              <a:t>nie obejmuje </a:t>
            </a:r>
            <a:r>
              <a:rPr lang="pl-PL" sz="1900" b="1" dirty="0">
                <a:solidFill>
                  <a:schemeClr val="tx1"/>
                </a:solidFill>
                <a:latin typeface="Times New Roman" panose="02020603050405020304" pitchFamily="18" charset="0"/>
                <a:cs typeface="Times New Roman" panose="02020603050405020304" pitchFamily="18" charset="0"/>
              </a:rPr>
              <a:t>innych podstaw orzekania kary ograniczenia wolności niż podstawa zawarta w przepisie określającym ustawowe zagrożenie za dane przestępstwo</a:t>
            </a:r>
            <a:r>
              <a:rPr lang="pl-PL" sz="1900" dirty="0">
                <a:solidFill>
                  <a:schemeClr val="tx1"/>
                </a:solidFill>
                <a:latin typeface="Times New Roman" panose="02020603050405020304" pitchFamily="18" charset="0"/>
                <a:cs typeface="Times New Roman" panose="02020603050405020304" pitchFamily="18" charset="0"/>
              </a:rPr>
              <a:t>, choćby były podstawy przewidujące orzeczenie kary ograniczenia wolności obok kary pozbawienia wolności”. (</a:t>
            </a:r>
            <a:r>
              <a:rPr lang="pl-PL" sz="1900" i="1" dirty="0">
                <a:solidFill>
                  <a:schemeClr val="tx1"/>
                </a:solidFill>
                <a:latin typeface="Times New Roman" panose="02020603050405020304" pitchFamily="18" charset="0"/>
                <a:cs typeface="Times New Roman" panose="02020603050405020304" pitchFamily="18" charset="0"/>
              </a:rPr>
              <a:t>J. Majewski, komentarz</a:t>
            </a:r>
            <a:r>
              <a:rPr lang="pl-PL" sz="1900" dirty="0">
                <a:solidFill>
                  <a:schemeClr val="tx1"/>
                </a:solidFill>
                <a:latin typeface="Times New Roman" panose="02020603050405020304" pitchFamily="18" charset="0"/>
                <a:cs typeface="Times New Roman" panose="02020603050405020304" pitchFamily="18" charset="0"/>
              </a:rPr>
              <a:t>)</a:t>
            </a:r>
          </a:p>
          <a:p>
            <a:pPr lvl="0" algn="just" defTabSz="914400">
              <a:spcBef>
                <a:spcPct val="20000"/>
              </a:spcBef>
              <a:buClrTx/>
            </a:pPr>
            <a:endParaRPr lang="pl-PL" sz="1900" b="1"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1900" b="1" dirty="0">
                <a:solidFill>
                  <a:schemeClr val="tx1"/>
                </a:solidFill>
                <a:highlight>
                  <a:srgbClr val="FFFF00"/>
                </a:highlight>
                <a:latin typeface="Times New Roman" panose="02020603050405020304" pitchFamily="18" charset="0"/>
                <a:cs typeface="Times New Roman" panose="02020603050405020304" pitchFamily="18" charset="0"/>
              </a:rPr>
              <a:t>Możliwe</a:t>
            </a:r>
            <a:r>
              <a:rPr lang="pl-PL" sz="1900" b="1" dirty="0">
                <a:solidFill>
                  <a:schemeClr val="tx1"/>
                </a:solidFill>
                <a:latin typeface="Times New Roman" panose="02020603050405020304" pitchFamily="18" charset="0"/>
                <a:cs typeface="Times New Roman" panose="02020603050405020304" pitchFamily="18" charset="0"/>
              </a:rPr>
              <a:t> jest orzeczenie świadczenia pieniężnego (art. 39 pkt 7 kk) lub obowiązków z art. 72 </a:t>
            </a:r>
            <a:r>
              <a:rPr lang="pl-PL" sz="1900" b="1" dirty="0">
                <a:solidFill>
                  <a:prstClr val="black"/>
                </a:solidFill>
                <a:latin typeface="Times New Roman" panose="02020603050405020304" pitchFamily="18" charset="0"/>
                <a:cs typeface="Times New Roman" panose="02020603050405020304" pitchFamily="18" charset="0"/>
              </a:rPr>
              <a:t>§ 1 pkt 2-7a kk</a:t>
            </a:r>
            <a:r>
              <a:rPr lang="pl-PL" sz="1900" dirty="0">
                <a:solidFill>
                  <a:prstClr val="black"/>
                </a:solidFill>
                <a:latin typeface="Times New Roman" panose="02020603050405020304" pitchFamily="18" charset="0"/>
                <a:cs typeface="Times New Roman" panose="02020603050405020304" pitchFamily="18" charset="0"/>
              </a:rPr>
              <a:t> – gdyż nie wyłączono przepisu art. 34 § 3 kk z zakresu art. 37b kk, a orzeka się karę ograniczenia wolności.</a:t>
            </a:r>
            <a:endParaRPr lang="pl-PL" sz="19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6745130"/>
      </p:ext>
    </p:extLst>
  </p:cSld>
  <p:clrMapOvr>
    <a:masterClrMapping/>
  </p:clrMapOvr>
  <p:transition spd="slow">
    <p:randomBar dir="ver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66FD6EB-D813-8441-72F7-8C3C911779A9}"/>
              </a:ext>
            </a:extLst>
          </p:cNvPr>
          <p:cNvSpPr>
            <a:spLocks noGrp="1"/>
          </p:cNvSpPr>
          <p:nvPr>
            <p:ph type="ctrTitle"/>
          </p:nvPr>
        </p:nvSpPr>
        <p:spPr>
          <a:xfrm>
            <a:off x="1583945" y="262962"/>
            <a:ext cx="9467994" cy="569957"/>
          </a:xfrm>
        </p:spPr>
        <p:txBody>
          <a:bodyPr>
            <a:normAutofit fontScale="90000"/>
          </a:bodyPr>
          <a:lstStyle/>
          <a:p>
            <a:pPr algn="ctr"/>
            <a:r>
              <a:rPr lang="pl-PL" sz="3200" b="1" dirty="0">
                <a:solidFill>
                  <a:prstClr val="black"/>
                </a:solidFill>
                <a:latin typeface="Times New Roman" panose="02020603050405020304" pitchFamily="18" charset="0"/>
                <a:cs typeface="Times New Roman" panose="02020603050405020304" pitchFamily="18" charset="0"/>
              </a:rPr>
              <a:t>wymiar kar z art. 37b kk</a:t>
            </a:r>
            <a:endParaRPr lang="pl-PL" sz="3200" dirty="0">
              <a:solidFill>
                <a:schemeClr val="tx1"/>
              </a:solidFill>
              <a:effectLst>
                <a:outerShdw blurRad="38100" dist="38100" dir="2700000" algn="tl">
                  <a:srgbClr val="000000">
                    <a:alpha val="43137"/>
                  </a:srgbClr>
                </a:outerShdw>
              </a:effectLst>
            </a:endParaRPr>
          </a:p>
        </p:txBody>
      </p:sp>
      <p:sp>
        <p:nvSpPr>
          <p:cNvPr id="3" name="Podtytuł 2">
            <a:extLst>
              <a:ext uri="{FF2B5EF4-FFF2-40B4-BE49-F238E27FC236}">
                <a16:creationId xmlns:a16="http://schemas.microsoft.com/office/drawing/2014/main" id="{FBAD75C7-72B6-DA01-77B2-7EC46C8D9CD9}"/>
              </a:ext>
            </a:extLst>
          </p:cNvPr>
          <p:cNvSpPr>
            <a:spLocks noGrp="1"/>
          </p:cNvSpPr>
          <p:nvPr>
            <p:ph type="subTitle" idx="1"/>
          </p:nvPr>
        </p:nvSpPr>
        <p:spPr>
          <a:xfrm>
            <a:off x="1807950" y="1076677"/>
            <a:ext cx="9814358" cy="5432765"/>
          </a:xfrm>
        </p:spPr>
        <p:txBody>
          <a:bodyPr>
            <a:normAutofit lnSpcReduction="10000"/>
          </a:bodyPr>
          <a:lstStyle/>
          <a:p>
            <a:pPr marL="457200" lvl="0" indent="-457200" algn="just" defTabSz="914400">
              <a:spcBef>
                <a:spcPct val="20000"/>
              </a:spcBef>
              <a:buClrTx/>
              <a:buFontTx/>
              <a:buChar char="-"/>
            </a:pPr>
            <a:r>
              <a:rPr lang="pl-PL" sz="2800" b="1" dirty="0">
                <a:solidFill>
                  <a:schemeClr val="tx1"/>
                </a:solidFill>
                <a:latin typeface="Times New Roman" panose="02020603050405020304" pitchFamily="18" charset="0"/>
                <a:ea typeface="Cambria Math" panose="02040503050406030204" pitchFamily="18" charset="0"/>
                <a:cs typeface="Times New Roman" panose="02020603050405020304" pitchFamily="18" charset="0"/>
              </a:rPr>
              <a:t>możliwe jest orzeczenie kary grzywny obok kar z art. 37b kk (w trybie art. 33</a:t>
            </a:r>
            <a:r>
              <a:rPr lang="pl-PL" sz="2800" b="1" dirty="0">
                <a:solidFill>
                  <a:schemeClr val="tx1"/>
                </a:solidFill>
                <a:latin typeface="Times New Roman" panose="02020603050405020304" pitchFamily="18" charset="0"/>
                <a:cs typeface="Times New Roman" panose="02020603050405020304" pitchFamily="18" charset="0"/>
              </a:rPr>
              <a:t> § 2 kk lub gdy grzywna kumulatywna za dany czyn);</a:t>
            </a:r>
            <a:endParaRPr lang="pl-PL" sz="2800" b="1" dirty="0">
              <a:solidFill>
                <a:schemeClr val="tx1"/>
              </a:solidFill>
              <a:latin typeface="Times New Roman" panose="02020603050405020304" pitchFamily="18" charset="0"/>
              <a:ea typeface="Cambria Math" panose="02040503050406030204" pitchFamily="18" charset="0"/>
              <a:cs typeface="Times New Roman" panose="02020603050405020304" pitchFamily="18" charset="0"/>
            </a:endParaRPr>
          </a:p>
          <a:p>
            <a:pPr marL="457200" lvl="0" indent="-457200" algn="just" defTabSz="914400">
              <a:spcBef>
                <a:spcPct val="20000"/>
              </a:spcBef>
              <a:buClrTx/>
              <a:buFontTx/>
              <a:buChar char="-"/>
            </a:pPr>
            <a:r>
              <a:rPr lang="pl-PL" sz="2800" b="1" dirty="0">
                <a:solidFill>
                  <a:schemeClr val="tx1"/>
                </a:solidFill>
                <a:latin typeface="Times New Roman" panose="02020603050405020304" pitchFamily="18" charset="0"/>
                <a:ea typeface="Cambria Math" panose="02040503050406030204" pitchFamily="18" charset="0"/>
                <a:cs typeface="Times New Roman" panose="02020603050405020304" pitchFamily="18" charset="0"/>
              </a:rPr>
              <a:t>możliwe orzekanie środków karnych jak np. przepadek oraz obowiązek naprawienia szkody.</a:t>
            </a:r>
            <a:endParaRPr lang="pl-PL" sz="2700" dirty="0">
              <a:solidFill>
                <a:prstClr val="black"/>
              </a:solidFill>
              <a:latin typeface="Book Antiqua" panose="02040602050305030304" pitchFamily="18" charset="0"/>
              <a:ea typeface="Cambria Math" panose="02040503050406030204" pitchFamily="18" charset="0"/>
              <a:cs typeface="Times New Roman" panose="02020603050405020304" pitchFamily="18" charset="0"/>
            </a:endParaRPr>
          </a:p>
          <a:p>
            <a:pPr lvl="0" algn="just" defTabSz="914400">
              <a:spcBef>
                <a:spcPct val="20000"/>
              </a:spcBef>
              <a:buClrTx/>
            </a:pPr>
            <a:endParaRPr lang="pl-PL" sz="2700" dirty="0">
              <a:solidFill>
                <a:prstClr val="black"/>
              </a:solidFill>
              <a:latin typeface="Book Antiqua" panose="02040602050305030304" pitchFamily="18" charset="0"/>
              <a:ea typeface="Cambria Math" panose="02040503050406030204" pitchFamily="18" charset="0"/>
              <a:cs typeface="Times New Roman" panose="02020603050405020304" pitchFamily="18" charset="0"/>
            </a:endParaRPr>
          </a:p>
          <a:p>
            <a:pPr lvl="0" algn="just" defTabSz="914400">
              <a:spcBef>
                <a:spcPct val="20000"/>
              </a:spcBef>
              <a:buClrTx/>
            </a:pPr>
            <a:endParaRPr lang="pl-PL" sz="2700" dirty="0">
              <a:solidFill>
                <a:prstClr val="black"/>
              </a:solidFill>
              <a:latin typeface="Book Antiqua" panose="02040602050305030304" pitchFamily="18" charset="0"/>
              <a:ea typeface="Cambria Math" panose="02040503050406030204" pitchFamily="18" charset="0"/>
              <a:cs typeface="Times New Roman" panose="02020603050405020304" pitchFamily="18" charset="0"/>
            </a:endParaRPr>
          </a:p>
          <a:p>
            <a:pPr lvl="0" algn="just" defTabSz="914400">
              <a:spcBef>
                <a:spcPct val="20000"/>
              </a:spcBef>
              <a:buClrTx/>
            </a:pPr>
            <a:r>
              <a:rPr lang="pl-PL" sz="2700" b="1"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Doktryna: </a:t>
            </a:r>
            <a:r>
              <a:rPr lang="pl-PL" sz="2700" b="1" dirty="0">
                <a:solidFill>
                  <a:prstClr val="black"/>
                </a:solidFill>
                <a:highlight>
                  <a:srgbClr val="00FF00"/>
                </a:highlight>
                <a:latin typeface="Times New Roman" panose="02020603050405020304" pitchFamily="18" charset="0"/>
                <a:ea typeface="Cambria Math" panose="02040503050406030204" pitchFamily="18" charset="0"/>
                <a:cs typeface="Times New Roman" panose="02020603050405020304" pitchFamily="18" charset="0"/>
              </a:rPr>
              <a:t>większość poglądów </a:t>
            </a:r>
            <a:r>
              <a:rPr lang="pl-PL" sz="2700"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rPr>
              <a:t>dopuszczających możliwość orzekania kary grzywny obok kar sekwencyjnych, choć przeciwne poglądy opierają się na wskazaniu, że taka kara grzywny orzekana byłaby też obok kary ograniczenia wolności, a takiej sytuacji kodeks nie przewiduje.</a:t>
            </a:r>
          </a:p>
          <a:p>
            <a:pPr lvl="0" algn="just" defTabSz="914400">
              <a:spcBef>
                <a:spcPct val="20000"/>
              </a:spcBef>
              <a:buClrTx/>
            </a:pPr>
            <a:endParaRPr lang="pl-PL" sz="2700" dirty="0">
              <a:solidFill>
                <a:prstClr val="black"/>
              </a:solidFill>
              <a:latin typeface="Times New Roman" panose="02020603050405020304" pitchFamily="18" charset="0"/>
              <a:cs typeface="Times New Roman" panose="02020603050405020304" pitchFamily="18" charset="0"/>
            </a:endParaRPr>
          </a:p>
          <a:p>
            <a:pPr marL="457200" indent="-457200" algn="just">
              <a:buFontTx/>
              <a:buChar char="-"/>
            </a:pPr>
            <a:endParaRPr lang="pl-PL" sz="3200" dirty="0">
              <a:solidFill>
                <a:schemeClr val="tx1"/>
              </a:solidFill>
            </a:endParaRPr>
          </a:p>
          <a:p>
            <a:pPr marL="342900" indent="-342900" algn="just">
              <a:buFontTx/>
              <a:buChar char="-"/>
            </a:pPr>
            <a:endParaRPr lang="pl-PL" sz="2400" dirty="0">
              <a:solidFill>
                <a:schemeClr val="tx1"/>
              </a:solidFill>
            </a:endParaRPr>
          </a:p>
          <a:p>
            <a:pPr algn="just"/>
            <a:endParaRPr lang="pl-PL" sz="2400" dirty="0">
              <a:solidFill>
                <a:schemeClr val="tx1"/>
              </a:solidFill>
            </a:endParaRPr>
          </a:p>
        </p:txBody>
      </p:sp>
    </p:spTree>
    <p:extLst>
      <p:ext uri="{BB962C8B-B14F-4D97-AF65-F5344CB8AC3E}">
        <p14:creationId xmlns:p14="http://schemas.microsoft.com/office/powerpoint/2010/main" val="3863378942"/>
      </p:ext>
    </p:extLst>
  </p:cSld>
  <p:clrMapOvr>
    <a:masterClrMapping/>
  </p:clrMapOvr>
  <p:transition spd="slow">
    <p:randomBar dir="vert"/>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892B23-0E73-4573-EE11-0B26DAEB82EE}"/>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6E01F0A5-E5DB-381C-ED1D-304FD40EA321}"/>
              </a:ext>
            </a:extLst>
          </p:cNvPr>
          <p:cNvSpPr>
            <a:spLocks noGrp="1"/>
          </p:cNvSpPr>
          <p:nvPr>
            <p:ph type="ctrTitle"/>
          </p:nvPr>
        </p:nvSpPr>
        <p:spPr>
          <a:xfrm>
            <a:off x="1736553" y="0"/>
            <a:ext cx="9467994" cy="497711"/>
          </a:xfrm>
        </p:spPr>
        <p:txBody>
          <a:bodyPr>
            <a:normAutofit/>
          </a:bodyPr>
          <a:lstStyle/>
          <a:p>
            <a:pPr algn="ctr"/>
            <a:r>
              <a:rPr lang="pl-PL" sz="2300" b="1" dirty="0">
                <a:solidFill>
                  <a:prstClr val="black"/>
                </a:solidFill>
                <a:latin typeface="Times New Roman" panose="02020603050405020304" pitchFamily="18" charset="0"/>
                <a:cs typeface="Times New Roman" panose="02020603050405020304" pitchFamily="18" charset="0"/>
              </a:rPr>
              <a:t>wykonanie kar z art. 37b kk</a:t>
            </a:r>
            <a:endParaRPr lang="pl-PL" sz="2300" dirty="0">
              <a:solidFill>
                <a:schemeClr val="tx1"/>
              </a:solidFill>
              <a:effectLst>
                <a:outerShdw blurRad="38100" dist="38100" dir="2700000" algn="tl">
                  <a:srgbClr val="000000">
                    <a:alpha val="43137"/>
                  </a:srgbClr>
                </a:outerShdw>
              </a:effectLst>
            </a:endParaRPr>
          </a:p>
        </p:txBody>
      </p:sp>
      <p:sp>
        <p:nvSpPr>
          <p:cNvPr id="3" name="Podtytuł 2">
            <a:extLst>
              <a:ext uri="{FF2B5EF4-FFF2-40B4-BE49-F238E27FC236}">
                <a16:creationId xmlns:a16="http://schemas.microsoft.com/office/drawing/2014/main" id="{9D51FF4B-1BBA-A60F-0792-246367992AE5}"/>
              </a:ext>
            </a:extLst>
          </p:cNvPr>
          <p:cNvSpPr>
            <a:spLocks noGrp="1"/>
          </p:cNvSpPr>
          <p:nvPr>
            <p:ph type="subTitle" idx="1"/>
          </p:nvPr>
        </p:nvSpPr>
        <p:spPr>
          <a:xfrm>
            <a:off x="1736553" y="578734"/>
            <a:ext cx="10455447" cy="6279265"/>
          </a:xfrm>
        </p:spPr>
        <p:txBody>
          <a:bodyPr>
            <a:normAutofit fontScale="77500" lnSpcReduction="20000"/>
          </a:bodyPr>
          <a:lstStyle/>
          <a:p>
            <a:pPr marL="457200" indent="-457200" algn="just">
              <a:buFontTx/>
              <a:buChar char="-"/>
            </a:pPr>
            <a:r>
              <a:rPr lang="pl-PL" sz="2800" dirty="0">
                <a:solidFill>
                  <a:schemeClr val="tx1"/>
                </a:solidFill>
                <a:latin typeface="Times New Roman" panose="02020603050405020304" pitchFamily="18" charset="0"/>
                <a:cs typeface="Times New Roman" panose="02020603050405020304" pitchFamily="18" charset="0"/>
              </a:rPr>
              <a:t>w pierwszej kolejności wykonuje się </a:t>
            </a:r>
            <a:r>
              <a:rPr lang="pl-PL" sz="2800" b="1" dirty="0">
                <a:solidFill>
                  <a:schemeClr val="tx1"/>
                </a:solidFill>
                <a:latin typeface="Times New Roman" panose="02020603050405020304" pitchFamily="18" charset="0"/>
                <a:cs typeface="Times New Roman" panose="02020603050405020304" pitchFamily="18" charset="0"/>
              </a:rPr>
              <a:t>karę pozbawienia wolności</a:t>
            </a:r>
            <a:r>
              <a:rPr lang="pl-PL" sz="2800" dirty="0">
                <a:solidFill>
                  <a:schemeClr val="tx1"/>
                </a:solidFill>
                <a:latin typeface="Times New Roman" panose="02020603050405020304" pitchFamily="18" charset="0"/>
                <a:cs typeface="Times New Roman" panose="02020603050405020304" pitchFamily="18" charset="0"/>
              </a:rPr>
              <a:t>;</a:t>
            </a:r>
          </a:p>
          <a:p>
            <a:pPr marL="457200" indent="-457200" algn="just">
              <a:buFontTx/>
              <a:buChar char="-"/>
            </a:pPr>
            <a:r>
              <a:rPr lang="pl-PL" sz="2800" dirty="0">
                <a:solidFill>
                  <a:schemeClr val="tx1"/>
                </a:solidFill>
                <a:latin typeface="Times New Roman" panose="02020603050405020304" pitchFamily="18" charset="0"/>
                <a:cs typeface="Times New Roman" panose="02020603050405020304" pitchFamily="18" charset="0"/>
              </a:rPr>
              <a:t>gdy istnieją </a:t>
            </a:r>
            <a:r>
              <a:rPr lang="pl-PL" sz="2800" b="1" dirty="0">
                <a:solidFill>
                  <a:schemeClr val="tx1"/>
                </a:solidFill>
                <a:latin typeface="Times New Roman" panose="02020603050405020304" pitchFamily="18" charset="0"/>
                <a:cs typeface="Times New Roman" panose="02020603050405020304" pitchFamily="18" charset="0"/>
              </a:rPr>
              <a:t>przeszkody prawne </a:t>
            </a:r>
            <a:r>
              <a:rPr lang="pl-PL" sz="2800" dirty="0">
                <a:solidFill>
                  <a:schemeClr val="tx1"/>
                </a:solidFill>
                <a:latin typeface="Times New Roman" panose="02020603050405020304" pitchFamily="18" charset="0"/>
                <a:cs typeface="Times New Roman" panose="02020603050405020304" pitchFamily="18" charset="0"/>
              </a:rPr>
              <a:t>niezwłocznego wykonania kary pozbawienia wolności wykonuje się karę ograniczenia wolności, a gdy ustanie przeszkoda niezwłocznie kieruje się do wykonania karę pozbawienia wolności, nawet gdy nie została wykonana w całości kara ograniczenia wolności (wówczas postępowanie wykonawcze co do kary ograniczenia wolności </a:t>
            </a:r>
            <a:r>
              <a:rPr lang="pl-PL" sz="2800" b="1" dirty="0">
                <a:solidFill>
                  <a:schemeClr val="tx1"/>
                </a:solidFill>
                <a:latin typeface="Times New Roman" panose="02020603050405020304" pitchFamily="18" charset="0"/>
                <a:cs typeface="Times New Roman" panose="02020603050405020304" pitchFamily="18" charset="0"/>
              </a:rPr>
              <a:t>zawiesza się </a:t>
            </a:r>
            <a:r>
              <a:rPr lang="pl-PL" sz="2800" dirty="0">
                <a:solidFill>
                  <a:schemeClr val="tx1"/>
                </a:solidFill>
                <a:latin typeface="Times New Roman" panose="02020603050405020304" pitchFamily="18" charset="0"/>
                <a:cs typeface="Times New Roman" panose="02020603050405020304" pitchFamily="18" charset="0"/>
              </a:rPr>
              <a:t>– art. 17a </a:t>
            </a:r>
            <a:r>
              <a:rPr lang="pl-PL" sz="2800" dirty="0" err="1">
                <a:solidFill>
                  <a:schemeClr val="tx1"/>
                </a:solidFill>
                <a:latin typeface="Times New Roman" panose="02020603050405020304" pitchFamily="18" charset="0"/>
                <a:cs typeface="Times New Roman" panose="02020603050405020304" pitchFamily="18" charset="0"/>
              </a:rPr>
              <a:t>kkw</a:t>
            </a:r>
            <a:r>
              <a:rPr lang="pl-PL" sz="2800" dirty="0">
                <a:solidFill>
                  <a:schemeClr val="tx1"/>
                </a:solidFill>
                <a:latin typeface="Times New Roman" panose="02020603050405020304" pitchFamily="18" charset="0"/>
                <a:cs typeface="Times New Roman" panose="02020603050405020304" pitchFamily="18" charset="0"/>
              </a:rPr>
              <a:t>);</a:t>
            </a:r>
          </a:p>
          <a:p>
            <a:pPr marL="457200" indent="-457200" algn="just">
              <a:buFontTx/>
              <a:buChar char="-"/>
            </a:pPr>
            <a:r>
              <a:rPr lang="pl-PL" sz="2800" dirty="0">
                <a:solidFill>
                  <a:schemeClr val="tx1"/>
                </a:solidFill>
                <a:latin typeface="Times New Roman" panose="02020603050405020304" pitchFamily="18" charset="0"/>
                <a:cs typeface="Times New Roman" panose="02020603050405020304" pitchFamily="18" charset="0"/>
              </a:rPr>
              <a:t>kara pozbawienia wolności </a:t>
            </a:r>
            <a:r>
              <a:rPr lang="pl-PL" sz="2800" b="1" dirty="0">
                <a:solidFill>
                  <a:schemeClr val="tx1"/>
                </a:solidFill>
                <a:latin typeface="Times New Roman" panose="02020603050405020304" pitchFamily="18" charset="0"/>
                <a:cs typeface="Times New Roman" panose="02020603050405020304" pitchFamily="18" charset="0"/>
              </a:rPr>
              <a:t>może być wykonywana w formie dozoru elektronicznego </a:t>
            </a:r>
            <a:r>
              <a:rPr lang="pl-PL" sz="2800" dirty="0">
                <a:solidFill>
                  <a:schemeClr val="tx1"/>
                </a:solidFill>
                <a:latin typeface="Times New Roman" panose="02020603050405020304" pitchFamily="18" charset="0"/>
                <a:cs typeface="Times New Roman" panose="02020603050405020304" pitchFamily="18" charset="0"/>
              </a:rPr>
              <a:t>(art. 43lb </a:t>
            </a:r>
            <a:r>
              <a:rPr lang="pl-PL" sz="2800" dirty="0" err="1">
                <a:solidFill>
                  <a:schemeClr val="tx1"/>
                </a:solidFill>
                <a:latin typeface="Times New Roman" panose="02020603050405020304" pitchFamily="18" charset="0"/>
                <a:cs typeface="Times New Roman" panose="02020603050405020304" pitchFamily="18" charset="0"/>
              </a:rPr>
              <a:t>kkw</a:t>
            </a:r>
            <a:r>
              <a:rPr lang="pl-PL" sz="2800" dirty="0">
                <a:solidFill>
                  <a:schemeClr val="tx1"/>
                </a:solidFill>
                <a:latin typeface="Times New Roman" panose="02020603050405020304" pitchFamily="18" charset="0"/>
                <a:cs typeface="Times New Roman" panose="02020603050405020304" pitchFamily="18" charset="0"/>
              </a:rPr>
              <a:t>);</a:t>
            </a:r>
          </a:p>
          <a:p>
            <a:pPr marL="457200" indent="-457200" algn="just">
              <a:buFontTx/>
              <a:buChar char="-"/>
            </a:pPr>
            <a:r>
              <a:rPr lang="pl-PL" sz="2800" b="1" dirty="0">
                <a:solidFill>
                  <a:schemeClr val="tx1"/>
                </a:solidFill>
                <a:highlight>
                  <a:srgbClr val="00FF00"/>
                </a:highlight>
                <a:latin typeface="Times New Roman" panose="02020603050405020304" pitchFamily="18" charset="0"/>
                <a:cs typeface="Times New Roman" panose="02020603050405020304" pitchFamily="18" charset="0"/>
              </a:rPr>
              <a:t>można zastosować </a:t>
            </a:r>
            <a:r>
              <a:rPr lang="pl-PL" sz="2800" dirty="0">
                <a:solidFill>
                  <a:schemeClr val="tx1"/>
                </a:solidFill>
                <a:latin typeface="Times New Roman" panose="02020603050405020304" pitchFamily="18" charset="0"/>
                <a:cs typeface="Times New Roman" panose="02020603050405020304" pitchFamily="18" charset="0"/>
              </a:rPr>
              <a:t>instytucję warunkowego przedterminowego zwolnienia w zakresie kary pozbawienia wolności (art. 77 kk i n.);</a:t>
            </a:r>
          </a:p>
          <a:p>
            <a:pPr marL="457200" indent="-457200" algn="just">
              <a:buFontTx/>
              <a:buChar char="-"/>
            </a:pPr>
            <a:r>
              <a:rPr lang="pl-PL" sz="2800" b="1" dirty="0">
                <a:solidFill>
                  <a:schemeClr val="tx1"/>
                </a:solidFill>
                <a:highlight>
                  <a:srgbClr val="00FF00"/>
                </a:highlight>
                <a:latin typeface="Times New Roman" panose="02020603050405020304" pitchFamily="18" charset="0"/>
                <a:cs typeface="Times New Roman" panose="02020603050405020304" pitchFamily="18" charset="0"/>
              </a:rPr>
              <a:t>można uznać </a:t>
            </a:r>
            <a:r>
              <a:rPr lang="pl-PL" sz="2800" dirty="0">
                <a:solidFill>
                  <a:schemeClr val="tx1"/>
                </a:solidFill>
                <a:latin typeface="Times New Roman" panose="02020603050405020304" pitchFamily="18" charset="0"/>
                <a:cs typeface="Times New Roman" panose="02020603050405020304" pitchFamily="18" charset="0"/>
              </a:rPr>
              <a:t>karę ograniczenia wolności za wykonaną przed terminem (art. 83 kk);</a:t>
            </a:r>
          </a:p>
          <a:p>
            <a:pPr marL="457200" indent="-457200" algn="just">
              <a:buFontTx/>
              <a:buChar char="-"/>
            </a:pPr>
            <a:r>
              <a:rPr lang="pl-PL" sz="2800" b="1" dirty="0">
                <a:solidFill>
                  <a:schemeClr val="tx1"/>
                </a:solidFill>
                <a:latin typeface="Times New Roman" panose="02020603050405020304" pitchFamily="18" charset="0"/>
                <a:cs typeface="Times New Roman" panose="02020603050405020304" pitchFamily="18" charset="0"/>
              </a:rPr>
              <a:t>możliwość równoczesnego wykonywania obu kar</a:t>
            </a:r>
            <a:r>
              <a:rPr lang="pl-PL" sz="2800" dirty="0">
                <a:solidFill>
                  <a:schemeClr val="tx1"/>
                </a:solidFill>
                <a:latin typeface="Times New Roman" panose="02020603050405020304" pitchFamily="18" charset="0"/>
                <a:cs typeface="Times New Roman" panose="02020603050405020304" pitchFamily="18" charset="0"/>
              </a:rPr>
              <a:t>, gdy kara pozbawienia wolności warunkowo zawieszona (na podstawie art. 60 kk);</a:t>
            </a:r>
          </a:p>
          <a:p>
            <a:pPr marL="457200" indent="-457200" algn="just">
              <a:buFontTx/>
              <a:buChar char="-"/>
            </a:pPr>
            <a:r>
              <a:rPr lang="pl-PL" sz="2800" b="1" dirty="0">
                <a:solidFill>
                  <a:schemeClr val="tx1"/>
                </a:solidFill>
                <a:latin typeface="Times New Roman" panose="02020603050405020304" pitchFamily="18" charset="0"/>
                <a:cs typeface="Times New Roman" panose="02020603050405020304" pitchFamily="18" charset="0"/>
              </a:rPr>
              <a:t>możliwość jednoczesnego wykonywania </a:t>
            </a:r>
            <a:r>
              <a:rPr lang="pl-PL" sz="2800" dirty="0">
                <a:solidFill>
                  <a:schemeClr val="tx1"/>
                </a:solidFill>
                <a:latin typeface="Times New Roman" panose="02020603050405020304" pitchFamily="18" charset="0"/>
                <a:cs typeface="Times New Roman" panose="02020603050405020304" pitchFamily="18" charset="0"/>
              </a:rPr>
              <a:t>kary ograniczenia wolności w formie potrącenia wynagrodzenia za pracę i kary pozbawienia wolności w formie dozoru elektronicznego;</a:t>
            </a:r>
          </a:p>
          <a:p>
            <a:pPr marL="457200" indent="-457200" algn="just">
              <a:buFontTx/>
              <a:buChar char="-"/>
            </a:pPr>
            <a:r>
              <a:rPr lang="pl-PL" sz="2800" b="1" dirty="0">
                <a:solidFill>
                  <a:schemeClr val="tx1"/>
                </a:solidFill>
                <a:latin typeface="Times New Roman" panose="02020603050405020304" pitchFamily="18" charset="0"/>
                <a:cs typeface="Times New Roman" panose="02020603050405020304" pitchFamily="18" charset="0"/>
              </a:rPr>
              <a:t>zatarcie skazania dopiero wtedy</a:t>
            </a:r>
            <a:r>
              <a:rPr lang="pl-PL" sz="2800" dirty="0">
                <a:solidFill>
                  <a:schemeClr val="tx1"/>
                </a:solidFill>
                <a:latin typeface="Times New Roman" panose="02020603050405020304" pitchFamily="18" charset="0"/>
                <a:cs typeface="Times New Roman" panose="02020603050405020304" pitchFamily="18" charset="0"/>
              </a:rPr>
              <a:t>, gdy ziszczą się zarówno przesłanki do zatarcia skazania na karę pozbawienia wolności, jak i przesłanki dla zatarcia kary ograniczenia wolności (zatarcie skazania jako całości).</a:t>
            </a:r>
          </a:p>
          <a:p>
            <a:pPr algn="just"/>
            <a:endParaRPr lang="pl-PL" sz="27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5354987"/>
      </p:ext>
    </p:extLst>
  </p:cSld>
  <p:clrMapOvr>
    <a:masterClrMapping/>
  </p:clrMapOvr>
  <p:transition spd="slow">
    <p:randomBar dir="vert"/>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F5AD7-688D-896F-CCDD-24E8B0B3358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4BBF6AB-D6CC-B849-D4E0-C5FB07908259}"/>
              </a:ext>
            </a:extLst>
          </p:cNvPr>
          <p:cNvSpPr>
            <a:spLocks noGrp="1"/>
          </p:cNvSpPr>
          <p:nvPr>
            <p:ph type="ctrTitle"/>
          </p:nvPr>
        </p:nvSpPr>
        <p:spPr>
          <a:xfrm>
            <a:off x="1690254" y="135089"/>
            <a:ext cx="9467994" cy="543806"/>
          </a:xfrm>
        </p:spPr>
        <p:txBody>
          <a:bodyPr>
            <a:normAutofit fontScale="90000"/>
          </a:bodyPr>
          <a:lstStyle/>
          <a:p>
            <a:pPr algn="ctr"/>
            <a:r>
              <a:rPr lang="pl-PL" sz="3200" b="1" dirty="0">
                <a:solidFill>
                  <a:prstClr val="black"/>
                </a:solidFill>
                <a:latin typeface="Times New Roman" panose="02020603050405020304" pitchFamily="18" charset="0"/>
                <a:cs typeface="Times New Roman" panose="02020603050405020304" pitchFamily="18" charset="0"/>
              </a:rPr>
              <a:t>Art. 87 kk</a:t>
            </a:r>
            <a:endParaRPr lang="pl-PL" sz="3200" dirty="0">
              <a:solidFill>
                <a:schemeClr val="tx1"/>
              </a:solidFill>
              <a:effectLst>
                <a:outerShdw blurRad="38100" dist="38100" dir="2700000" algn="tl">
                  <a:srgbClr val="000000">
                    <a:alpha val="43137"/>
                  </a:srgbClr>
                </a:outerShdw>
              </a:effectLst>
            </a:endParaRPr>
          </a:p>
        </p:txBody>
      </p:sp>
      <p:sp>
        <p:nvSpPr>
          <p:cNvPr id="3" name="Podtytuł 2">
            <a:extLst>
              <a:ext uri="{FF2B5EF4-FFF2-40B4-BE49-F238E27FC236}">
                <a16:creationId xmlns:a16="http://schemas.microsoft.com/office/drawing/2014/main" id="{8F7EFEB8-5E20-1C5C-DE9B-6533C39FB66E}"/>
              </a:ext>
            </a:extLst>
          </p:cNvPr>
          <p:cNvSpPr>
            <a:spLocks noGrp="1"/>
          </p:cNvSpPr>
          <p:nvPr>
            <p:ph type="subTitle" idx="1"/>
          </p:nvPr>
        </p:nvSpPr>
        <p:spPr>
          <a:xfrm>
            <a:off x="1690254" y="833377"/>
            <a:ext cx="10501745" cy="6024623"/>
          </a:xfrm>
        </p:spPr>
        <p:txBody>
          <a:bodyPr>
            <a:normAutofit fontScale="92500" lnSpcReduction="10000"/>
          </a:bodyPr>
          <a:lstStyle/>
          <a:p>
            <a:pPr algn="just"/>
            <a:r>
              <a:rPr lang="pl-PL" sz="2700" b="1" dirty="0">
                <a:solidFill>
                  <a:schemeClr val="tx1"/>
                </a:solidFill>
                <a:latin typeface="Times New Roman" panose="02020603050405020304" pitchFamily="18" charset="0"/>
                <a:cs typeface="Times New Roman" panose="02020603050405020304" pitchFamily="18" charset="0"/>
              </a:rPr>
              <a:t>Art.  87 kk </a:t>
            </a:r>
            <a:r>
              <a:rPr lang="pl-PL" sz="2700" dirty="0">
                <a:solidFill>
                  <a:schemeClr val="tx1"/>
                </a:solidFill>
                <a:latin typeface="Times New Roman" panose="02020603050405020304" pitchFamily="18" charset="0"/>
                <a:cs typeface="Times New Roman" panose="02020603050405020304" pitchFamily="18" charset="0"/>
              </a:rPr>
              <a:t>[</a:t>
            </a:r>
            <a:r>
              <a:rPr lang="pl-PL" sz="2700" i="1" dirty="0">
                <a:solidFill>
                  <a:schemeClr val="tx1"/>
                </a:solidFill>
                <a:highlight>
                  <a:srgbClr val="FFFF00"/>
                </a:highlight>
                <a:latin typeface="Times New Roman" panose="02020603050405020304" pitchFamily="18" charset="0"/>
                <a:cs typeface="Times New Roman" panose="02020603050405020304" pitchFamily="18" charset="0"/>
              </a:rPr>
              <a:t>Łączenie kary pozbawienia wolności z ograniczeniem wolności</a:t>
            </a:r>
            <a:r>
              <a:rPr lang="pl-PL" sz="2700" dirty="0">
                <a:solidFill>
                  <a:schemeClr val="tx1"/>
                </a:solidFill>
                <a:latin typeface="Times New Roman" panose="02020603050405020304" pitchFamily="18" charset="0"/>
                <a:cs typeface="Times New Roman" panose="02020603050405020304" pitchFamily="18" charset="0"/>
              </a:rPr>
              <a:t>]</a:t>
            </a:r>
          </a:p>
          <a:p>
            <a:pPr algn="just"/>
            <a:r>
              <a:rPr lang="pl-PL" sz="2700" dirty="0">
                <a:solidFill>
                  <a:schemeClr val="tx1"/>
                </a:solidFill>
                <a:latin typeface="Times New Roman" panose="02020603050405020304" pitchFamily="18" charset="0"/>
                <a:cs typeface="Times New Roman" panose="02020603050405020304" pitchFamily="18" charset="0"/>
              </a:rPr>
              <a:t>§  1. W razie skazania za zbiegające się przestępstwa na kary pozbawienia wolności i ograniczenia wolności sąd wymierza karę łączną pozbawienia wolności, przyjmując, że miesiąc ograniczenia wolności równa się 15 dniom pozbawienia wolności.</a:t>
            </a:r>
          </a:p>
          <a:p>
            <a:pPr algn="just"/>
            <a:r>
              <a:rPr lang="pl-PL" sz="2700" i="1" dirty="0">
                <a:solidFill>
                  <a:schemeClr val="tx1"/>
                </a:solidFill>
                <a:latin typeface="Times New Roman" panose="02020603050405020304" pitchFamily="18" charset="0"/>
                <a:cs typeface="Times New Roman" panose="02020603050405020304" pitchFamily="18" charset="0"/>
              </a:rPr>
              <a:t>Trybunał Konstytucyjny wyrokiem z dnia 11 czerwca 2019 r. sygn. akt P 20/17 (Dz.U.2019.1135), uznał art. 87 § 1 </a:t>
            </a:r>
            <a:r>
              <a:rPr lang="pl-PL" sz="2700" b="1" i="1" dirty="0">
                <a:solidFill>
                  <a:schemeClr val="tx1"/>
                </a:solidFill>
                <a:latin typeface="Times New Roman" panose="02020603050405020304" pitchFamily="18" charset="0"/>
                <a:cs typeface="Times New Roman" panose="02020603050405020304" pitchFamily="18" charset="0"/>
              </a:rPr>
              <a:t>w zakresie, w jakim nakłada na sąd </a:t>
            </a:r>
            <a:r>
              <a:rPr lang="pl-PL" sz="2700" b="1" i="1" dirty="0">
                <a:solidFill>
                  <a:schemeClr val="tx1"/>
                </a:solidFill>
                <a:highlight>
                  <a:srgbClr val="00FF00"/>
                </a:highlight>
                <a:latin typeface="Times New Roman" panose="02020603050405020304" pitchFamily="18" charset="0"/>
                <a:cs typeface="Times New Roman" panose="02020603050405020304" pitchFamily="18" charset="0"/>
              </a:rPr>
              <a:t>obowiązek</a:t>
            </a:r>
            <a:r>
              <a:rPr lang="pl-PL" sz="2700" b="1" i="1" dirty="0">
                <a:solidFill>
                  <a:schemeClr val="tx1"/>
                </a:solidFill>
                <a:latin typeface="Times New Roman" panose="02020603050405020304" pitchFamily="18" charset="0"/>
                <a:cs typeface="Times New Roman" panose="02020603050405020304" pitchFamily="18" charset="0"/>
              </a:rPr>
              <a:t> połączenia kar pozbawienia wolności i ograniczenia wolności oraz wymierzenia kary łącznej pozbawienia wolności po dokonaniu zamiany kary ograniczenia wolności na karę pozbawienia wolności </a:t>
            </a:r>
            <a:r>
              <a:rPr lang="pl-PL" sz="2700" i="1" dirty="0">
                <a:solidFill>
                  <a:schemeClr val="tx1"/>
                </a:solidFill>
                <a:latin typeface="Times New Roman" panose="02020603050405020304" pitchFamily="18" charset="0"/>
                <a:cs typeface="Times New Roman" panose="02020603050405020304" pitchFamily="18" charset="0"/>
              </a:rPr>
              <a:t>za niezgodny z art. 45 ust. 1 i art. 175 ust. 1 Konstytucji RP.</a:t>
            </a:r>
          </a:p>
          <a:p>
            <a:pPr algn="just"/>
            <a:r>
              <a:rPr lang="pl-PL" sz="2700" dirty="0">
                <a:solidFill>
                  <a:schemeClr val="tx1"/>
                </a:solidFill>
                <a:latin typeface="Times New Roman" panose="02020603050405020304" pitchFamily="18" charset="0"/>
                <a:cs typeface="Times New Roman" panose="02020603050405020304" pitchFamily="18" charset="0"/>
              </a:rPr>
              <a:t>§  2. Jeżeli za zbiegające się przestępstwa wymierzono kary pozbawienia wolności oraz ograniczenia wolności i kara łączna pozbawienia wolności nie przekroczyłaby 6 miesięcy, a kara łączna ograniczenia wolności - 2 lat, sąd może orzec te kary łączne jednocześnie, jeżeli cele kary zostaną w ten sposób spełnione.</a:t>
            </a:r>
            <a:endParaRPr lang="pl-PL" sz="2400" dirty="0">
              <a:solidFill>
                <a:schemeClr val="tx1"/>
              </a:solidFill>
              <a:latin typeface="Times New Roman" panose="02020603050405020304" pitchFamily="18" charset="0"/>
              <a:cs typeface="Times New Roman" panose="02020603050405020304" pitchFamily="18" charset="0"/>
            </a:endParaRPr>
          </a:p>
          <a:p>
            <a:pPr algn="just"/>
            <a:endParaRPr lang="pl-PL" sz="2400" dirty="0">
              <a:solidFill>
                <a:schemeClr val="tx1"/>
              </a:solidFill>
            </a:endParaRPr>
          </a:p>
        </p:txBody>
      </p:sp>
    </p:spTree>
    <p:extLst>
      <p:ext uri="{BB962C8B-B14F-4D97-AF65-F5344CB8AC3E}">
        <p14:creationId xmlns:p14="http://schemas.microsoft.com/office/powerpoint/2010/main" val="2158385958"/>
      </p:ext>
    </p:extLst>
  </p:cSld>
  <p:clrMapOvr>
    <a:masterClrMapping/>
  </p:clrMapOvr>
  <p:transition spd="slow">
    <p:randomBar dir="vert"/>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66FD6EB-D813-8441-72F7-8C3C911779A9}"/>
              </a:ext>
            </a:extLst>
          </p:cNvPr>
          <p:cNvSpPr>
            <a:spLocks noGrp="1"/>
          </p:cNvSpPr>
          <p:nvPr>
            <p:ph type="ctrTitle"/>
          </p:nvPr>
        </p:nvSpPr>
        <p:spPr>
          <a:xfrm>
            <a:off x="1699308" y="118484"/>
            <a:ext cx="9467994" cy="356078"/>
          </a:xfrm>
        </p:spPr>
        <p:txBody>
          <a:bodyPr>
            <a:normAutofit fontScale="90000"/>
          </a:bodyPr>
          <a:lstStyle/>
          <a:p>
            <a:pPr algn="ctr"/>
            <a:r>
              <a:rPr lang="pl-PL"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Art. 87 </a:t>
            </a:r>
            <a:r>
              <a:rPr lang="pl-PL" sz="2400" b="1" dirty="0">
                <a:solidFill>
                  <a:schemeClr val="tx1"/>
                </a:solidFill>
                <a:latin typeface="Times New Roman" panose="02020603050405020304" pitchFamily="18" charset="0"/>
                <a:cs typeface="Times New Roman" panose="02020603050405020304" pitchFamily="18" charset="0"/>
              </a:rPr>
              <a:t>§ 2 </a:t>
            </a:r>
            <a:r>
              <a:rPr lang="pl-PL"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kk</a:t>
            </a:r>
          </a:p>
        </p:txBody>
      </p:sp>
      <p:sp>
        <p:nvSpPr>
          <p:cNvPr id="3" name="Podtytuł 2">
            <a:extLst>
              <a:ext uri="{FF2B5EF4-FFF2-40B4-BE49-F238E27FC236}">
                <a16:creationId xmlns:a16="http://schemas.microsoft.com/office/drawing/2014/main" id="{FBAD75C7-72B6-DA01-77B2-7EC46C8D9CD9}"/>
              </a:ext>
            </a:extLst>
          </p:cNvPr>
          <p:cNvSpPr>
            <a:spLocks noGrp="1"/>
          </p:cNvSpPr>
          <p:nvPr>
            <p:ph type="subTitle" idx="1"/>
          </p:nvPr>
        </p:nvSpPr>
        <p:spPr>
          <a:xfrm>
            <a:off x="1699308" y="737834"/>
            <a:ext cx="10492692" cy="6120166"/>
          </a:xfrm>
        </p:spPr>
        <p:txBody>
          <a:bodyPr>
            <a:normAutofit/>
          </a:bodyPr>
          <a:lstStyle/>
          <a:p>
            <a:pPr lvl="0" algn="ctr" defTabSz="914400">
              <a:spcBef>
                <a:spcPct val="20000"/>
              </a:spcBef>
              <a:buClrTx/>
            </a:pPr>
            <a:r>
              <a:rPr lang="pl-PL" sz="2500" b="1" dirty="0">
                <a:solidFill>
                  <a:schemeClr val="tx1"/>
                </a:solidFill>
                <a:latin typeface="Times New Roman" panose="02020603050405020304" pitchFamily="18" charset="0"/>
                <a:ea typeface="Cambria Math" panose="02040503050406030204" pitchFamily="18" charset="0"/>
                <a:cs typeface="Times New Roman" panose="02020603050405020304" pitchFamily="18" charset="0"/>
              </a:rPr>
              <a:t>Art. 87 </a:t>
            </a:r>
            <a:r>
              <a:rPr lang="pl-PL" sz="2500" b="1" dirty="0">
                <a:solidFill>
                  <a:schemeClr val="tx1"/>
                </a:solidFill>
                <a:latin typeface="Times New Roman" panose="02020603050405020304" pitchFamily="18" charset="0"/>
                <a:cs typeface="Times New Roman" panose="02020603050405020304" pitchFamily="18" charset="0"/>
              </a:rPr>
              <a:t>§ 2 kk </a:t>
            </a:r>
            <a:r>
              <a:rPr lang="pl-PL" sz="2500" dirty="0">
                <a:solidFill>
                  <a:schemeClr val="tx1"/>
                </a:solidFill>
                <a:highlight>
                  <a:srgbClr val="00FF00"/>
                </a:highlight>
                <a:latin typeface="Times New Roman" panose="02020603050405020304" pitchFamily="18" charset="0"/>
                <a:cs typeface="Times New Roman" panose="02020603050405020304" pitchFamily="18" charset="0"/>
              </a:rPr>
              <a:t>ma zastosowanie </a:t>
            </a:r>
            <a:r>
              <a:rPr lang="pl-PL" sz="2500" dirty="0">
                <a:solidFill>
                  <a:schemeClr val="tx1"/>
                </a:solidFill>
                <a:latin typeface="Times New Roman" panose="02020603050405020304" pitchFamily="18" charset="0"/>
                <a:cs typeface="Times New Roman" panose="02020603050405020304" pitchFamily="18" charset="0"/>
              </a:rPr>
              <a:t>do sytuacji, gdy w zbiegu pozostaje:</a:t>
            </a:r>
          </a:p>
          <a:p>
            <a:pPr algn="just"/>
            <a:r>
              <a:rPr lang="pl-PL" sz="2500" b="1" dirty="0">
                <a:solidFill>
                  <a:schemeClr val="tx1"/>
                </a:solidFill>
                <a:latin typeface="Times New Roman" panose="02020603050405020304" pitchFamily="18" charset="0"/>
                <a:cs typeface="Times New Roman" panose="02020603050405020304" pitchFamily="18" charset="0"/>
              </a:rPr>
              <a:t>1. </a:t>
            </a:r>
            <a:r>
              <a:rPr lang="pl-PL" sz="2500" dirty="0">
                <a:solidFill>
                  <a:schemeClr val="tx1"/>
                </a:solidFill>
                <a:latin typeface="Times New Roman" panose="02020603050405020304" pitchFamily="18" charset="0"/>
                <a:cs typeface="Times New Roman" panose="02020603050405020304" pitchFamily="18" charset="0"/>
              </a:rPr>
              <a:t>przestępstwo, za które wymierzono karę pozbawienia wolności do 6 miesięcy, z przestępstwem, za które wymierzono karę ograniczenia wolności do 2 lat;</a:t>
            </a:r>
          </a:p>
          <a:p>
            <a:pPr algn="just"/>
            <a:r>
              <a:rPr lang="pl-PL" sz="2500" b="1" dirty="0">
                <a:solidFill>
                  <a:schemeClr val="tx1"/>
                </a:solidFill>
                <a:latin typeface="Times New Roman" panose="02020603050405020304" pitchFamily="18" charset="0"/>
                <a:cs typeface="Times New Roman" panose="02020603050405020304" pitchFamily="18" charset="0"/>
              </a:rPr>
              <a:t>2. </a:t>
            </a:r>
            <a:r>
              <a:rPr lang="pl-PL" sz="2500" dirty="0">
                <a:solidFill>
                  <a:schemeClr val="tx1"/>
                </a:solidFill>
                <a:latin typeface="Times New Roman" panose="02020603050405020304" pitchFamily="18" charset="0"/>
                <a:cs typeface="Times New Roman" panose="02020603050405020304" pitchFamily="18" charset="0"/>
              </a:rPr>
              <a:t>przestępstwo, za które orzeczono karę pozbawienia wolności do 6 miesięcy i karę ograniczenia wolności do 2 lat (</a:t>
            </a:r>
            <a:r>
              <a:rPr lang="pl-PL" sz="2500" dirty="0">
                <a:solidFill>
                  <a:schemeClr val="tx1"/>
                </a:solidFill>
                <a:highlight>
                  <a:srgbClr val="FFFF00"/>
                </a:highlight>
                <a:latin typeface="Times New Roman" panose="02020603050405020304" pitchFamily="18" charset="0"/>
                <a:cs typeface="Times New Roman" panose="02020603050405020304" pitchFamily="18" charset="0"/>
              </a:rPr>
              <a:t>wymierzone przy </a:t>
            </a:r>
            <a:r>
              <a:rPr lang="pl-PL" sz="2500" dirty="0" err="1">
                <a:solidFill>
                  <a:schemeClr val="tx1"/>
                </a:solidFill>
                <a:highlight>
                  <a:srgbClr val="FFFF00"/>
                </a:highlight>
                <a:latin typeface="Times New Roman" panose="02020603050405020304" pitchFamily="18" charset="0"/>
                <a:cs typeface="Times New Roman" panose="02020603050405020304" pitchFamily="18" charset="0"/>
              </a:rPr>
              <a:t>zast</a:t>
            </a:r>
            <a:r>
              <a:rPr lang="pl-PL" sz="2500" dirty="0">
                <a:solidFill>
                  <a:schemeClr val="tx1"/>
                </a:solidFill>
                <a:highlight>
                  <a:srgbClr val="FFFF00"/>
                </a:highlight>
                <a:latin typeface="Times New Roman" panose="02020603050405020304" pitchFamily="18" charset="0"/>
                <a:cs typeface="Times New Roman" panose="02020603050405020304" pitchFamily="18" charset="0"/>
              </a:rPr>
              <a:t>. art. 37b kk</a:t>
            </a:r>
            <a:r>
              <a:rPr lang="pl-PL" sz="2500" dirty="0">
                <a:solidFill>
                  <a:schemeClr val="tx1"/>
                </a:solidFill>
                <a:latin typeface="Times New Roman" panose="02020603050405020304" pitchFamily="18" charset="0"/>
                <a:cs typeface="Times New Roman" panose="02020603050405020304" pitchFamily="18" charset="0"/>
              </a:rPr>
              <a:t>), z przestępstwem, za które orzeczono karę ograniczenia wolności do 2 lat;</a:t>
            </a:r>
          </a:p>
          <a:p>
            <a:pPr algn="just"/>
            <a:r>
              <a:rPr lang="pl-PL" sz="2500" b="1" dirty="0">
                <a:solidFill>
                  <a:schemeClr val="tx1"/>
                </a:solidFill>
                <a:latin typeface="Times New Roman" panose="02020603050405020304" pitchFamily="18" charset="0"/>
                <a:cs typeface="Times New Roman" panose="02020603050405020304" pitchFamily="18" charset="0"/>
              </a:rPr>
              <a:t>3. </a:t>
            </a:r>
            <a:r>
              <a:rPr lang="pl-PL" sz="2500" dirty="0">
                <a:solidFill>
                  <a:schemeClr val="tx1"/>
                </a:solidFill>
                <a:latin typeface="Times New Roman" panose="02020603050405020304" pitchFamily="18" charset="0"/>
                <a:cs typeface="Times New Roman" panose="02020603050405020304" pitchFamily="18" charset="0"/>
              </a:rPr>
              <a:t>przestępstwo, za które orzeczono karę pozbawienia wolności i karę ograniczenia wolności (</a:t>
            </a:r>
            <a:r>
              <a:rPr lang="pl-PL" sz="2500" dirty="0">
                <a:solidFill>
                  <a:schemeClr val="tx1"/>
                </a:solidFill>
                <a:highlight>
                  <a:srgbClr val="FFFF00"/>
                </a:highlight>
                <a:latin typeface="Times New Roman" panose="02020603050405020304" pitchFamily="18" charset="0"/>
                <a:cs typeface="Times New Roman" panose="02020603050405020304" pitchFamily="18" charset="0"/>
              </a:rPr>
              <a:t>wymierzone przy </a:t>
            </a:r>
            <a:r>
              <a:rPr lang="pl-PL" sz="2500" dirty="0" err="1">
                <a:solidFill>
                  <a:schemeClr val="tx1"/>
                </a:solidFill>
                <a:highlight>
                  <a:srgbClr val="FFFF00"/>
                </a:highlight>
                <a:latin typeface="Times New Roman" panose="02020603050405020304" pitchFamily="18" charset="0"/>
                <a:cs typeface="Times New Roman" panose="02020603050405020304" pitchFamily="18" charset="0"/>
              </a:rPr>
              <a:t>zast</a:t>
            </a:r>
            <a:r>
              <a:rPr lang="pl-PL" sz="2500" dirty="0">
                <a:solidFill>
                  <a:schemeClr val="tx1"/>
                </a:solidFill>
                <a:highlight>
                  <a:srgbClr val="FFFF00"/>
                </a:highlight>
                <a:latin typeface="Times New Roman" panose="02020603050405020304" pitchFamily="18" charset="0"/>
                <a:cs typeface="Times New Roman" panose="02020603050405020304" pitchFamily="18" charset="0"/>
              </a:rPr>
              <a:t>. art. 37b kk</a:t>
            </a:r>
            <a:r>
              <a:rPr lang="pl-PL" sz="2500" dirty="0">
                <a:solidFill>
                  <a:schemeClr val="tx1"/>
                </a:solidFill>
                <a:latin typeface="Times New Roman" panose="02020603050405020304" pitchFamily="18" charset="0"/>
                <a:cs typeface="Times New Roman" panose="02020603050405020304" pitchFamily="18" charset="0"/>
              </a:rPr>
              <a:t>), z przestępstwem, za które orzeczono karę pozbawienia wolności i karę ograniczenia wolności (wymierzone przy </a:t>
            </a:r>
            <a:r>
              <a:rPr lang="pl-PL" sz="2500" dirty="0" err="1">
                <a:solidFill>
                  <a:schemeClr val="tx1"/>
                </a:solidFill>
                <a:latin typeface="Times New Roman" panose="02020603050405020304" pitchFamily="18" charset="0"/>
                <a:cs typeface="Times New Roman" panose="02020603050405020304" pitchFamily="18" charset="0"/>
              </a:rPr>
              <a:t>zast</a:t>
            </a:r>
            <a:r>
              <a:rPr lang="pl-PL" sz="2500" dirty="0">
                <a:solidFill>
                  <a:schemeClr val="tx1"/>
                </a:solidFill>
                <a:latin typeface="Times New Roman" panose="02020603050405020304" pitchFamily="18" charset="0"/>
                <a:cs typeface="Times New Roman" panose="02020603050405020304" pitchFamily="18" charset="0"/>
              </a:rPr>
              <a:t>. art. 37b kk), jeżeli kara łączna pozbawienia wolności nie przekroczyłaby 6 miesięcy, a kara łączna ograniczenia wolności 2 lat;</a:t>
            </a:r>
          </a:p>
          <a:p>
            <a:pPr algn="just"/>
            <a:r>
              <a:rPr lang="pl-PL" sz="2500" b="1" dirty="0">
                <a:solidFill>
                  <a:schemeClr val="tx1"/>
                </a:solidFill>
                <a:latin typeface="Times New Roman" panose="02020603050405020304" pitchFamily="18" charset="0"/>
                <a:cs typeface="Times New Roman" panose="02020603050405020304" pitchFamily="18" charset="0"/>
              </a:rPr>
              <a:t>4. </a:t>
            </a:r>
            <a:r>
              <a:rPr lang="pl-PL" sz="2500" dirty="0">
                <a:solidFill>
                  <a:schemeClr val="tx1"/>
                </a:solidFill>
                <a:latin typeface="Times New Roman" panose="02020603050405020304" pitchFamily="18" charset="0"/>
                <a:cs typeface="Times New Roman" panose="02020603050405020304" pitchFamily="18" charset="0"/>
              </a:rPr>
              <a:t>więcej niż dwa przestępstwa, a kara (łączna) pozbawienia wolności nie przekroczyłaby 6 miesięcy, natomiast kara (łączna) ograniczenia wolności nie przekroczyłaby 2 lat.</a:t>
            </a:r>
            <a:endParaRPr lang="pl-PL" sz="2500" b="1" dirty="0">
              <a:solidFill>
                <a:prstClr val="black"/>
              </a:solidFill>
              <a:latin typeface="Times New Roman" panose="02020603050405020304" pitchFamily="18" charset="0"/>
              <a:ea typeface="Cambria Math" panose="02040503050406030204" pitchFamily="18" charset="0"/>
              <a:cs typeface="Times New Roman" panose="02020603050405020304" pitchFamily="18" charset="0"/>
            </a:endParaRPr>
          </a:p>
          <a:p>
            <a:pPr marL="457200" indent="-457200" algn="just">
              <a:buFontTx/>
              <a:buChar char="-"/>
            </a:pPr>
            <a:endParaRPr lang="pl-PL" sz="3200" dirty="0">
              <a:solidFill>
                <a:schemeClr val="tx1"/>
              </a:solidFill>
            </a:endParaRPr>
          </a:p>
          <a:p>
            <a:pPr marL="342900" indent="-342900" algn="just">
              <a:buFontTx/>
              <a:buChar char="-"/>
            </a:pPr>
            <a:endParaRPr lang="pl-PL" sz="2400" dirty="0">
              <a:solidFill>
                <a:schemeClr val="tx1"/>
              </a:solidFill>
            </a:endParaRPr>
          </a:p>
          <a:p>
            <a:pPr algn="just"/>
            <a:endParaRPr lang="pl-PL" sz="2400" dirty="0">
              <a:solidFill>
                <a:schemeClr val="tx1"/>
              </a:solidFill>
            </a:endParaRPr>
          </a:p>
        </p:txBody>
      </p:sp>
    </p:spTree>
    <p:extLst>
      <p:ext uri="{BB962C8B-B14F-4D97-AF65-F5344CB8AC3E}">
        <p14:creationId xmlns:p14="http://schemas.microsoft.com/office/powerpoint/2010/main" val="2559684870"/>
      </p:ext>
    </p:extLst>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60832-B95E-FB4D-1ADC-541C909C09D8}"/>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6B21A79E-78A9-1064-62EF-7AF834645CBB}"/>
              </a:ext>
            </a:extLst>
          </p:cNvPr>
          <p:cNvSpPr>
            <a:spLocks noGrp="1"/>
          </p:cNvSpPr>
          <p:nvPr>
            <p:ph type="title"/>
          </p:nvPr>
        </p:nvSpPr>
        <p:spPr>
          <a:xfrm>
            <a:off x="821803" y="138897"/>
            <a:ext cx="11181144" cy="2083442"/>
          </a:xfrm>
        </p:spPr>
        <p:txBody>
          <a:bodyPr>
            <a:noAutofit/>
          </a:bodyPr>
          <a:lstStyle/>
          <a:p>
            <a:pPr algn="just"/>
            <a:r>
              <a:rPr lang="pl-PL" sz="2500" b="1" dirty="0">
                <a:solidFill>
                  <a:schemeClr val="tx1"/>
                </a:solidFill>
                <a:highlight>
                  <a:srgbClr val="FFFF00"/>
                </a:highlight>
                <a:latin typeface="Times New Roman" panose="02020603050405020304" pitchFamily="18" charset="0"/>
                <a:cs typeface="Times New Roman" panose="02020603050405020304" pitchFamily="18" charset="0"/>
              </a:rPr>
              <a:t>Zarzut dotyczący naruszenia swobodnej oceny dowodów </a:t>
            </a:r>
            <a:r>
              <a:rPr lang="pl-PL" sz="2500" dirty="0">
                <a:solidFill>
                  <a:schemeClr val="tx1"/>
                </a:solidFill>
                <a:latin typeface="Times New Roman" panose="02020603050405020304" pitchFamily="18" charset="0"/>
                <a:cs typeface="Times New Roman" panose="02020603050405020304" pitchFamily="18" charset="0"/>
              </a:rPr>
              <a:t>jest zarzutem dotyczącym obrazy przepisów postępowania (art. 438 pkt 2 </a:t>
            </a:r>
            <a:r>
              <a:rPr lang="pl-PL" sz="2500" dirty="0" err="1">
                <a:solidFill>
                  <a:schemeClr val="tx1"/>
                </a:solidFill>
                <a:latin typeface="Times New Roman" panose="02020603050405020304" pitchFamily="18" charset="0"/>
                <a:cs typeface="Times New Roman" panose="02020603050405020304" pitchFamily="18" charset="0"/>
              </a:rPr>
              <a:t>kpk</a:t>
            </a:r>
            <a:r>
              <a:rPr lang="pl-PL" sz="2500" dirty="0">
                <a:solidFill>
                  <a:schemeClr val="tx1"/>
                </a:solidFill>
                <a:latin typeface="Times New Roman" panose="02020603050405020304" pitchFamily="18" charset="0"/>
                <a:cs typeface="Times New Roman" panose="02020603050405020304" pitchFamily="18" charset="0"/>
              </a:rPr>
              <a:t>). W przypadku sposobu oceny dowodów, który został wskazany w art. 7 </a:t>
            </a:r>
            <a:r>
              <a:rPr lang="pl-PL" sz="2500" dirty="0" err="1">
                <a:solidFill>
                  <a:schemeClr val="tx1"/>
                </a:solidFill>
                <a:latin typeface="Times New Roman" panose="02020603050405020304" pitchFamily="18" charset="0"/>
                <a:cs typeface="Times New Roman" panose="02020603050405020304" pitchFamily="18" charset="0"/>
              </a:rPr>
              <a:t>kpk</a:t>
            </a:r>
            <a:r>
              <a:rPr lang="pl-PL" sz="2500" dirty="0">
                <a:solidFill>
                  <a:schemeClr val="tx1"/>
                </a:solidFill>
                <a:latin typeface="Times New Roman" panose="02020603050405020304" pitchFamily="18" charset="0"/>
                <a:cs typeface="Times New Roman" panose="02020603050405020304" pitchFamily="18" charset="0"/>
              </a:rPr>
              <a:t>, to przepis ten będzie stanowił samodzielną podstawę zarzutu odwoławczego, jeżeli sąd dokonał takiej oceny wbrew jego wymogom.</a:t>
            </a:r>
            <a:endParaRPr lang="pl-PL" sz="25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5" name="pole tekstowe 34">
            <a:extLst>
              <a:ext uri="{FF2B5EF4-FFF2-40B4-BE49-F238E27FC236}">
                <a16:creationId xmlns:a16="http://schemas.microsoft.com/office/drawing/2014/main" id="{DFB2833D-C07D-B967-38B5-D97A9C991013}"/>
              </a:ext>
            </a:extLst>
          </p:cNvPr>
          <p:cNvSpPr txBox="1"/>
          <p:nvPr/>
        </p:nvSpPr>
        <p:spPr>
          <a:xfrm>
            <a:off x="1469985" y="2533719"/>
            <a:ext cx="10532962" cy="4154984"/>
          </a:xfrm>
          <a:prstGeom prst="rect">
            <a:avLst/>
          </a:prstGeom>
          <a:noFill/>
        </p:spPr>
        <p:txBody>
          <a:bodyPr wrap="square" rtlCol="0">
            <a:spAutoFit/>
          </a:bodyPr>
          <a:lstStyle/>
          <a:p>
            <a:pPr algn="just"/>
            <a:r>
              <a:rPr lang="pl-PL" sz="2200" b="1" dirty="0">
                <a:highlight>
                  <a:srgbClr val="00FF00"/>
                </a:highlight>
                <a:latin typeface="Times New Roman" panose="02020603050405020304" pitchFamily="18" charset="0"/>
                <a:cs typeface="Times New Roman" panose="02020603050405020304" pitchFamily="18" charset="0"/>
              </a:rPr>
              <a:t>Postawienie samodzielnego zarzutu odwoławczego </a:t>
            </a:r>
            <a:r>
              <a:rPr lang="pl-PL" sz="2200" dirty="0">
                <a:latin typeface="Times New Roman" panose="02020603050405020304" pitchFamily="18" charset="0"/>
                <a:cs typeface="Times New Roman" panose="02020603050405020304" pitchFamily="18" charset="0"/>
              </a:rPr>
              <a:t>naruszenia art. 7 </a:t>
            </a:r>
            <a:r>
              <a:rPr lang="pl-PL" sz="2200" dirty="0" err="1">
                <a:latin typeface="Times New Roman" panose="02020603050405020304" pitchFamily="18" charset="0"/>
                <a:cs typeface="Times New Roman" panose="02020603050405020304" pitchFamily="18" charset="0"/>
              </a:rPr>
              <a:t>kpk</a:t>
            </a:r>
            <a:r>
              <a:rPr lang="pl-PL" sz="2200" dirty="0">
                <a:latin typeface="Times New Roman" panose="02020603050405020304" pitchFamily="18" charset="0"/>
                <a:cs typeface="Times New Roman" panose="02020603050405020304" pitchFamily="18" charset="0"/>
              </a:rPr>
              <a:t> wiąże się z koniecznością wyróżnienia dwóch  norm: </a:t>
            </a:r>
            <a:r>
              <a:rPr lang="pl-PL" sz="2200" dirty="0">
                <a:highlight>
                  <a:srgbClr val="00FF00"/>
                </a:highlight>
                <a:latin typeface="Times New Roman" panose="02020603050405020304" pitchFamily="18" charset="0"/>
                <a:cs typeface="Times New Roman" panose="02020603050405020304" pitchFamily="18" charset="0"/>
              </a:rPr>
              <a:t>przedmiotu oceny</a:t>
            </a:r>
            <a:r>
              <a:rPr lang="pl-PL" sz="2200" dirty="0">
                <a:latin typeface="Times New Roman" panose="02020603050405020304" pitchFamily="18" charset="0"/>
                <a:cs typeface="Times New Roman" panose="02020603050405020304" pitchFamily="18" charset="0"/>
              </a:rPr>
              <a:t>; </a:t>
            </a:r>
            <a:r>
              <a:rPr lang="pl-PL" sz="2200" dirty="0">
                <a:highlight>
                  <a:srgbClr val="00FF00"/>
                </a:highlight>
                <a:latin typeface="Times New Roman" panose="02020603050405020304" pitchFamily="18" charset="0"/>
                <a:cs typeface="Times New Roman" panose="02020603050405020304" pitchFamily="18" charset="0"/>
              </a:rPr>
              <a:t>sposobu dokonania oceny</a:t>
            </a:r>
            <a:r>
              <a:rPr lang="pl-PL" sz="2200" dirty="0">
                <a:latin typeface="Times New Roman" panose="02020603050405020304" pitchFamily="18" charset="0"/>
                <a:cs typeface="Times New Roman" panose="02020603050405020304" pitchFamily="18" charset="0"/>
              </a:rPr>
              <a:t>. Pierwsza norma wynikająca jest ściśle związana z przepisami art. 92 </a:t>
            </a:r>
            <a:r>
              <a:rPr lang="pl-PL" sz="2200" dirty="0" err="1">
                <a:latin typeface="Times New Roman" panose="02020603050405020304" pitchFamily="18" charset="0"/>
                <a:cs typeface="Times New Roman" panose="02020603050405020304" pitchFamily="18" charset="0"/>
              </a:rPr>
              <a:t>kpk</a:t>
            </a:r>
            <a:r>
              <a:rPr lang="pl-PL" sz="2200" dirty="0">
                <a:latin typeface="Times New Roman" panose="02020603050405020304" pitchFamily="18" charset="0"/>
                <a:cs typeface="Times New Roman" panose="02020603050405020304" pitchFamily="18" charset="0"/>
              </a:rPr>
              <a:t> i 410 </a:t>
            </a:r>
            <a:r>
              <a:rPr lang="pl-PL" sz="2200" dirty="0" err="1">
                <a:latin typeface="Times New Roman" panose="02020603050405020304" pitchFamily="18" charset="0"/>
                <a:cs typeface="Times New Roman" panose="02020603050405020304" pitchFamily="18" charset="0"/>
              </a:rPr>
              <a:t>kpk</a:t>
            </a:r>
            <a:r>
              <a:rPr lang="pl-PL" sz="2200" dirty="0">
                <a:latin typeface="Times New Roman" panose="02020603050405020304" pitchFamily="18" charset="0"/>
                <a:cs typeface="Times New Roman" panose="02020603050405020304" pitchFamily="18" charset="0"/>
              </a:rPr>
              <a:t>, </a:t>
            </a:r>
            <a:r>
              <a:rPr lang="pl-PL" sz="2200" dirty="0">
                <a:highlight>
                  <a:srgbClr val="00FFFF"/>
                </a:highlight>
                <a:latin typeface="Times New Roman" panose="02020603050405020304" pitchFamily="18" charset="0"/>
                <a:cs typeface="Times New Roman" panose="02020603050405020304" pitchFamily="18" charset="0"/>
              </a:rPr>
              <a:t>aby bowiem dowód mógł zostać oceniony, najpierw musi zostać prawidłowo przeprowadzony</a:t>
            </a:r>
            <a:r>
              <a:rPr lang="pl-PL" sz="2200" dirty="0">
                <a:latin typeface="Times New Roman" panose="02020603050405020304" pitchFamily="18" charset="0"/>
                <a:cs typeface="Times New Roman" panose="02020603050405020304" pitchFamily="18" charset="0"/>
              </a:rPr>
              <a:t>. Przepisy te odnoszą się również do podstawy dowodowej, tyle że dotyczącej wydanego orzeczenia, a nie – jak w art. 7 </a:t>
            </a:r>
            <a:r>
              <a:rPr lang="pl-PL" sz="2200" dirty="0" err="1">
                <a:latin typeface="Times New Roman" panose="02020603050405020304" pitchFamily="18" charset="0"/>
                <a:cs typeface="Times New Roman" panose="02020603050405020304" pitchFamily="18" charset="0"/>
              </a:rPr>
              <a:t>kpk</a:t>
            </a:r>
            <a:r>
              <a:rPr lang="pl-PL" sz="2200" dirty="0">
                <a:latin typeface="Times New Roman" panose="02020603050405020304" pitchFamily="18" charset="0"/>
                <a:cs typeface="Times New Roman" panose="02020603050405020304" pitchFamily="18" charset="0"/>
              </a:rPr>
              <a:t> – dokonywanej oceny. Sposób, w jaki sąd powinien przeprowadzić dowody, aby mogły one stanowić podstawę dowodową orzeczenia, zależy od forum orzekania i rodzaju dowodu. W wypadku orzekania </a:t>
            </a:r>
            <a:r>
              <a:rPr lang="pl-PL" sz="2200" dirty="0">
                <a:highlight>
                  <a:srgbClr val="FFFF00"/>
                </a:highlight>
                <a:latin typeface="Times New Roman" panose="02020603050405020304" pitchFamily="18" charset="0"/>
                <a:cs typeface="Times New Roman" panose="02020603050405020304" pitchFamily="18" charset="0"/>
              </a:rPr>
              <a:t>na posiedzeniu </a:t>
            </a:r>
            <a:r>
              <a:rPr lang="pl-PL" sz="2200" dirty="0">
                <a:latin typeface="Times New Roman" panose="02020603050405020304" pitchFamily="18" charset="0"/>
                <a:cs typeface="Times New Roman" panose="02020603050405020304" pitchFamily="18" charset="0"/>
              </a:rPr>
              <a:t>podstawą orzeczenia powinien być całokształt okoliczności ujawnionych w postępowaniu, mających znaczenie dla rozstrzygnięcia (art. 92 </a:t>
            </a:r>
            <a:r>
              <a:rPr lang="pl-PL" sz="2200" dirty="0" err="1">
                <a:latin typeface="Times New Roman" panose="02020603050405020304" pitchFamily="18" charset="0"/>
                <a:cs typeface="Times New Roman" panose="02020603050405020304" pitchFamily="18" charset="0"/>
              </a:rPr>
              <a:t>kpk</a:t>
            </a:r>
            <a:r>
              <a:rPr lang="pl-PL" sz="2200" dirty="0">
                <a:latin typeface="Times New Roman" panose="02020603050405020304" pitchFamily="18" charset="0"/>
                <a:cs typeface="Times New Roman" panose="02020603050405020304" pitchFamily="18" charset="0"/>
              </a:rPr>
              <a:t>), a który nie wymaga jednak ujawnienia dowodów na posiedzeniu. W razie orzekania </a:t>
            </a:r>
            <a:r>
              <a:rPr lang="pl-PL" sz="2200" dirty="0">
                <a:highlight>
                  <a:srgbClr val="FFFF00"/>
                </a:highlight>
                <a:latin typeface="Times New Roman" panose="02020603050405020304" pitchFamily="18" charset="0"/>
                <a:cs typeface="Times New Roman" panose="02020603050405020304" pitchFamily="18" charset="0"/>
              </a:rPr>
              <a:t>na rozprawie </a:t>
            </a:r>
            <a:r>
              <a:rPr lang="pl-PL" sz="2200" dirty="0">
                <a:latin typeface="Times New Roman" panose="02020603050405020304" pitchFamily="18" charset="0"/>
                <a:cs typeface="Times New Roman" panose="02020603050405020304" pitchFamily="18" charset="0"/>
              </a:rPr>
              <a:t>dowody powinny zostać ujawnione (przeprowadzone) na tym forum (art. 410 </a:t>
            </a:r>
            <a:r>
              <a:rPr lang="pl-PL" sz="2200" dirty="0" err="1">
                <a:latin typeface="Times New Roman" panose="02020603050405020304" pitchFamily="18" charset="0"/>
                <a:cs typeface="Times New Roman" panose="02020603050405020304" pitchFamily="18" charset="0"/>
              </a:rPr>
              <a:t>kpk</a:t>
            </a:r>
            <a:r>
              <a:rPr lang="pl-PL" sz="2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736851671"/>
      </p:ext>
    </p:extLst>
  </p:cSld>
  <p:clrMapOvr>
    <a:masterClrMapping/>
  </p:clrMapOvr>
  <p:transition spd="slow">
    <p:randomBar dir="vert"/>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66FD6EB-D813-8441-72F7-8C3C911779A9}"/>
              </a:ext>
            </a:extLst>
          </p:cNvPr>
          <p:cNvSpPr>
            <a:spLocks noGrp="1"/>
          </p:cNvSpPr>
          <p:nvPr>
            <p:ph type="ctrTitle"/>
          </p:nvPr>
        </p:nvSpPr>
        <p:spPr>
          <a:xfrm>
            <a:off x="1690255" y="109466"/>
            <a:ext cx="9467994" cy="422969"/>
          </a:xfrm>
        </p:spPr>
        <p:txBody>
          <a:bodyPr>
            <a:noAutofit/>
          </a:bodyPr>
          <a:lstStyle/>
          <a:p>
            <a:pPr algn="ctr"/>
            <a:r>
              <a:rPr lang="pl-PL" sz="25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Art. 87 </a:t>
            </a:r>
            <a:r>
              <a:rPr lang="pl-PL" sz="2500" b="1" dirty="0">
                <a:solidFill>
                  <a:schemeClr val="tx1"/>
                </a:solidFill>
                <a:latin typeface="Times New Roman" panose="02020603050405020304" pitchFamily="18" charset="0"/>
                <a:cs typeface="Times New Roman" panose="02020603050405020304" pitchFamily="18" charset="0"/>
              </a:rPr>
              <a:t>§ 2 </a:t>
            </a:r>
            <a:r>
              <a:rPr lang="pl-PL" sz="25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kk</a:t>
            </a:r>
            <a:endParaRPr lang="pl-PL" sz="2500" dirty="0">
              <a:solidFill>
                <a:schemeClr val="tx1"/>
              </a:solidFill>
              <a:effectLst>
                <a:outerShdw blurRad="38100" dist="38100" dir="2700000" algn="tl">
                  <a:srgbClr val="000000">
                    <a:alpha val="43137"/>
                  </a:srgbClr>
                </a:outerShdw>
              </a:effectLst>
            </a:endParaRPr>
          </a:p>
        </p:txBody>
      </p:sp>
      <p:sp>
        <p:nvSpPr>
          <p:cNvPr id="3" name="Podtytuł 2">
            <a:extLst>
              <a:ext uri="{FF2B5EF4-FFF2-40B4-BE49-F238E27FC236}">
                <a16:creationId xmlns:a16="http://schemas.microsoft.com/office/drawing/2014/main" id="{FBAD75C7-72B6-DA01-77B2-7EC46C8D9CD9}"/>
              </a:ext>
            </a:extLst>
          </p:cNvPr>
          <p:cNvSpPr>
            <a:spLocks noGrp="1"/>
          </p:cNvSpPr>
          <p:nvPr>
            <p:ph type="subTitle" idx="1"/>
          </p:nvPr>
        </p:nvSpPr>
        <p:spPr>
          <a:xfrm>
            <a:off x="1690255" y="689555"/>
            <a:ext cx="10296533" cy="6168445"/>
          </a:xfrm>
        </p:spPr>
        <p:txBody>
          <a:bodyPr>
            <a:normAutofit/>
          </a:bodyPr>
          <a:lstStyle/>
          <a:p>
            <a:pPr lvl="0" algn="just" defTabSz="914400">
              <a:spcBef>
                <a:spcPct val="20000"/>
              </a:spcBef>
              <a:buClrTx/>
            </a:pPr>
            <a:r>
              <a:rPr lang="pl-PL" sz="2400" dirty="0">
                <a:solidFill>
                  <a:schemeClr val="tx1"/>
                </a:solidFill>
                <a:latin typeface="Times New Roman" panose="02020603050405020304" pitchFamily="18" charset="0"/>
                <a:ea typeface="Cambria Math" panose="02040503050406030204" pitchFamily="18" charset="0"/>
                <a:cs typeface="Times New Roman" panose="02020603050405020304" pitchFamily="18" charset="0"/>
              </a:rPr>
              <a:t>- art. 87 </a:t>
            </a:r>
            <a:r>
              <a:rPr lang="pl-PL" sz="2400" dirty="0">
                <a:solidFill>
                  <a:schemeClr val="tx1"/>
                </a:solidFill>
                <a:latin typeface="Times New Roman" panose="02020603050405020304" pitchFamily="18" charset="0"/>
                <a:cs typeface="Times New Roman" panose="02020603050405020304" pitchFamily="18" charset="0"/>
              </a:rPr>
              <a:t>§ 2 kk znajdzie zastosowanie wtedy, gdy </a:t>
            </a:r>
            <a:r>
              <a:rPr lang="pl-PL" sz="2400" b="1" dirty="0">
                <a:solidFill>
                  <a:schemeClr val="tx1"/>
                </a:solidFill>
                <a:highlight>
                  <a:srgbClr val="00FF00"/>
                </a:highlight>
                <a:latin typeface="Times New Roman" panose="02020603050405020304" pitchFamily="18" charset="0"/>
                <a:cs typeface="Times New Roman" panose="02020603050405020304" pitchFamily="18" charset="0"/>
              </a:rPr>
              <a:t>hipotetycznie orzeczona kara </a:t>
            </a:r>
            <a:r>
              <a:rPr lang="pl-PL" sz="2400" dirty="0">
                <a:solidFill>
                  <a:schemeClr val="tx1"/>
                </a:solidFill>
                <a:latin typeface="Times New Roman" panose="02020603050405020304" pitchFamily="18" charset="0"/>
                <a:cs typeface="Times New Roman" panose="02020603050405020304" pitchFamily="18" charset="0"/>
              </a:rPr>
              <a:t>łączna pozbawienia wolności nie przekroczy 6 miesięcy, a kara łączna ograniczenia wolności 2 lat;</a:t>
            </a:r>
          </a:p>
          <a:p>
            <a:pPr lvl="0" algn="just" defTabSz="914400">
              <a:spcBef>
                <a:spcPct val="20000"/>
              </a:spcBef>
              <a:buClrTx/>
            </a:pPr>
            <a:r>
              <a:rPr lang="pl-PL" sz="2400" dirty="0">
                <a:solidFill>
                  <a:schemeClr val="tx1"/>
                </a:solidFill>
                <a:latin typeface="Times New Roman" panose="02020603050405020304" pitchFamily="18" charset="0"/>
                <a:cs typeface="Times New Roman" panose="02020603050405020304" pitchFamily="18" charset="0"/>
              </a:rPr>
              <a:t>- sąd musi dokonać </a:t>
            </a:r>
            <a:r>
              <a:rPr lang="pl-PL" sz="2400" b="1" dirty="0">
                <a:solidFill>
                  <a:schemeClr val="tx1"/>
                </a:solidFill>
                <a:latin typeface="Times New Roman" panose="02020603050405020304" pitchFamily="18" charset="0"/>
                <a:cs typeface="Times New Roman" panose="02020603050405020304" pitchFamily="18" charset="0"/>
              </a:rPr>
              <a:t>abstrakcyjnego połączenia kar </a:t>
            </a:r>
            <a:r>
              <a:rPr lang="pl-PL" sz="2400" dirty="0">
                <a:solidFill>
                  <a:schemeClr val="tx1"/>
                </a:solidFill>
                <a:latin typeface="Times New Roman" panose="02020603050405020304" pitchFamily="18" charset="0"/>
                <a:cs typeface="Times New Roman" panose="02020603050405020304" pitchFamily="18" charset="0"/>
              </a:rPr>
              <a:t>i ocenić, czy przekroczą one wskazane wartości (faktyczna kara, która byłaby orzeczona, a nie maksymalny jej wymiar);</a:t>
            </a:r>
          </a:p>
          <a:p>
            <a:pPr lvl="0" algn="just" defTabSz="914400">
              <a:spcBef>
                <a:spcPct val="20000"/>
              </a:spcBef>
              <a:buClrTx/>
            </a:pPr>
            <a:r>
              <a:rPr lang="pl-PL" sz="2400" dirty="0">
                <a:solidFill>
                  <a:schemeClr val="tx1"/>
                </a:solidFill>
                <a:latin typeface="Times New Roman" panose="02020603050405020304" pitchFamily="18" charset="0"/>
                <a:cs typeface="Times New Roman" panose="02020603050405020304" pitchFamily="18" charset="0"/>
              </a:rPr>
              <a:t>- art. </a:t>
            </a:r>
            <a:r>
              <a:rPr lang="pl-PL" sz="2400" dirty="0">
                <a:solidFill>
                  <a:schemeClr val="tx1"/>
                </a:solidFill>
                <a:latin typeface="Times New Roman" panose="02020603050405020304" pitchFamily="18" charset="0"/>
                <a:ea typeface="Cambria Math" panose="02040503050406030204" pitchFamily="18" charset="0"/>
                <a:cs typeface="Times New Roman" panose="02020603050405020304" pitchFamily="18" charset="0"/>
              </a:rPr>
              <a:t>87 </a:t>
            </a:r>
            <a:r>
              <a:rPr lang="pl-PL" sz="2400" dirty="0">
                <a:solidFill>
                  <a:schemeClr val="tx1"/>
                </a:solidFill>
                <a:latin typeface="Times New Roman" panose="02020603050405020304" pitchFamily="18" charset="0"/>
                <a:cs typeface="Times New Roman" panose="02020603050405020304" pitchFamily="18" charset="0"/>
              </a:rPr>
              <a:t>§ 2 kk stanowi odpowiednik normatywny regulacji art. 37b kk w zakresie wymiaru kary łącznej;</a:t>
            </a:r>
          </a:p>
          <a:p>
            <a:pPr lvl="0" algn="just" defTabSz="914400">
              <a:spcBef>
                <a:spcPct val="20000"/>
              </a:spcBef>
              <a:buClrTx/>
            </a:pPr>
            <a:r>
              <a:rPr lang="pl-PL" sz="2400" dirty="0">
                <a:solidFill>
                  <a:schemeClr val="tx1"/>
                </a:solidFill>
                <a:latin typeface="Times New Roman" panose="02020603050405020304" pitchFamily="18" charset="0"/>
                <a:cs typeface="Times New Roman" panose="02020603050405020304" pitchFamily="18" charset="0"/>
              </a:rPr>
              <a:t>- rozwiązanie </a:t>
            </a:r>
            <a:r>
              <a:rPr lang="pl-PL" sz="2400" b="1" dirty="0">
                <a:solidFill>
                  <a:schemeClr val="tx1"/>
                </a:solidFill>
                <a:latin typeface="Times New Roman" panose="02020603050405020304" pitchFamily="18" charset="0"/>
                <a:cs typeface="Times New Roman" panose="02020603050405020304" pitchFamily="18" charset="0"/>
              </a:rPr>
              <a:t>fakultatywne</a:t>
            </a:r>
            <a:r>
              <a:rPr lang="pl-PL" sz="2400" dirty="0">
                <a:solidFill>
                  <a:schemeClr val="tx1"/>
                </a:solidFill>
                <a:latin typeface="Times New Roman" panose="02020603050405020304" pitchFamily="18" charset="0"/>
                <a:cs typeface="Times New Roman" panose="02020603050405020304" pitchFamily="18" charset="0"/>
              </a:rPr>
              <a:t> i uzależnione od decyzji sądu;</a:t>
            </a:r>
          </a:p>
          <a:p>
            <a:pPr lvl="0" algn="just" defTabSz="914400">
              <a:spcBef>
                <a:spcPct val="20000"/>
              </a:spcBef>
              <a:buClrTx/>
            </a:pPr>
            <a:r>
              <a:rPr lang="pl-PL" sz="2400" dirty="0">
                <a:solidFill>
                  <a:schemeClr val="tx1"/>
                </a:solidFill>
                <a:latin typeface="Times New Roman" panose="02020603050405020304" pitchFamily="18" charset="0"/>
                <a:cs typeface="Times New Roman" panose="02020603050405020304" pitchFamily="18" charset="0"/>
              </a:rPr>
              <a:t>- brak regulacji dotyczącej </a:t>
            </a:r>
            <a:r>
              <a:rPr lang="pl-PL" sz="2400" b="1" dirty="0">
                <a:solidFill>
                  <a:schemeClr val="tx1"/>
                </a:solidFill>
                <a:latin typeface="Times New Roman" panose="02020603050405020304" pitchFamily="18" charset="0"/>
                <a:cs typeface="Times New Roman" panose="02020603050405020304" pitchFamily="18" charset="0"/>
              </a:rPr>
              <a:t>pierwszeństwa wykonania </a:t>
            </a:r>
            <a:r>
              <a:rPr lang="pl-PL" sz="2400" dirty="0">
                <a:solidFill>
                  <a:schemeClr val="tx1"/>
                </a:solidFill>
                <a:latin typeface="Times New Roman" panose="02020603050405020304" pitchFamily="18" charset="0"/>
                <a:cs typeface="Times New Roman" panose="02020603050405020304" pitchFamily="18" charset="0"/>
              </a:rPr>
              <a:t>kary pozbawienia wolności orzeczonej </a:t>
            </a:r>
            <a:r>
              <a:rPr lang="pl-PL" sz="2400" b="1" dirty="0">
                <a:solidFill>
                  <a:schemeClr val="tx1"/>
                </a:solidFill>
                <a:latin typeface="Times New Roman" panose="02020603050405020304" pitchFamily="18" charset="0"/>
                <a:cs typeface="Times New Roman" panose="02020603050405020304" pitchFamily="18" charset="0"/>
              </a:rPr>
              <a:t>o art. 87 § 2 kk</a:t>
            </a:r>
            <a:r>
              <a:rPr lang="pl-PL" sz="2400" dirty="0">
                <a:solidFill>
                  <a:schemeClr val="tx1"/>
                </a:solidFill>
                <a:latin typeface="Times New Roman" panose="02020603050405020304" pitchFamily="18" charset="0"/>
                <a:cs typeface="Times New Roman" panose="02020603050405020304" pitchFamily="18" charset="0"/>
              </a:rPr>
              <a:t>, lecz można wnioskować tym z art. 17a </a:t>
            </a:r>
            <a:r>
              <a:rPr lang="pl-PL" sz="2400" dirty="0" err="1">
                <a:solidFill>
                  <a:schemeClr val="tx1"/>
                </a:solidFill>
                <a:latin typeface="Times New Roman" panose="02020603050405020304" pitchFamily="18" charset="0"/>
                <a:cs typeface="Times New Roman" panose="02020603050405020304" pitchFamily="18" charset="0"/>
              </a:rPr>
              <a:t>kkw</a:t>
            </a:r>
            <a:r>
              <a:rPr lang="pl-PL" sz="2400" dirty="0">
                <a:solidFill>
                  <a:schemeClr val="tx1"/>
                </a:solidFill>
                <a:latin typeface="Times New Roman" panose="02020603050405020304" pitchFamily="18" charset="0"/>
                <a:cs typeface="Times New Roman" panose="02020603050405020304" pitchFamily="18" charset="0"/>
              </a:rPr>
              <a:t>;</a:t>
            </a:r>
          </a:p>
          <a:p>
            <a:pPr lvl="0" algn="just" defTabSz="914400">
              <a:spcBef>
                <a:spcPct val="20000"/>
              </a:spcBef>
              <a:buClrTx/>
            </a:pPr>
            <a:r>
              <a:rPr lang="pl-PL" sz="2400" dirty="0">
                <a:solidFill>
                  <a:schemeClr val="tx1"/>
                </a:solidFill>
                <a:latin typeface="Times New Roman" panose="02020603050405020304" pitchFamily="18" charset="0"/>
                <a:cs typeface="Times New Roman" panose="02020603050405020304" pitchFamily="18" charset="0"/>
              </a:rPr>
              <a:t>- niespełnienie wszystkich przesłanek z art. 87 § 2 kk </a:t>
            </a:r>
            <a:r>
              <a:rPr lang="pl-PL" sz="2400" b="1" dirty="0">
                <a:solidFill>
                  <a:schemeClr val="tx1"/>
                </a:solidFill>
                <a:latin typeface="Times New Roman" panose="02020603050405020304" pitchFamily="18" charset="0"/>
                <a:cs typeface="Times New Roman" panose="02020603050405020304" pitchFamily="18" charset="0"/>
              </a:rPr>
              <a:t>obliguje</a:t>
            </a:r>
            <a:r>
              <a:rPr lang="pl-PL" sz="2400" dirty="0">
                <a:solidFill>
                  <a:schemeClr val="tx1"/>
                </a:solidFill>
                <a:latin typeface="Times New Roman" panose="02020603050405020304" pitchFamily="18" charset="0"/>
                <a:cs typeface="Times New Roman" panose="02020603050405020304" pitchFamily="18" charset="0"/>
              </a:rPr>
              <a:t> sąd od zastosowania przepisu art. 87 § 1 kk i wymierzenia jednej kary pozbawienia wolności, lecz w związku z </a:t>
            </a:r>
            <a:r>
              <a:rPr lang="pl-PL" sz="2400" b="1" dirty="0">
                <a:solidFill>
                  <a:schemeClr val="tx1"/>
                </a:solidFill>
                <a:latin typeface="Times New Roman" panose="02020603050405020304" pitchFamily="18" charset="0"/>
                <a:cs typeface="Times New Roman" panose="02020603050405020304" pitchFamily="18" charset="0"/>
              </a:rPr>
              <a:t>orzeczeniem TK z 2019 r. </a:t>
            </a:r>
            <a:r>
              <a:rPr lang="pl-PL" sz="2400" dirty="0">
                <a:solidFill>
                  <a:schemeClr val="tx1"/>
                </a:solidFill>
                <a:latin typeface="Times New Roman" panose="02020603050405020304" pitchFamily="18" charset="0"/>
                <a:cs typeface="Times New Roman" panose="02020603050405020304" pitchFamily="18" charset="0"/>
              </a:rPr>
              <a:t>zastosowanie tego przepisu będzie tylko </a:t>
            </a:r>
            <a:r>
              <a:rPr lang="pl-PL" sz="2400" b="1" dirty="0">
                <a:solidFill>
                  <a:schemeClr val="tx1"/>
                </a:solidFill>
                <a:highlight>
                  <a:srgbClr val="00FF00"/>
                </a:highlight>
                <a:latin typeface="Times New Roman" panose="02020603050405020304" pitchFamily="18" charset="0"/>
                <a:cs typeface="Times New Roman" panose="02020603050405020304" pitchFamily="18" charset="0"/>
              </a:rPr>
              <a:t>fakultatywne</a:t>
            </a:r>
            <a:r>
              <a:rPr lang="pl-PL" sz="2400" dirty="0">
                <a:solidFill>
                  <a:schemeClr val="tx1"/>
                </a:solidFill>
                <a:latin typeface="Times New Roman" panose="02020603050405020304" pitchFamily="18" charset="0"/>
                <a:cs typeface="Times New Roman" panose="02020603050405020304" pitchFamily="18" charset="0"/>
              </a:rPr>
              <a:t>.</a:t>
            </a:r>
          </a:p>
          <a:p>
            <a:pPr marL="457200" lvl="0" indent="-457200" algn="just" defTabSz="914400">
              <a:spcBef>
                <a:spcPct val="20000"/>
              </a:spcBef>
              <a:buClrTx/>
              <a:buFontTx/>
              <a:buChar char="-"/>
            </a:pPr>
            <a:endParaRPr lang="pl-PL" sz="2700" dirty="0">
              <a:solidFill>
                <a:schemeClr val="tx1"/>
              </a:solidFill>
              <a:latin typeface="Times New Roman" panose="02020603050405020304" pitchFamily="18" charset="0"/>
              <a:cs typeface="Times New Roman" panose="02020603050405020304" pitchFamily="18" charset="0"/>
            </a:endParaRPr>
          </a:p>
          <a:p>
            <a:pPr algn="just"/>
            <a:endParaRPr lang="pl-PL" sz="2400" dirty="0">
              <a:solidFill>
                <a:schemeClr val="tx1"/>
              </a:solidFill>
            </a:endParaRPr>
          </a:p>
        </p:txBody>
      </p:sp>
    </p:spTree>
    <p:extLst>
      <p:ext uri="{BB962C8B-B14F-4D97-AF65-F5344CB8AC3E}">
        <p14:creationId xmlns:p14="http://schemas.microsoft.com/office/powerpoint/2010/main" val="2685530661"/>
      </p:ext>
    </p:extLst>
  </p:cSld>
  <p:clrMapOvr>
    <a:masterClrMapping/>
  </p:clrMapOvr>
  <p:transition spd="slow">
    <p:randomBar dir="vert"/>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66FD6EB-D813-8441-72F7-8C3C911779A9}"/>
              </a:ext>
            </a:extLst>
          </p:cNvPr>
          <p:cNvSpPr>
            <a:spLocks noGrp="1"/>
          </p:cNvSpPr>
          <p:nvPr>
            <p:ph type="ctrTitle"/>
          </p:nvPr>
        </p:nvSpPr>
        <p:spPr>
          <a:xfrm>
            <a:off x="1690255" y="138897"/>
            <a:ext cx="9467994" cy="439838"/>
          </a:xfrm>
        </p:spPr>
        <p:txBody>
          <a:bodyPr>
            <a:normAutofit fontScale="90000"/>
          </a:bodyPr>
          <a:lstStyle/>
          <a:p>
            <a:pPr algn="ctr"/>
            <a:r>
              <a:rPr lang="pl-PL" sz="25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Art. 87 </a:t>
            </a:r>
            <a:r>
              <a:rPr lang="pl-PL" sz="2500" b="1" dirty="0">
                <a:solidFill>
                  <a:schemeClr val="tx1"/>
                </a:solidFill>
                <a:latin typeface="Times New Roman" panose="02020603050405020304" pitchFamily="18" charset="0"/>
                <a:cs typeface="Times New Roman" panose="02020603050405020304" pitchFamily="18" charset="0"/>
              </a:rPr>
              <a:t>§ 2 </a:t>
            </a:r>
            <a:r>
              <a:rPr lang="pl-PL" sz="25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kk</a:t>
            </a:r>
            <a:endParaRPr lang="pl-PL" sz="2500" dirty="0">
              <a:solidFill>
                <a:schemeClr val="tx1"/>
              </a:solidFill>
              <a:effectLst>
                <a:outerShdw blurRad="38100" dist="38100" dir="2700000" algn="tl">
                  <a:srgbClr val="000000">
                    <a:alpha val="43137"/>
                  </a:srgbClr>
                </a:outerShdw>
              </a:effectLst>
            </a:endParaRPr>
          </a:p>
        </p:txBody>
      </p:sp>
      <p:sp>
        <p:nvSpPr>
          <p:cNvPr id="3" name="Podtytuł 2">
            <a:extLst>
              <a:ext uri="{FF2B5EF4-FFF2-40B4-BE49-F238E27FC236}">
                <a16:creationId xmlns:a16="http://schemas.microsoft.com/office/drawing/2014/main" id="{FBAD75C7-72B6-DA01-77B2-7EC46C8D9CD9}"/>
              </a:ext>
            </a:extLst>
          </p:cNvPr>
          <p:cNvSpPr>
            <a:spLocks noGrp="1"/>
          </p:cNvSpPr>
          <p:nvPr>
            <p:ph type="subTitle" idx="1"/>
          </p:nvPr>
        </p:nvSpPr>
        <p:spPr>
          <a:xfrm>
            <a:off x="1753629" y="1019620"/>
            <a:ext cx="10233159" cy="5566363"/>
          </a:xfrm>
        </p:spPr>
        <p:txBody>
          <a:bodyPr>
            <a:normAutofit/>
          </a:bodyPr>
          <a:lstStyle/>
          <a:p>
            <a:pPr lvl="0" algn="just" defTabSz="914400">
              <a:spcBef>
                <a:spcPct val="20000"/>
              </a:spcBef>
              <a:buClrTx/>
            </a:pPr>
            <a:r>
              <a:rPr lang="pl-PL" sz="2400" dirty="0">
                <a:solidFill>
                  <a:schemeClr val="tx1"/>
                </a:solidFill>
                <a:latin typeface="Times New Roman" panose="02020603050405020304" pitchFamily="18" charset="0"/>
                <a:cs typeface="Times New Roman" panose="02020603050405020304" pitchFamily="18" charset="0"/>
              </a:rPr>
              <a:t>„Jeśli sąd uzna, że wymierzenie dwóch kar łącznych nie będzie spełniało celów kary, </a:t>
            </a:r>
            <a:r>
              <a:rPr lang="pl-PL" sz="2400" dirty="0">
                <a:solidFill>
                  <a:schemeClr val="tx1"/>
                </a:solidFill>
                <a:highlight>
                  <a:srgbClr val="FFFF00"/>
                </a:highlight>
                <a:latin typeface="Times New Roman" panose="02020603050405020304" pitchFamily="18" charset="0"/>
                <a:cs typeface="Times New Roman" panose="02020603050405020304" pitchFamily="18" charset="0"/>
              </a:rPr>
              <a:t>kary mieszane będą podlegały odrębnemu wykonaniu</a:t>
            </a:r>
            <a:r>
              <a:rPr lang="pl-PL" sz="2400" dirty="0">
                <a:solidFill>
                  <a:schemeClr val="tx1"/>
                </a:solidFill>
                <a:latin typeface="Times New Roman" panose="02020603050405020304" pitchFamily="18" charset="0"/>
                <a:cs typeface="Times New Roman" panose="02020603050405020304" pitchFamily="18" charset="0"/>
              </a:rPr>
              <a:t>.” (</a:t>
            </a:r>
            <a:r>
              <a:rPr lang="pl-PL" sz="2400" i="1" dirty="0">
                <a:solidFill>
                  <a:schemeClr val="tx1"/>
                </a:solidFill>
                <a:latin typeface="Times New Roman" panose="02020603050405020304" pitchFamily="18" charset="0"/>
                <a:cs typeface="Times New Roman" panose="02020603050405020304" pitchFamily="18" charset="0"/>
              </a:rPr>
              <a:t>J. Lachowski [w:], komentarz V. Konarska-</a:t>
            </a:r>
            <a:r>
              <a:rPr lang="pl-PL" sz="2400" i="1" dirty="0" err="1">
                <a:solidFill>
                  <a:schemeClr val="tx1"/>
                </a:solidFill>
                <a:latin typeface="Times New Roman" panose="02020603050405020304" pitchFamily="18" charset="0"/>
                <a:cs typeface="Times New Roman" panose="02020603050405020304" pitchFamily="18" charset="0"/>
              </a:rPr>
              <a:t>Wrzosek</a:t>
            </a:r>
            <a:r>
              <a:rPr lang="pl-PL" sz="2400" dirty="0">
                <a:solidFill>
                  <a:schemeClr val="tx1"/>
                </a:solidFill>
                <a:latin typeface="Times New Roman" panose="02020603050405020304" pitchFamily="18" charset="0"/>
                <a:cs typeface="Times New Roman" panose="02020603050405020304" pitchFamily="18" charset="0"/>
              </a:rPr>
              <a:t>)</a:t>
            </a:r>
          </a:p>
          <a:p>
            <a:pPr lvl="0" algn="just" defTabSz="914400">
              <a:spcBef>
                <a:spcPct val="20000"/>
              </a:spcBef>
              <a:buClrTx/>
            </a:pPr>
            <a:endParaRPr lang="pl-PL" sz="24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2400" b="1" dirty="0">
                <a:solidFill>
                  <a:schemeClr val="tx1"/>
                </a:solidFill>
                <a:highlight>
                  <a:srgbClr val="00FF00"/>
                </a:highlight>
                <a:latin typeface="Times New Roman" panose="02020603050405020304" pitchFamily="18" charset="0"/>
                <a:cs typeface="Times New Roman" panose="02020603050405020304" pitchFamily="18" charset="0"/>
              </a:rPr>
              <a:t>Wyrok SN z 24.10.2023 r., II KK 439/22 </a:t>
            </a:r>
            <a:r>
              <a:rPr lang="pl-PL" sz="2400" dirty="0">
                <a:solidFill>
                  <a:schemeClr val="tx1"/>
                </a:solidFill>
                <a:latin typeface="Times New Roman" panose="02020603050405020304" pitchFamily="18" charset="0"/>
                <a:cs typeface="Times New Roman" panose="02020603050405020304" pitchFamily="18" charset="0"/>
              </a:rPr>
              <a:t>- w sytuacji zbiegu kar pozbawienia i ograniczenia wolności, a </a:t>
            </a:r>
            <a:r>
              <a:rPr lang="pl-PL" sz="2400" dirty="0">
                <a:solidFill>
                  <a:schemeClr val="tx1"/>
                </a:solidFill>
                <a:highlight>
                  <a:srgbClr val="FFFF00"/>
                </a:highlight>
                <a:latin typeface="Times New Roman" panose="02020603050405020304" pitchFamily="18" charset="0"/>
                <a:cs typeface="Times New Roman" panose="02020603050405020304" pitchFamily="18" charset="0"/>
              </a:rPr>
              <a:t>niewystępowania przesłanek stosowania art. 87 § 2 k.k.</a:t>
            </a:r>
            <a:r>
              <a:rPr lang="pl-PL" sz="2400" dirty="0">
                <a:solidFill>
                  <a:schemeClr val="tx1"/>
                </a:solidFill>
                <a:latin typeface="Times New Roman" panose="02020603050405020304" pitchFamily="18" charset="0"/>
                <a:cs typeface="Times New Roman" panose="02020603050405020304" pitchFamily="18" charset="0"/>
              </a:rPr>
              <a:t>, gdy łączeniu podlegały trzy kary ograniczenia wolności i jedna kara pozbawienia wolności - </a:t>
            </a:r>
            <a:r>
              <a:rPr lang="pl-PL" sz="2400" dirty="0">
                <a:solidFill>
                  <a:schemeClr val="tx1"/>
                </a:solidFill>
                <a:highlight>
                  <a:srgbClr val="FFFF00"/>
                </a:highlight>
                <a:latin typeface="Times New Roman" panose="02020603050405020304" pitchFamily="18" charset="0"/>
                <a:cs typeface="Times New Roman" panose="02020603050405020304" pitchFamily="18" charset="0"/>
              </a:rPr>
              <a:t>Sąd ma dwie możliwości: albo połączyć wszystkie kary na zasadzie określonej w tym przepisie - tj. w ich miejsce orzec karę łączną pozbawienia wolności - albo w ogóle odstąpić od łączenia kar, pozostawiając je do odrębnego wykonania</a:t>
            </a:r>
            <a:r>
              <a:rPr lang="pl-PL" sz="2400" dirty="0">
                <a:solidFill>
                  <a:schemeClr val="tx1"/>
                </a:solidFill>
                <a:latin typeface="Times New Roman" panose="02020603050405020304" pitchFamily="18" charset="0"/>
                <a:cs typeface="Times New Roman" panose="02020603050405020304" pitchFamily="18" charset="0"/>
              </a:rPr>
              <a:t>. Nie jest uprawniony do swobodnego decydowania, które kary i w jaki sposób połączyć - jak to uczynił w przedmiotowej sprawie. Rozstrzyga jedynie, w przypadku zbiegu </a:t>
            </a:r>
            <a:r>
              <a:rPr lang="pl-PL" sz="2400" dirty="0" err="1">
                <a:solidFill>
                  <a:schemeClr val="tx1"/>
                </a:solidFill>
                <a:latin typeface="Times New Roman" panose="02020603050405020304" pitchFamily="18" charset="0"/>
                <a:cs typeface="Times New Roman" panose="02020603050405020304" pitchFamily="18" charset="0"/>
              </a:rPr>
              <a:t>skazań</a:t>
            </a:r>
            <a:r>
              <a:rPr lang="pl-PL" sz="2400" dirty="0">
                <a:solidFill>
                  <a:schemeClr val="tx1"/>
                </a:solidFill>
                <a:latin typeface="Times New Roman" panose="02020603050405020304" pitchFamily="18" charset="0"/>
                <a:cs typeface="Times New Roman" panose="02020603050405020304" pitchFamily="18" charset="0"/>
              </a:rPr>
              <a:t> na karę pozbawienia i ograniczenia wolności - czy będzie stosował art. 87 § 1 k.k., a jeśli tak, to o wysokości kary łącznej.</a:t>
            </a:r>
          </a:p>
          <a:p>
            <a:pPr lvl="0" algn="just" defTabSz="914400">
              <a:spcBef>
                <a:spcPct val="20000"/>
              </a:spcBef>
              <a:buClrTx/>
            </a:pPr>
            <a:endParaRPr lang="pl-PL" sz="22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endParaRPr lang="pl-PL" sz="22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endParaRPr lang="pl-PL" sz="22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endParaRPr lang="pl-PL" sz="2200" dirty="0">
              <a:solidFill>
                <a:schemeClr val="tx1"/>
              </a:solidFill>
              <a:latin typeface="Times New Roman" panose="02020603050405020304" pitchFamily="18" charset="0"/>
              <a:cs typeface="Times New Roman" panose="02020603050405020304" pitchFamily="18" charset="0"/>
            </a:endParaRPr>
          </a:p>
          <a:p>
            <a:pPr marL="342900" indent="-342900" algn="just">
              <a:buFontTx/>
              <a:buChar char="-"/>
            </a:pPr>
            <a:endParaRPr lang="pl-PL" sz="2700" dirty="0">
              <a:solidFill>
                <a:schemeClr val="tx1"/>
              </a:solidFill>
              <a:latin typeface="Times New Roman" panose="02020603050405020304" pitchFamily="18" charset="0"/>
              <a:cs typeface="Times New Roman" panose="02020603050405020304" pitchFamily="18" charset="0"/>
            </a:endParaRPr>
          </a:p>
          <a:p>
            <a:pPr algn="just"/>
            <a:endParaRPr lang="pl-PL" sz="2400" dirty="0">
              <a:solidFill>
                <a:schemeClr val="tx1"/>
              </a:solidFill>
            </a:endParaRPr>
          </a:p>
        </p:txBody>
      </p:sp>
    </p:spTree>
    <p:extLst>
      <p:ext uri="{BB962C8B-B14F-4D97-AF65-F5344CB8AC3E}">
        <p14:creationId xmlns:p14="http://schemas.microsoft.com/office/powerpoint/2010/main" val="2980238685"/>
      </p:ext>
    </p:extLst>
  </p:cSld>
  <p:clrMapOvr>
    <a:masterClrMapping/>
  </p:clrMapOvr>
  <p:transition spd="slow">
    <p:randomBar dir="vert"/>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264BCE-0835-86A0-471A-0F45C41C243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B8323A98-39BA-35DB-67CF-CD24C40AF420}"/>
              </a:ext>
            </a:extLst>
          </p:cNvPr>
          <p:cNvSpPr>
            <a:spLocks noGrp="1"/>
          </p:cNvSpPr>
          <p:nvPr>
            <p:ph type="ctrTitle"/>
          </p:nvPr>
        </p:nvSpPr>
        <p:spPr>
          <a:xfrm>
            <a:off x="1753629" y="109972"/>
            <a:ext cx="9467994" cy="479422"/>
          </a:xfrm>
        </p:spPr>
        <p:txBody>
          <a:bodyPr>
            <a:normAutofit/>
          </a:bodyPr>
          <a:lstStyle/>
          <a:p>
            <a:pPr algn="ctr"/>
            <a:r>
              <a:rPr lang="pl-PL"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Art. 87 </a:t>
            </a:r>
            <a:r>
              <a:rPr lang="pl-PL" sz="2400" b="1" dirty="0">
                <a:solidFill>
                  <a:schemeClr val="tx1"/>
                </a:solidFill>
                <a:latin typeface="Times New Roman" panose="02020603050405020304" pitchFamily="18" charset="0"/>
                <a:cs typeface="Times New Roman" panose="02020603050405020304" pitchFamily="18" charset="0"/>
              </a:rPr>
              <a:t>§ 2 </a:t>
            </a:r>
            <a:r>
              <a:rPr lang="pl-PL"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kk</a:t>
            </a:r>
            <a:endParaRPr lang="pl-PL" sz="2400" dirty="0">
              <a:solidFill>
                <a:schemeClr val="tx1"/>
              </a:solidFill>
              <a:effectLst>
                <a:outerShdw blurRad="38100" dist="38100" dir="2700000" algn="tl">
                  <a:srgbClr val="000000">
                    <a:alpha val="43137"/>
                  </a:srgbClr>
                </a:outerShdw>
              </a:effectLst>
            </a:endParaRPr>
          </a:p>
        </p:txBody>
      </p:sp>
      <p:sp>
        <p:nvSpPr>
          <p:cNvPr id="3" name="Podtytuł 2">
            <a:extLst>
              <a:ext uri="{FF2B5EF4-FFF2-40B4-BE49-F238E27FC236}">
                <a16:creationId xmlns:a16="http://schemas.microsoft.com/office/drawing/2014/main" id="{801CBBBA-75BB-F914-A2C8-6259BE6022CB}"/>
              </a:ext>
            </a:extLst>
          </p:cNvPr>
          <p:cNvSpPr>
            <a:spLocks noGrp="1"/>
          </p:cNvSpPr>
          <p:nvPr>
            <p:ph type="subTitle" idx="1"/>
          </p:nvPr>
        </p:nvSpPr>
        <p:spPr>
          <a:xfrm>
            <a:off x="1753629" y="717630"/>
            <a:ext cx="10438371" cy="6140370"/>
          </a:xfrm>
        </p:spPr>
        <p:txBody>
          <a:bodyPr>
            <a:normAutofit fontScale="92500"/>
          </a:bodyPr>
          <a:lstStyle/>
          <a:p>
            <a:pPr lvl="0" algn="just" defTabSz="914400">
              <a:spcBef>
                <a:spcPct val="20000"/>
              </a:spcBef>
              <a:buClrTx/>
            </a:pPr>
            <a:r>
              <a:rPr lang="pl-PL" sz="2300" dirty="0">
                <a:solidFill>
                  <a:schemeClr val="tx1"/>
                </a:solidFill>
                <a:latin typeface="Times New Roman" panose="02020603050405020304" pitchFamily="18" charset="0"/>
                <a:cs typeface="Times New Roman" panose="02020603050405020304" pitchFamily="18" charset="0"/>
              </a:rPr>
              <a:t>„Jeżeli na zbiór kar wymierzonych z osobna za poszczególne zbiegające się przestępstwa składają się zarówno kara lub kary pozbawienia wolności, jak i kara lub kary ograniczenia wolności, a </a:t>
            </a:r>
            <a:r>
              <a:rPr lang="pl-PL" sz="2300" dirty="0">
                <a:solidFill>
                  <a:schemeClr val="tx1"/>
                </a:solidFill>
                <a:highlight>
                  <a:srgbClr val="FFFF00"/>
                </a:highlight>
                <a:latin typeface="Times New Roman" panose="02020603050405020304" pitchFamily="18" charset="0"/>
                <a:cs typeface="Times New Roman" panose="02020603050405020304" pitchFamily="18" charset="0"/>
              </a:rPr>
              <a:t>sąd nie decyduje się na to, by wszystkie te kary objąć na podstawie art. 87 § 1 k.k. jednym węzłem kary łącznej pozbawienia wolności, to </a:t>
            </a:r>
            <a:r>
              <a:rPr lang="pl-PL" sz="2300" b="1" dirty="0">
                <a:solidFill>
                  <a:schemeClr val="tx1"/>
                </a:solidFill>
                <a:highlight>
                  <a:srgbClr val="FFFF00"/>
                </a:highlight>
                <a:latin typeface="Times New Roman" panose="02020603050405020304" pitchFamily="18" charset="0"/>
                <a:cs typeface="Times New Roman" panose="02020603050405020304" pitchFamily="18" charset="0"/>
              </a:rPr>
              <a:t>o ile zachodzą ku temu warunki, ma obowiązek połączyć ze sobą w karę łączną kary jednostkowe tego samego rodzaju</a:t>
            </a:r>
            <a:r>
              <a:rPr lang="pl-PL" sz="2300" dirty="0">
                <a:solidFill>
                  <a:schemeClr val="tx1"/>
                </a:solidFill>
                <a:latin typeface="Times New Roman" panose="02020603050405020304" pitchFamily="18" charset="0"/>
                <a:cs typeface="Times New Roman" panose="02020603050405020304" pitchFamily="18" charset="0"/>
              </a:rPr>
              <a:t>. W razie gdy w rozpatrywanym zbiorze kar jednostkowych będą co najmniej dwie kary pozbawienia wolności i co najmniej dwie kary ograniczenia wolności, doprowadzi to do jednoczesnego orzeczenia kary łącznej pozbawienia wolności oraz kary łącznej ograniczenia wolności.” (</a:t>
            </a:r>
            <a:r>
              <a:rPr lang="pl-PL" sz="2300" i="1" dirty="0">
                <a:solidFill>
                  <a:schemeClr val="tx1"/>
                </a:solidFill>
                <a:latin typeface="Times New Roman" panose="02020603050405020304" pitchFamily="18" charset="0"/>
                <a:cs typeface="Times New Roman" panose="02020603050405020304" pitchFamily="18" charset="0"/>
              </a:rPr>
              <a:t>J. Majewski, komentarz</a:t>
            </a:r>
            <a:r>
              <a:rPr lang="pl-PL" sz="2300" dirty="0">
                <a:solidFill>
                  <a:schemeClr val="tx1"/>
                </a:solidFill>
                <a:latin typeface="Times New Roman" panose="02020603050405020304" pitchFamily="18" charset="0"/>
                <a:cs typeface="Times New Roman" panose="02020603050405020304" pitchFamily="18" charset="0"/>
              </a:rPr>
              <a:t>)</a:t>
            </a:r>
          </a:p>
          <a:p>
            <a:pPr lvl="0" algn="just" defTabSz="914400">
              <a:spcBef>
                <a:spcPct val="20000"/>
              </a:spcBef>
              <a:buClrTx/>
            </a:pPr>
            <a:endParaRPr lang="pl-PL" sz="23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2300" b="1" dirty="0">
                <a:solidFill>
                  <a:schemeClr val="tx1"/>
                </a:solidFill>
                <a:highlight>
                  <a:srgbClr val="00FF00"/>
                </a:highlight>
                <a:latin typeface="Times New Roman" panose="02020603050405020304" pitchFamily="18" charset="0"/>
                <a:cs typeface="Times New Roman" panose="02020603050405020304" pitchFamily="18" charset="0"/>
              </a:rPr>
              <a:t>Wyrok SN z 11.09.2025 r., IV KK 102/25 </a:t>
            </a:r>
            <a:r>
              <a:rPr lang="pl-PL" sz="2300" dirty="0">
                <a:solidFill>
                  <a:schemeClr val="tx1"/>
                </a:solidFill>
                <a:latin typeface="Times New Roman" panose="02020603050405020304" pitchFamily="18" charset="0"/>
                <a:cs typeface="Times New Roman" panose="02020603050405020304" pitchFamily="18" charset="0"/>
              </a:rPr>
              <a:t>- wykładnia przepisu art. 87 § 1 k.k. uwzględniająca zmianę obligatoryjnego charakteru decyzji o tym, że skutkiem łączenia kar pozbawienia wolności i kar ograniczenia wolności może być wyłącznie kara pozbawienia wolności, otwiera jednak także drogę do takiej interpretacji tego przepisu, w myśl której </a:t>
            </a:r>
            <a:r>
              <a:rPr lang="pl-PL" sz="2300" dirty="0">
                <a:solidFill>
                  <a:schemeClr val="tx1"/>
                </a:solidFill>
                <a:highlight>
                  <a:srgbClr val="FFFF00"/>
                </a:highlight>
                <a:latin typeface="Times New Roman" panose="02020603050405020304" pitchFamily="18" charset="0"/>
                <a:cs typeface="Times New Roman" panose="02020603050405020304" pitchFamily="18" charset="0"/>
              </a:rPr>
              <a:t>dopuszczalne jest i w tym przypadku, tj. w razie odstąpienia od wymierzenia jako kary łącznej tylko kary pozbawienia wolności, połączenie odrębnie kar pozbawienia wolności i odrębnie kar ograniczenia wolności, pomimo niespełnienia warunków z art. 87 § 2 k.k. albo połączenie tylko kar ograniczenia wolności bez łączenia z karą pozbawienia wolności</a:t>
            </a:r>
            <a:r>
              <a:rPr lang="pl-PL" sz="2300" dirty="0">
                <a:solidFill>
                  <a:schemeClr val="tx1"/>
                </a:solidFill>
                <a:latin typeface="Times New Roman" panose="02020603050405020304" pitchFamily="18" charset="0"/>
                <a:cs typeface="Times New Roman" panose="02020603050405020304" pitchFamily="18" charset="0"/>
              </a:rPr>
              <a:t>.</a:t>
            </a:r>
          </a:p>
          <a:p>
            <a:pPr lvl="0" algn="just" defTabSz="914400">
              <a:spcBef>
                <a:spcPct val="20000"/>
              </a:spcBef>
              <a:buClrTx/>
            </a:pPr>
            <a:endParaRPr lang="pl-PL" sz="2200" dirty="0">
              <a:solidFill>
                <a:schemeClr val="tx1"/>
              </a:solidFill>
              <a:latin typeface="Times New Roman" panose="02020603050405020304" pitchFamily="18" charset="0"/>
              <a:cs typeface="Times New Roman" panose="02020603050405020304" pitchFamily="18" charset="0"/>
            </a:endParaRPr>
          </a:p>
          <a:p>
            <a:pPr marL="342900" indent="-342900" algn="just">
              <a:buFontTx/>
              <a:buChar char="-"/>
            </a:pPr>
            <a:endParaRPr lang="pl-PL" sz="2700" dirty="0">
              <a:solidFill>
                <a:schemeClr val="tx1"/>
              </a:solidFill>
              <a:latin typeface="Times New Roman" panose="02020603050405020304" pitchFamily="18" charset="0"/>
              <a:cs typeface="Times New Roman" panose="02020603050405020304" pitchFamily="18" charset="0"/>
            </a:endParaRPr>
          </a:p>
          <a:p>
            <a:pPr algn="just"/>
            <a:endParaRPr lang="pl-PL" sz="2400" dirty="0">
              <a:solidFill>
                <a:schemeClr val="tx1"/>
              </a:solidFill>
            </a:endParaRPr>
          </a:p>
        </p:txBody>
      </p:sp>
    </p:spTree>
    <p:extLst>
      <p:ext uri="{BB962C8B-B14F-4D97-AF65-F5344CB8AC3E}">
        <p14:creationId xmlns:p14="http://schemas.microsoft.com/office/powerpoint/2010/main" val="3575574660"/>
      </p:ext>
    </p:extLst>
  </p:cSld>
  <p:clrMapOvr>
    <a:masterClrMapping/>
  </p:clrMapOvr>
  <p:transition spd="slow">
    <p:randomBar dir="vert"/>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CE0B8-1F18-DE1C-5A0E-DB9E6EFD1EBE}"/>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5BB981A-07A4-4ABD-E46A-92B40A3214D6}"/>
              </a:ext>
            </a:extLst>
          </p:cNvPr>
          <p:cNvSpPr>
            <a:spLocks noGrp="1"/>
          </p:cNvSpPr>
          <p:nvPr>
            <p:ph type="ctrTitle"/>
          </p:nvPr>
        </p:nvSpPr>
        <p:spPr>
          <a:xfrm>
            <a:off x="1753629" y="109972"/>
            <a:ext cx="9467994" cy="260418"/>
          </a:xfrm>
        </p:spPr>
        <p:txBody>
          <a:bodyPr>
            <a:normAutofit fontScale="90000"/>
          </a:bodyPr>
          <a:lstStyle/>
          <a:p>
            <a:pPr algn="ctr"/>
            <a:r>
              <a:rPr lang="pl-PL" sz="21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przykład</a:t>
            </a:r>
            <a:endParaRPr lang="pl-PL" sz="2100" dirty="0">
              <a:solidFill>
                <a:schemeClr val="tx1"/>
              </a:solidFill>
              <a:effectLst>
                <a:outerShdw blurRad="38100" dist="38100" dir="2700000" algn="tl">
                  <a:srgbClr val="000000">
                    <a:alpha val="43137"/>
                  </a:srgbClr>
                </a:outerShdw>
              </a:effectLst>
            </a:endParaRPr>
          </a:p>
        </p:txBody>
      </p:sp>
      <p:sp>
        <p:nvSpPr>
          <p:cNvPr id="3" name="Podtytuł 2">
            <a:extLst>
              <a:ext uri="{FF2B5EF4-FFF2-40B4-BE49-F238E27FC236}">
                <a16:creationId xmlns:a16="http://schemas.microsoft.com/office/drawing/2014/main" id="{80108EEE-CCF8-20A4-8FDF-B0F0853F0F8E}"/>
              </a:ext>
            </a:extLst>
          </p:cNvPr>
          <p:cNvSpPr>
            <a:spLocks noGrp="1"/>
          </p:cNvSpPr>
          <p:nvPr>
            <p:ph type="subTitle" idx="1"/>
          </p:nvPr>
        </p:nvSpPr>
        <p:spPr>
          <a:xfrm>
            <a:off x="636607" y="752342"/>
            <a:ext cx="11555393" cy="5995686"/>
          </a:xfrm>
        </p:spPr>
        <p:txBody>
          <a:bodyPr>
            <a:normAutofit fontScale="32500" lnSpcReduction="20000"/>
          </a:bodyPr>
          <a:lstStyle/>
          <a:p>
            <a:pPr lvl="0" algn="just" defTabSz="914400">
              <a:spcBef>
                <a:spcPct val="20000"/>
              </a:spcBef>
              <a:buClrTx/>
            </a:pPr>
            <a:r>
              <a:rPr lang="pl-PL" sz="5200" b="1" dirty="0">
                <a:solidFill>
                  <a:schemeClr val="tx1"/>
                </a:solidFill>
                <a:latin typeface="Times New Roman" panose="02020603050405020304" pitchFamily="18" charset="0"/>
                <a:cs typeface="Times New Roman" panose="02020603050405020304" pitchFamily="18" charset="0"/>
              </a:rPr>
              <a:t>1.</a:t>
            </a:r>
            <a:r>
              <a:rPr lang="pl-PL" sz="5200" dirty="0">
                <a:solidFill>
                  <a:schemeClr val="tx1"/>
                </a:solidFill>
                <a:latin typeface="Times New Roman" panose="02020603050405020304" pitchFamily="18" charset="0"/>
                <a:cs typeface="Times New Roman" panose="02020603050405020304" pitchFamily="18" charset="0"/>
              </a:rPr>
              <a:t>	</a:t>
            </a:r>
            <a:r>
              <a:rPr lang="pl-PL" sz="5200" b="1" dirty="0">
                <a:solidFill>
                  <a:schemeClr val="tx1"/>
                </a:solidFill>
                <a:latin typeface="Times New Roman" panose="02020603050405020304" pitchFamily="18" charset="0"/>
                <a:cs typeface="Times New Roman" panose="02020603050405020304" pitchFamily="18" charset="0"/>
              </a:rPr>
              <a:t>czyn</a:t>
            </a:r>
            <a:r>
              <a:rPr lang="pl-PL" sz="5200" dirty="0">
                <a:solidFill>
                  <a:schemeClr val="tx1"/>
                </a:solidFill>
                <a:latin typeface="Times New Roman" panose="02020603050405020304" pitchFamily="18" charset="0"/>
                <a:cs typeface="Times New Roman" panose="02020603050405020304" pitchFamily="18" charset="0"/>
              </a:rPr>
              <a:t> - posiadanie w znacznej ilości środka odurzającego</a:t>
            </a:r>
          </a:p>
          <a:p>
            <a:pPr lvl="0" algn="just" defTabSz="914400">
              <a:spcBef>
                <a:spcPct val="20000"/>
              </a:spcBef>
              <a:buClrTx/>
            </a:pPr>
            <a:r>
              <a:rPr lang="pl-PL" sz="5200" dirty="0">
                <a:solidFill>
                  <a:schemeClr val="tx1"/>
                </a:solidFill>
                <a:latin typeface="Times New Roman" panose="02020603050405020304" pitchFamily="18" charset="0"/>
                <a:cs typeface="Times New Roman" panose="02020603050405020304" pitchFamily="18" charset="0"/>
              </a:rPr>
              <a:t>		występek z art. 62 ust. 2 w zw. z ust. 1 ustawy z dnia 29 lipca 2005 r. o przeciwdziałaniu narkomanii</a:t>
            </a:r>
          </a:p>
          <a:p>
            <a:pPr lvl="0" algn="just" defTabSz="914400">
              <a:spcBef>
                <a:spcPct val="20000"/>
              </a:spcBef>
              <a:buClrTx/>
            </a:pPr>
            <a:endParaRPr lang="pl-PL" sz="25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4900" dirty="0">
                <a:solidFill>
                  <a:schemeClr val="tx1"/>
                </a:solidFill>
                <a:latin typeface="Times New Roman" panose="02020603050405020304" pitchFamily="18" charset="0"/>
                <a:cs typeface="Times New Roman" panose="02020603050405020304" pitchFamily="18" charset="0"/>
              </a:rPr>
              <a:t>		zagrożenie ustawowe - pozbawienie wolności od 1 roku do 10 lat</a:t>
            </a:r>
          </a:p>
          <a:p>
            <a:pPr lvl="0" algn="just" defTabSz="914400">
              <a:spcBef>
                <a:spcPct val="20000"/>
              </a:spcBef>
              <a:buClrTx/>
            </a:pPr>
            <a:endParaRPr lang="pl-PL" sz="25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5200" dirty="0" err="1">
                <a:solidFill>
                  <a:schemeClr val="tx1"/>
                </a:solidFill>
                <a:latin typeface="Times New Roman" panose="02020603050405020304" pitchFamily="18" charset="0"/>
                <a:cs typeface="Times New Roman" panose="02020603050405020304" pitchFamily="18" charset="0"/>
              </a:rPr>
              <a:t>zast</a:t>
            </a:r>
            <a:r>
              <a:rPr lang="pl-PL" sz="5200" dirty="0">
                <a:solidFill>
                  <a:schemeClr val="tx1"/>
                </a:solidFill>
                <a:latin typeface="Times New Roman" panose="02020603050405020304" pitchFamily="18" charset="0"/>
                <a:cs typeface="Times New Roman" panose="02020603050405020304" pitchFamily="18" charset="0"/>
              </a:rPr>
              <a:t>. art. 37b kk - kary: </a:t>
            </a:r>
            <a:r>
              <a:rPr lang="pl-PL" sz="5200" b="1" dirty="0">
                <a:solidFill>
                  <a:schemeClr val="tx1"/>
                </a:solidFill>
                <a:latin typeface="Times New Roman" panose="02020603050405020304" pitchFamily="18" charset="0"/>
                <a:cs typeface="Times New Roman" panose="02020603050405020304" pitchFamily="18" charset="0"/>
              </a:rPr>
              <a:t>3 miesiące pozbawienia wolności i 1 rok ograniczenia wolności</a:t>
            </a:r>
          </a:p>
          <a:p>
            <a:pPr lvl="0" algn="just" defTabSz="914400">
              <a:spcBef>
                <a:spcPct val="20000"/>
              </a:spcBef>
              <a:buClrTx/>
            </a:pPr>
            <a:endParaRPr lang="pl-PL" sz="25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5200" b="1" dirty="0">
                <a:solidFill>
                  <a:schemeClr val="tx1"/>
                </a:solidFill>
                <a:latin typeface="Times New Roman" panose="02020603050405020304" pitchFamily="18" charset="0"/>
                <a:cs typeface="Times New Roman" panose="02020603050405020304" pitchFamily="18" charset="0"/>
              </a:rPr>
              <a:t>2.</a:t>
            </a:r>
            <a:r>
              <a:rPr lang="pl-PL" sz="5200" dirty="0">
                <a:solidFill>
                  <a:schemeClr val="tx1"/>
                </a:solidFill>
                <a:latin typeface="Times New Roman" panose="02020603050405020304" pitchFamily="18" charset="0"/>
                <a:cs typeface="Times New Roman" panose="02020603050405020304" pitchFamily="18" charset="0"/>
              </a:rPr>
              <a:t>	</a:t>
            </a:r>
            <a:r>
              <a:rPr lang="pl-PL" sz="5200" b="1" dirty="0">
                <a:solidFill>
                  <a:schemeClr val="tx1"/>
                </a:solidFill>
                <a:latin typeface="Times New Roman" panose="02020603050405020304" pitchFamily="18" charset="0"/>
                <a:cs typeface="Times New Roman" panose="02020603050405020304" pitchFamily="18" charset="0"/>
              </a:rPr>
              <a:t>czyn</a:t>
            </a:r>
            <a:r>
              <a:rPr lang="pl-PL" sz="5200" dirty="0">
                <a:solidFill>
                  <a:schemeClr val="tx1"/>
                </a:solidFill>
                <a:latin typeface="Times New Roman" panose="02020603050405020304" pitchFamily="18" charset="0"/>
                <a:cs typeface="Times New Roman" panose="02020603050405020304" pitchFamily="18" charset="0"/>
              </a:rPr>
              <a:t> – udzielenie, w celu osiągnięcia korzyści majątkowej, małoletniej środka odurzającego, wypadek mniejszej wagi</a:t>
            </a:r>
          </a:p>
          <a:p>
            <a:pPr lvl="0" algn="just" defTabSz="914400">
              <a:spcBef>
                <a:spcPct val="20000"/>
              </a:spcBef>
              <a:buClrTx/>
            </a:pPr>
            <a:r>
              <a:rPr lang="pl-PL" sz="5200" dirty="0">
                <a:solidFill>
                  <a:schemeClr val="tx1"/>
                </a:solidFill>
                <a:latin typeface="Times New Roman" panose="02020603050405020304" pitchFamily="18" charset="0"/>
                <a:cs typeface="Times New Roman" panose="02020603050405020304" pitchFamily="18" charset="0"/>
              </a:rPr>
              <a:t>		występek z art. 59 ust. 2 w zw. z ust. 3 ustawy z dnia 29 lipca 2005 r. o  przeciwdziałaniu narkomanii</a:t>
            </a:r>
          </a:p>
          <a:p>
            <a:pPr lvl="0" algn="just" defTabSz="914400">
              <a:spcBef>
                <a:spcPct val="20000"/>
              </a:spcBef>
              <a:buClrTx/>
            </a:pPr>
            <a:endParaRPr lang="pl-PL" sz="25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5200" b="1" dirty="0">
                <a:solidFill>
                  <a:schemeClr val="tx1"/>
                </a:solidFill>
                <a:latin typeface="Times New Roman" panose="02020603050405020304" pitchFamily="18" charset="0"/>
                <a:cs typeface="Times New Roman" panose="02020603050405020304" pitchFamily="18" charset="0"/>
              </a:rPr>
              <a:t>3.</a:t>
            </a:r>
            <a:r>
              <a:rPr lang="pl-PL" sz="5200" dirty="0">
                <a:solidFill>
                  <a:schemeClr val="tx1"/>
                </a:solidFill>
                <a:latin typeface="Times New Roman" panose="02020603050405020304" pitchFamily="18" charset="0"/>
                <a:cs typeface="Times New Roman" panose="02020603050405020304" pitchFamily="18" charset="0"/>
              </a:rPr>
              <a:t>	</a:t>
            </a:r>
            <a:r>
              <a:rPr lang="pl-PL" sz="5200" b="1" dirty="0">
                <a:solidFill>
                  <a:schemeClr val="tx1"/>
                </a:solidFill>
                <a:latin typeface="Times New Roman" panose="02020603050405020304" pitchFamily="18" charset="0"/>
                <a:cs typeface="Times New Roman" panose="02020603050405020304" pitchFamily="18" charset="0"/>
              </a:rPr>
              <a:t>czyn</a:t>
            </a:r>
            <a:r>
              <a:rPr lang="pl-PL" sz="5200" dirty="0">
                <a:solidFill>
                  <a:schemeClr val="tx1"/>
                </a:solidFill>
                <a:latin typeface="Times New Roman" panose="02020603050405020304" pitchFamily="18" charset="0"/>
                <a:cs typeface="Times New Roman" panose="02020603050405020304" pitchFamily="18" charset="0"/>
              </a:rPr>
              <a:t> – udzielenie, w celu osiągnięcia korzyści majątkowej, małoletniemu środka odurzającego, wypadek mniejszej wagi</a:t>
            </a:r>
          </a:p>
          <a:p>
            <a:pPr lvl="0" algn="just" defTabSz="914400">
              <a:spcBef>
                <a:spcPct val="20000"/>
              </a:spcBef>
              <a:buClrTx/>
            </a:pPr>
            <a:r>
              <a:rPr lang="pl-PL" sz="5200" dirty="0">
                <a:solidFill>
                  <a:schemeClr val="tx1"/>
                </a:solidFill>
                <a:latin typeface="Times New Roman" panose="02020603050405020304" pitchFamily="18" charset="0"/>
                <a:cs typeface="Times New Roman" panose="02020603050405020304" pitchFamily="18" charset="0"/>
              </a:rPr>
              <a:t>		występek z art. 59 ust. 2 w zw. z ust. 3 ustawy z dnia 29 lipca 2005 r. o  przeciwdziałaniu narkomanii</a:t>
            </a:r>
          </a:p>
          <a:p>
            <a:pPr lvl="0" algn="just" defTabSz="914400">
              <a:spcBef>
                <a:spcPct val="20000"/>
              </a:spcBef>
              <a:buClrTx/>
            </a:pPr>
            <a:endParaRPr lang="pl-PL" sz="25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4900" dirty="0">
                <a:solidFill>
                  <a:schemeClr val="tx1"/>
                </a:solidFill>
                <a:latin typeface="Times New Roman" panose="02020603050405020304" pitchFamily="18" charset="0"/>
                <a:cs typeface="Times New Roman" panose="02020603050405020304" pitchFamily="18" charset="0"/>
              </a:rPr>
              <a:t>		zagrożenie ustawowe - grzywna, ograniczenie wolności lub pozbawienie wolności do 2 lat</a:t>
            </a:r>
          </a:p>
          <a:p>
            <a:pPr lvl="0" algn="just" defTabSz="914400">
              <a:spcBef>
                <a:spcPct val="20000"/>
              </a:spcBef>
              <a:buClrTx/>
            </a:pPr>
            <a:endParaRPr lang="pl-PL" sz="25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5200" dirty="0" err="1">
                <a:solidFill>
                  <a:schemeClr val="tx1"/>
                </a:solidFill>
                <a:latin typeface="Times New Roman" panose="02020603050405020304" pitchFamily="18" charset="0"/>
                <a:cs typeface="Times New Roman" panose="02020603050405020304" pitchFamily="18" charset="0"/>
              </a:rPr>
              <a:t>zast</a:t>
            </a:r>
            <a:r>
              <a:rPr lang="pl-PL" sz="5200" dirty="0">
                <a:solidFill>
                  <a:schemeClr val="tx1"/>
                </a:solidFill>
                <a:latin typeface="Times New Roman" panose="02020603050405020304" pitchFamily="18" charset="0"/>
                <a:cs typeface="Times New Roman" panose="02020603050405020304" pitchFamily="18" charset="0"/>
              </a:rPr>
              <a:t>. art. 91 § 1 kk – kara: </a:t>
            </a:r>
            <a:r>
              <a:rPr lang="pl-PL" sz="5200" b="1" dirty="0">
                <a:solidFill>
                  <a:schemeClr val="tx1"/>
                </a:solidFill>
                <a:latin typeface="Times New Roman" panose="02020603050405020304" pitchFamily="18" charset="0"/>
                <a:cs typeface="Times New Roman" panose="02020603050405020304" pitchFamily="18" charset="0"/>
              </a:rPr>
              <a:t>3 miesiące pozbawienia wolności</a:t>
            </a:r>
          </a:p>
          <a:p>
            <a:pPr lvl="0" algn="just" defTabSz="914400">
              <a:spcBef>
                <a:spcPct val="20000"/>
              </a:spcBef>
              <a:buClrTx/>
            </a:pPr>
            <a:endParaRPr lang="pl-PL" sz="25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5200" b="1" dirty="0">
                <a:solidFill>
                  <a:schemeClr val="tx1"/>
                </a:solidFill>
                <a:latin typeface="Times New Roman" panose="02020603050405020304" pitchFamily="18" charset="0"/>
                <a:cs typeface="Times New Roman" panose="02020603050405020304" pitchFamily="18" charset="0"/>
              </a:rPr>
              <a:t>4.</a:t>
            </a:r>
            <a:r>
              <a:rPr lang="pl-PL" sz="5200" dirty="0">
                <a:solidFill>
                  <a:schemeClr val="tx1"/>
                </a:solidFill>
                <a:latin typeface="Times New Roman" panose="02020603050405020304" pitchFamily="18" charset="0"/>
                <a:cs typeface="Times New Roman" panose="02020603050405020304" pitchFamily="18" charset="0"/>
              </a:rPr>
              <a:t>	</a:t>
            </a:r>
            <a:r>
              <a:rPr lang="pl-PL" sz="5200" b="1" dirty="0">
                <a:solidFill>
                  <a:schemeClr val="tx1"/>
                </a:solidFill>
                <a:latin typeface="Times New Roman" panose="02020603050405020304" pitchFamily="18" charset="0"/>
                <a:cs typeface="Times New Roman" panose="02020603050405020304" pitchFamily="18" charset="0"/>
              </a:rPr>
              <a:t>czyn</a:t>
            </a:r>
            <a:r>
              <a:rPr lang="pl-PL" sz="5200" dirty="0">
                <a:solidFill>
                  <a:schemeClr val="tx1"/>
                </a:solidFill>
                <a:latin typeface="Times New Roman" panose="02020603050405020304" pitchFamily="18" charset="0"/>
                <a:cs typeface="Times New Roman" panose="02020603050405020304" pitchFamily="18" charset="0"/>
              </a:rPr>
              <a:t> – udzielenie, w celu osiągnięcia korzyści majątkowej, środka odurzającego</a:t>
            </a:r>
          </a:p>
          <a:p>
            <a:pPr lvl="0" algn="just" defTabSz="914400">
              <a:spcBef>
                <a:spcPct val="20000"/>
              </a:spcBef>
              <a:buClrTx/>
            </a:pPr>
            <a:r>
              <a:rPr lang="pl-PL" sz="5200" dirty="0">
                <a:solidFill>
                  <a:schemeClr val="tx1"/>
                </a:solidFill>
                <a:latin typeface="Times New Roman" panose="02020603050405020304" pitchFamily="18" charset="0"/>
                <a:cs typeface="Times New Roman" panose="02020603050405020304" pitchFamily="18" charset="0"/>
              </a:rPr>
              <a:t>		występek z art. 59 ust. 1 ustawy z dnia 29 lipca 2005 r. o  przeciwdziałaniu narkomanii</a:t>
            </a:r>
          </a:p>
          <a:p>
            <a:pPr lvl="0" algn="just" defTabSz="914400">
              <a:spcBef>
                <a:spcPct val="20000"/>
              </a:spcBef>
              <a:buClrTx/>
            </a:pPr>
            <a:endParaRPr lang="pl-PL" sz="25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4900" dirty="0">
                <a:solidFill>
                  <a:schemeClr val="tx1"/>
                </a:solidFill>
                <a:latin typeface="Times New Roman" panose="02020603050405020304" pitchFamily="18" charset="0"/>
                <a:cs typeface="Times New Roman" panose="02020603050405020304" pitchFamily="18" charset="0"/>
              </a:rPr>
              <a:t>		zagrożenie ustawowe - pozbawienie wolności od 1 roku do 10 lat</a:t>
            </a:r>
          </a:p>
          <a:p>
            <a:pPr lvl="0" algn="just" defTabSz="914400">
              <a:spcBef>
                <a:spcPct val="20000"/>
              </a:spcBef>
              <a:buClrTx/>
            </a:pPr>
            <a:endParaRPr lang="pl-PL" sz="25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5200" dirty="0" err="1">
                <a:solidFill>
                  <a:schemeClr val="tx1"/>
                </a:solidFill>
                <a:latin typeface="Times New Roman" panose="02020603050405020304" pitchFamily="18" charset="0"/>
                <a:cs typeface="Times New Roman" panose="02020603050405020304" pitchFamily="18" charset="0"/>
              </a:rPr>
              <a:t>zast</a:t>
            </a:r>
            <a:r>
              <a:rPr lang="pl-PL" sz="5200" dirty="0">
                <a:solidFill>
                  <a:schemeClr val="tx1"/>
                </a:solidFill>
                <a:latin typeface="Times New Roman" panose="02020603050405020304" pitchFamily="18" charset="0"/>
                <a:cs typeface="Times New Roman" panose="02020603050405020304" pitchFamily="18" charset="0"/>
              </a:rPr>
              <a:t>. art. 37b kk - kary: </a:t>
            </a:r>
            <a:r>
              <a:rPr lang="pl-PL" sz="5200" b="1" dirty="0">
                <a:solidFill>
                  <a:schemeClr val="tx1"/>
                </a:solidFill>
                <a:latin typeface="Times New Roman" panose="02020603050405020304" pitchFamily="18" charset="0"/>
                <a:cs typeface="Times New Roman" panose="02020603050405020304" pitchFamily="18" charset="0"/>
              </a:rPr>
              <a:t>6 miesięcy pozbawienia wolności i 6 miesięcy ograniczenia wolności</a:t>
            </a:r>
          </a:p>
          <a:p>
            <a:pPr lvl="0" algn="just" defTabSz="914400">
              <a:spcBef>
                <a:spcPct val="20000"/>
              </a:spcBef>
              <a:buClrTx/>
            </a:pPr>
            <a:endParaRPr lang="pl-PL" sz="46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endParaRPr lang="pl-PL" sz="25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5500" b="1" dirty="0">
                <a:solidFill>
                  <a:schemeClr val="tx1"/>
                </a:solidFill>
                <a:latin typeface="Times New Roman" panose="02020603050405020304" pitchFamily="18" charset="0"/>
                <a:cs typeface="Times New Roman" panose="02020603050405020304" pitchFamily="18" charset="0"/>
              </a:rPr>
              <a:t>	</a:t>
            </a:r>
            <a:r>
              <a:rPr lang="pl-PL" sz="5500" dirty="0">
                <a:solidFill>
                  <a:schemeClr val="tx1"/>
                </a:solidFill>
                <a:latin typeface="Times New Roman" panose="02020603050405020304" pitchFamily="18" charset="0"/>
                <a:cs typeface="Times New Roman" panose="02020603050405020304" pitchFamily="18" charset="0"/>
              </a:rPr>
              <a:t>kary łączne: </a:t>
            </a:r>
            <a:r>
              <a:rPr lang="pl-PL" sz="5500" b="1" dirty="0">
                <a:solidFill>
                  <a:schemeClr val="tx1"/>
                </a:solidFill>
                <a:latin typeface="Times New Roman" panose="02020603050405020304" pitchFamily="18" charset="0"/>
                <a:cs typeface="Times New Roman" panose="02020603050405020304" pitchFamily="18" charset="0"/>
              </a:rPr>
              <a:t>8 miesięcy pozbawienia wolności oraz 1 roku i 6 miesięcy ograniczenia wolności</a:t>
            </a:r>
          </a:p>
        </p:txBody>
      </p:sp>
    </p:spTree>
    <p:extLst>
      <p:ext uri="{BB962C8B-B14F-4D97-AF65-F5344CB8AC3E}">
        <p14:creationId xmlns:p14="http://schemas.microsoft.com/office/powerpoint/2010/main" val="3669463466"/>
      </p:ext>
    </p:extLst>
  </p:cSld>
  <p:clrMapOvr>
    <a:masterClrMapping/>
  </p:clrMapOvr>
  <p:transition spd="slow">
    <p:randomBar dir="vert"/>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044BE-AE33-5D53-BD1E-4B2A88B0523E}"/>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C365131-314E-21BE-8709-91526465E909}"/>
              </a:ext>
            </a:extLst>
          </p:cNvPr>
          <p:cNvSpPr>
            <a:spLocks noGrp="1"/>
          </p:cNvSpPr>
          <p:nvPr>
            <p:ph type="ctrTitle"/>
          </p:nvPr>
        </p:nvSpPr>
        <p:spPr>
          <a:xfrm>
            <a:off x="1753629" y="109972"/>
            <a:ext cx="9467994" cy="260418"/>
          </a:xfrm>
        </p:spPr>
        <p:txBody>
          <a:bodyPr>
            <a:normAutofit fontScale="90000"/>
          </a:bodyPr>
          <a:lstStyle/>
          <a:p>
            <a:pPr algn="ctr"/>
            <a:r>
              <a:rPr lang="pl-PL" sz="21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przykład</a:t>
            </a:r>
            <a:endParaRPr lang="pl-PL" sz="2100" dirty="0">
              <a:solidFill>
                <a:schemeClr val="tx1"/>
              </a:solidFill>
              <a:effectLst>
                <a:outerShdw blurRad="38100" dist="38100" dir="2700000" algn="tl">
                  <a:srgbClr val="000000">
                    <a:alpha val="43137"/>
                  </a:srgbClr>
                </a:outerShdw>
              </a:effectLst>
            </a:endParaRPr>
          </a:p>
        </p:txBody>
      </p:sp>
      <p:sp>
        <p:nvSpPr>
          <p:cNvPr id="3" name="Podtytuł 2">
            <a:extLst>
              <a:ext uri="{FF2B5EF4-FFF2-40B4-BE49-F238E27FC236}">
                <a16:creationId xmlns:a16="http://schemas.microsoft.com/office/drawing/2014/main" id="{07C2EF6B-4F4C-EFE3-419B-883069C44251}"/>
              </a:ext>
            </a:extLst>
          </p:cNvPr>
          <p:cNvSpPr>
            <a:spLocks noGrp="1"/>
          </p:cNvSpPr>
          <p:nvPr>
            <p:ph type="subTitle" idx="1"/>
          </p:nvPr>
        </p:nvSpPr>
        <p:spPr>
          <a:xfrm>
            <a:off x="1655179" y="526661"/>
            <a:ext cx="10536821" cy="6331339"/>
          </a:xfrm>
        </p:spPr>
        <p:txBody>
          <a:bodyPr>
            <a:noAutofit/>
          </a:bodyPr>
          <a:lstStyle/>
          <a:p>
            <a:pPr lvl="0" algn="ctr" defTabSz="914400">
              <a:spcBef>
                <a:spcPct val="20000"/>
              </a:spcBef>
              <a:buClrTx/>
            </a:pPr>
            <a:r>
              <a:rPr lang="pl-PL" sz="2200" b="1" dirty="0">
                <a:solidFill>
                  <a:schemeClr val="tx1"/>
                </a:solidFill>
                <a:highlight>
                  <a:srgbClr val="FFFF00"/>
                </a:highlight>
                <a:latin typeface="Times New Roman" panose="02020603050405020304" pitchFamily="18" charset="0"/>
                <a:cs typeface="Times New Roman" panose="02020603050405020304" pitchFamily="18" charset="0"/>
              </a:rPr>
              <a:t>Wymiary kar łącznych orzekanych na różnych podstawach:</a:t>
            </a:r>
          </a:p>
          <a:p>
            <a:pPr lvl="0" algn="ctr" defTabSz="914400">
              <a:spcBef>
                <a:spcPct val="20000"/>
              </a:spcBef>
              <a:buClrTx/>
            </a:pPr>
            <a:endParaRPr lang="pl-PL" sz="12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2200" dirty="0">
                <a:solidFill>
                  <a:schemeClr val="tx1"/>
                </a:solidFill>
                <a:latin typeface="Times New Roman" panose="02020603050405020304" pitchFamily="18" charset="0"/>
                <a:cs typeface="Times New Roman" panose="02020603050405020304" pitchFamily="18" charset="0"/>
              </a:rPr>
              <a:t>- wymiar kar łącznych przy </a:t>
            </a:r>
            <a:r>
              <a:rPr lang="pl-PL" sz="2200" dirty="0" err="1">
                <a:solidFill>
                  <a:schemeClr val="tx1"/>
                </a:solidFill>
                <a:latin typeface="Times New Roman" panose="02020603050405020304" pitchFamily="18" charset="0"/>
                <a:cs typeface="Times New Roman" panose="02020603050405020304" pitchFamily="18" charset="0"/>
              </a:rPr>
              <a:t>zast</a:t>
            </a:r>
            <a:r>
              <a:rPr lang="pl-PL" sz="2200" dirty="0">
                <a:solidFill>
                  <a:schemeClr val="tx1"/>
                </a:solidFill>
                <a:latin typeface="Times New Roman" panose="02020603050405020304" pitchFamily="18" charset="0"/>
                <a:cs typeface="Times New Roman" panose="02020603050405020304" pitchFamily="18" charset="0"/>
              </a:rPr>
              <a:t>. </a:t>
            </a:r>
            <a:r>
              <a:rPr lang="pl-PL" sz="2200" b="1" dirty="0">
                <a:solidFill>
                  <a:schemeClr val="tx1"/>
                </a:solidFill>
                <a:latin typeface="Times New Roman" panose="02020603050405020304" pitchFamily="18" charset="0"/>
                <a:cs typeface="Times New Roman" panose="02020603050405020304" pitchFamily="18" charset="0"/>
              </a:rPr>
              <a:t>art. 87 § 2 kk </a:t>
            </a:r>
            <a:r>
              <a:rPr lang="pl-PL" sz="2200" dirty="0">
                <a:solidFill>
                  <a:schemeClr val="tx1"/>
                </a:solidFill>
                <a:latin typeface="Times New Roman" panose="02020603050405020304" pitchFamily="18" charset="0"/>
                <a:cs typeface="Times New Roman" panose="02020603050405020304" pitchFamily="18" charset="0"/>
              </a:rPr>
              <a:t>– </a:t>
            </a:r>
            <a:r>
              <a:rPr lang="pl-PL" sz="2200" i="1" u="sng" dirty="0">
                <a:solidFill>
                  <a:schemeClr val="tx1"/>
                </a:solidFill>
                <a:latin typeface="Times New Roman" panose="02020603050405020304" pitchFamily="18" charset="0"/>
                <a:cs typeface="Times New Roman" panose="02020603050405020304" pitchFamily="18" charset="0"/>
              </a:rPr>
              <a:t>pozbawienia wolności </a:t>
            </a:r>
            <a:r>
              <a:rPr lang="pl-PL" sz="2200" dirty="0">
                <a:solidFill>
                  <a:schemeClr val="tx1"/>
                </a:solidFill>
                <a:latin typeface="Times New Roman" panose="02020603050405020304" pitchFamily="18" charset="0"/>
                <a:cs typeface="Times New Roman" panose="02020603050405020304" pitchFamily="18" charset="0"/>
              </a:rPr>
              <a:t>tylko 6 miesięcy oraz </a:t>
            </a:r>
            <a:r>
              <a:rPr lang="pl-PL" sz="2200" i="1" u="sng" dirty="0">
                <a:solidFill>
                  <a:schemeClr val="tx1"/>
                </a:solidFill>
                <a:latin typeface="Times New Roman" panose="02020603050405020304" pitchFamily="18" charset="0"/>
                <a:cs typeface="Times New Roman" panose="02020603050405020304" pitchFamily="18" charset="0"/>
              </a:rPr>
              <a:t>ograniczenia wolności </a:t>
            </a:r>
            <a:r>
              <a:rPr lang="pl-PL" sz="2200" dirty="0">
                <a:solidFill>
                  <a:schemeClr val="tx1"/>
                </a:solidFill>
                <a:latin typeface="Times New Roman" panose="02020603050405020304" pitchFamily="18" charset="0"/>
                <a:cs typeface="Times New Roman" panose="02020603050405020304" pitchFamily="18" charset="0"/>
              </a:rPr>
              <a:t>od 1 roku i 1 miesiąca do 1 roku i 6 miesięcy (w przykładzie musiałby być obniżona kara pozbawienia wolności jednostkowa do 5 miesięcy);</a:t>
            </a:r>
          </a:p>
          <a:p>
            <a:pPr lvl="0" algn="just" defTabSz="914400">
              <a:spcBef>
                <a:spcPct val="20000"/>
              </a:spcBef>
              <a:buClrTx/>
            </a:pPr>
            <a:r>
              <a:rPr lang="pl-PL" sz="2200" dirty="0">
                <a:solidFill>
                  <a:schemeClr val="tx1"/>
                </a:solidFill>
                <a:latin typeface="Times New Roman" panose="02020603050405020304" pitchFamily="18" charset="0"/>
                <a:cs typeface="Times New Roman" panose="02020603050405020304" pitchFamily="18" charset="0"/>
              </a:rPr>
              <a:t>- wymiar kar łącznych przy </a:t>
            </a:r>
            <a:r>
              <a:rPr lang="pl-PL" sz="2200" dirty="0" err="1">
                <a:solidFill>
                  <a:schemeClr val="tx1"/>
                </a:solidFill>
                <a:latin typeface="Times New Roman" panose="02020603050405020304" pitchFamily="18" charset="0"/>
                <a:cs typeface="Times New Roman" panose="02020603050405020304" pitchFamily="18" charset="0"/>
              </a:rPr>
              <a:t>zast</a:t>
            </a:r>
            <a:r>
              <a:rPr lang="pl-PL" sz="2200" dirty="0">
                <a:solidFill>
                  <a:schemeClr val="tx1"/>
                </a:solidFill>
                <a:latin typeface="Times New Roman" panose="02020603050405020304" pitchFamily="18" charset="0"/>
                <a:cs typeface="Times New Roman" panose="02020603050405020304" pitchFamily="18" charset="0"/>
              </a:rPr>
              <a:t>. </a:t>
            </a:r>
            <a:r>
              <a:rPr lang="pl-PL" sz="2200" b="1" dirty="0">
                <a:solidFill>
                  <a:schemeClr val="tx1"/>
                </a:solidFill>
                <a:latin typeface="Times New Roman" panose="02020603050405020304" pitchFamily="18" charset="0"/>
                <a:cs typeface="Times New Roman" panose="02020603050405020304" pitchFamily="18" charset="0"/>
              </a:rPr>
              <a:t>art. 87 § 1 kk </a:t>
            </a:r>
            <a:r>
              <a:rPr lang="pl-PL" sz="2200" dirty="0">
                <a:solidFill>
                  <a:schemeClr val="tx1"/>
                </a:solidFill>
                <a:latin typeface="Times New Roman" panose="02020603050405020304" pitchFamily="18" charset="0"/>
                <a:cs typeface="Times New Roman" panose="02020603050405020304" pitchFamily="18" charset="0"/>
              </a:rPr>
              <a:t>– </a:t>
            </a:r>
            <a:r>
              <a:rPr lang="pl-PL" sz="2200" i="1" u="sng" dirty="0">
                <a:solidFill>
                  <a:schemeClr val="tx1"/>
                </a:solidFill>
                <a:latin typeface="Times New Roman" panose="02020603050405020304" pitchFamily="18" charset="0"/>
                <a:cs typeface="Times New Roman" panose="02020603050405020304" pitchFamily="18" charset="0"/>
              </a:rPr>
              <a:t>pozbawienia wolności </a:t>
            </a:r>
            <a:r>
              <a:rPr lang="pl-PL" sz="2200" dirty="0">
                <a:solidFill>
                  <a:schemeClr val="tx1"/>
                </a:solidFill>
                <a:latin typeface="Times New Roman" panose="02020603050405020304" pitchFamily="18" charset="0"/>
                <a:cs typeface="Times New Roman" panose="02020603050405020304" pitchFamily="18" charset="0"/>
              </a:rPr>
              <a:t>od 7 miesięcy do 1 roku i 9 miesięcy;</a:t>
            </a:r>
          </a:p>
          <a:p>
            <a:pPr lvl="0" algn="just" defTabSz="914400">
              <a:spcBef>
                <a:spcPct val="20000"/>
              </a:spcBef>
              <a:buClrTx/>
            </a:pPr>
            <a:r>
              <a:rPr lang="pl-PL" sz="2200" dirty="0">
                <a:solidFill>
                  <a:schemeClr val="tx1"/>
                </a:solidFill>
                <a:latin typeface="Times New Roman" panose="02020603050405020304" pitchFamily="18" charset="0"/>
                <a:cs typeface="Times New Roman" panose="02020603050405020304" pitchFamily="18" charset="0"/>
              </a:rPr>
              <a:t>- wymiar kar łącznych przy </a:t>
            </a:r>
            <a:r>
              <a:rPr lang="pl-PL" sz="2200" dirty="0" err="1">
                <a:solidFill>
                  <a:schemeClr val="tx1"/>
                </a:solidFill>
                <a:latin typeface="Times New Roman" panose="02020603050405020304" pitchFamily="18" charset="0"/>
                <a:cs typeface="Times New Roman" panose="02020603050405020304" pitchFamily="18" charset="0"/>
              </a:rPr>
              <a:t>zast</a:t>
            </a:r>
            <a:r>
              <a:rPr lang="pl-PL" sz="2200" dirty="0">
                <a:solidFill>
                  <a:schemeClr val="tx1"/>
                </a:solidFill>
                <a:latin typeface="Times New Roman" panose="02020603050405020304" pitchFamily="18" charset="0"/>
                <a:cs typeface="Times New Roman" panose="02020603050405020304" pitchFamily="18" charset="0"/>
              </a:rPr>
              <a:t>. </a:t>
            </a:r>
            <a:r>
              <a:rPr lang="pl-PL" sz="2200" b="1" dirty="0">
                <a:solidFill>
                  <a:schemeClr val="tx1"/>
                </a:solidFill>
                <a:latin typeface="Times New Roman" panose="02020603050405020304" pitchFamily="18" charset="0"/>
                <a:cs typeface="Times New Roman" panose="02020603050405020304" pitchFamily="18" charset="0"/>
              </a:rPr>
              <a:t>art. 86 § 1 kk (art. 91 § 2 kk) </a:t>
            </a:r>
            <a:r>
              <a:rPr lang="pl-PL" sz="2200" dirty="0">
                <a:solidFill>
                  <a:schemeClr val="tx1"/>
                </a:solidFill>
                <a:latin typeface="Times New Roman" panose="02020603050405020304" pitchFamily="18" charset="0"/>
                <a:cs typeface="Times New Roman" panose="02020603050405020304" pitchFamily="18" charset="0"/>
              </a:rPr>
              <a:t>– </a:t>
            </a:r>
            <a:r>
              <a:rPr lang="pl-PL" sz="2200" i="1" u="sng" dirty="0">
                <a:solidFill>
                  <a:schemeClr val="tx1"/>
                </a:solidFill>
                <a:latin typeface="Times New Roman" panose="02020603050405020304" pitchFamily="18" charset="0"/>
                <a:cs typeface="Times New Roman" panose="02020603050405020304" pitchFamily="18" charset="0"/>
              </a:rPr>
              <a:t>pozbawienia wolności </a:t>
            </a:r>
            <a:r>
              <a:rPr lang="pl-PL" sz="2200" dirty="0">
                <a:solidFill>
                  <a:schemeClr val="tx1"/>
                </a:solidFill>
                <a:latin typeface="Times New Roman" panose="02020603050405020304" pitchFamily="18" charset="0"/>
                <a:cs typeface="Times New Roman" panose="02020603050405020304" pitchFamily="18" charset="0"/>
              </a:rPr>
              <a:t>od 7 miesięcy do 1 roku oraz </a:t>
            </a:r>
            <a:r>
              <a:rPr lang="pl-PL" sz="2200" i="1" u="sng" dirty="0">
                <a:solidFill>
                  <a:schemeClr val="tx1"/>
                </a:solidFill>
                <a:latin typeface="Times New Roman" panose="02020603050405020304" pitchFamily="18" charset="0"/>
                <a:cs typeface="Times New Roman" panose="02020603050405020304" pitchFamily="18" charset="0"/>
              </a:rPr>
              <a:t>ograniczenia wolności </a:t>
            </a:r>
            <a:r>
              <a:rPr lang="pl-PL" sz="2200" dirty="0">
                <a:solidFill>
                  <a:schemeClr val="tx1"/>
                </a:solidFill>
                <a:latin typeface="Times New Roman" panose="02020603050405020304" pitchFamily="18" charset="0"/>
                <a:cs typeface="Times New Roman" panose="02020603050405020304" pitchFamily="18" charset="0"/>
              </a:rPr>
              <a:t>od 1 roku i 1 miesiąca do 1 roku i 6 miesięcy.</a:t>
            </a:r>
          </a:p>
          <a:p>
            <a:pPr lvl="0" algn="just" defTabSz="914400">
              <a:spcBef>
                <a:spcPct val="20000"/>
              </a:spcBef>
              <a:buClrTx/>
            </a:pPr>
            <a:endParaRPr lang="pl-PL" sz="12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2200" dirty="0">
                <a:solidFill>
                  <a:schemeClr val="tx1"/>
                </a:solidFill>
                <a:latin typeface="Times New Roman" panose="02020603050405020304" pitchFamily="18" charset="0"/>
                <a:cs typeface="Times New Roman" panose="02020603050405020304" pitchFamily="18" charset="0"/>
              </a:rPr>
              <a:t>Konieczność uzasadniania wymiaru kar jednostkowych, podstawy prawnej kary łącznej i wymiaru obu kar łącznych, bacząc, </a:t>
            </a:r>
            <a:r>
              <a:rPr lang="pl-PL" sz="2200" b="1" dirty="0">
                <a:solidFill>
                  <a:schemeClr val="tx1"/>
                </a:solidFill>
                <a:highlight>
                  <a:srgbClr val="00FF00"/>
                </a:highlight>
                <a:latin typeface="Times New Roman" panose="02020603050405020304" pitchFamily="18" charset="0"/>
                <a:cs typeface="Times New Roman" panose="02020603050405020304" pitchFamily="18" charset="0"/>
              </a:rPr>
              <a:t>by nie były rażące dysproporcje </a:t>
            </a:r>
            <a:r>
              <a:rPr lang="pl-PL" sz="2200" dirty="0">
                <a:solidFill>
                  <a:schemeClr val="tx1"/>
                </a:solidFill>
                <a:latin typeface="Times New Roman" panose="02020603050405020304" pitchFamily="18" charset="0"/>
                <a:cs typeface="Times New Roman" panose="02020603050405020304" pitchFamily="18" charset="0"/>
              </a:rPr>
              <a:t>między zasadami stosowanymi przy łączeniu kar jednego rodzaju, gdy zdecydujemy się na połączenie kar tylko jednego rodzaju.</a:t>
            </a:r>
          </a:p>
          <a:p>
            <a:pPr lvl="0" algn="just" defTabSz="914400">
              <a:spcBef>
                <a:spcPct val="20000"/>
              </a:spcBef>
              <a:buClrTx/>
            </a:pPr>
            <a:endParaRPr lang="pl-PL" sz="1000" dirty="0">
              <a:solidFill>
                <a:schemeClr val="tx1"/>
              </a:solidFill>
              <a:latin typeface="Times New Roman" panose="02020603050405020304" pitchFamily="18" charset="0"/>
              <a:cs typeface="Times New Roman" panose="02020603050405020304" pitchFamily="18" charset="0"/>
            </a:endParaRPr>
          </a:p>
          <a:p>
            <a:pPr lvl="0" algn="just" defTabSz="914400">
              <a:spcBef>
                <a:spcPct val="20000"/>
              </a:spcBef>
              <a:buClrTx/>
            </a:pPr>
            <a:r>
              <a:rPr lang="pl-PL" sz="2200" dirty="0">
                <a:solidFill>
                  <a:schemeClr val="tx1"/>
                </a:solidFill>
                <a:latin typeface="Times New Roman" panose="02020603050405020304" pitchFamily="18" charset="0"/>
                <a:cs typeface="Times New Roman" panose="02020603050405020304" pitchFamily="18" charset="0"/>
              </a:rPr>
              <a:t>Stosując </a:t>
            </a:r>
            <a:r>
              <a:rPr lang="pl-PL" sz="2200" b="1" dirty="0">
                <a:solidFill>
                  <a:schemeClr val="tx1"/>
                </a:solidFill>
                <a:latin typeface="Times New Roman" panose="02020603050405020304" pitchFamily="18" charset="0"/>
                <a:cs typeface="Times New Roman" panose="02020603050405020304" pitchFamily="18" charset="0"/>
              </a:rPr>
              <a:t>art. 87 § 1 lub art. 87 § 2 kk </a:t>
            </a:r>
            <a:r>
              <a:rPr lang="pl-PL" sz="2200" b="1" u="sng" dirty="0">
                <a:solidFill>
                  <a:schemeClr val="tx1"/>
                </a:solidFill>
                <a:latin typeface="Times New Roman" panose="02020603050405020304" pitchFamily="18" charset="0"/>
                <a:cs typeface="Times New Roman" panose="02020603050405020304" pitchFamily="18" charset="0"/>
              </a:rPr>
              <a:t>trzeba uwzględnić </a:t>
            </a:r>
            <a:r>
              <a:rPr lang="pl-PL" sz="2200" dirty="0">
                <a:solidFill>
                  <a:schemeClr val="tx1"/>
                </a:solidFill>
                <a:latin typeface="Times New Roman" panose="02020603050405020304" pitchFamily="18" charset="0"/>
                <a:cs typeface="Times New Roman" panose="02020603050405020304" pitchFamily="18" charset="0"/>
              </a:rPr>
              <a:t>reguły z </a:t>
            </a:r>
            <a:r>
              <a:rPr lang="pl-PL" sz="2200" b="1" dirty="0">
                <a:solidFill>
                  <a:schemeClr val="tx1"/>
                </a:solidFill>
                <a:latin typeface="Times New Roman" panose="02020603050405020304" pitchFamily="18" charset="0"/>
                <a:cs typeface="Times New Roman" panose="02020603050405020304" pitchFamily="18" charset="0"/>
              </a:rPr>
              <a:t>art. 85a kk i art. 86 § 1 kk</a:t>
            </a:r>
            <a:r>
              <a:rPr lang="pl-PL" sz="2200"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62398553"/>
      </p:ext>
    </p:extLst>
  </p:cSld>
  <p:clrMapOvr>
    <a:masterClrMapping/>
  </p:clrMapOvr>
  <p:transition spd="slow">
    <p:randomBar dir="vert"/>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66FD6EB-D813-8441-72F7-8C3C911779A9}"/>
              </a:ext>
            </a:extLst>
          </p:cNvPr>
          <p:cNvSpPr>
            <a:spLocks noGrp="1"/>
          </p:cNvSpPr>
          <p:nvPr>
            <p:ph type="ctrTitle"/>
          </p:nvPr>
        </p:nvSpPr>
        <p:spPr>
          <a:xfrm>
            <a:off x="1957589" y="615820"/>
            <a:ext cx="9547023" cy="1148587"/>
          </a:xfrm>
        </p:spPr>
        <p:txBody>
          <a:bodyPr>
            <a:normAutofit/>
          </a:bodyPr>
          <a:lstStyle/>
          <a:p>
            <a:pPr algn="ctr"/>
            <a:r>
              <a:rPr lang="pl-PL" sz="3200" b="1" dirty="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Szkolenie dla adwokatów</a:t>
            </a:r>
            <a:br>
              <a:rPr lang="pl-PL" sz="3200" b="1" dirty="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pl-PL" sz="3200" b="1" dirty="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występujących sprawach karnych</a:t>
            </a:r>
          </a:p>
        </p:txBody>
      </p:sp>
      <p:sp>
        <p:nvSpPr>
          <p:cNvPr id="3" name="Podtytuł 2">
            <a:extLst>
              <a:ext uri="{FF2B5EF4-FFF2-40B4-BE49-F238E27FC236}">
                <a16:creationId xmlns:a16="http://schemas.microsoft.com/office/drawing/2014/main" id="{FBAD75C7-72B6-DA01-77B2-7EC46C8D9CD9}"/>
              </a:ext>
            </a:extLst>
          </p:cNvPr>
          <p:cNvSpPr>
            <a:spLocks noGrp="1"/>
          </p:cNvSpPr>
          <p:nvPr>
            <p:ph type="subTitle" idx="1"/>
          </p:nvPr>
        </p:nvSpPr>
        <p:spPr>
          <a:xfrm>
            <a:off x="1751527" y="2385390"/>
            <a:ext cx="9753086" cy="4472609"/>
          </a:xfrm>
        </p:spPr>
        <p:txBody>
          <a:bodyPr>
            <a:normAutofit/>
          </a:bodyPr>
          <a:lstStyle/>
          <a:p>
            <a:pPr algn="ctr"/>
            <a:endParaRPr lang="pl-PL" sz="4000" dirty="0">
              <a:solidFill>
                <a:schemeClr val="tx1"/>
              </a:solidFill>
            </a:endParaRPr>
          </a:p>
          <a:p>
            <a:pPr algn="ctr"/>
            <a:r>
              <a:rPr lang="pl-PL" sz="4000" b="1" dirty="0">
                <a:solidFill>
                  <a:schemeClr val="accent6">
                    <a:lumMod val="75000"/>
                  </a:schemeClr>
                </a:solidFill>
                <a:latin typeface="Times New Roman" panose="02020603050405020304" pitchFamily="18" charset="0"/>
                <a:cs typeface="Times New Roman" panose="02020603050405020304" pitchFamily="18" charset="0"/>
              </a:rPr>
              <a:t>Bardzo dziękuje za uwagę.</a:t>
            </a:r>
          </a:p>
          <a:p>
            <a:pPr algn="ctr"/>
            <a:endParaRPr lang="pl-PL" sz="4000" dirty="0">
              <a:solidFill>
                <a:schemeClr val="tx1"/>
              </a:solidFill>
            </a:endParaRPr>
          </a:p>
          <a:p>
            <a:pPr algn="ctr"/>
            <a:endParaRPr lang="pl-PL" sz="4000" dirty="0">
              <a:solidFill>
                <a:schemeClr val="tx1"/>
              </a:solidFill>
            </a:endParaRPr>
          </a:p>
          <a:p>
            <a:pPr algn="ctr"/>
            <a:r>
              <a:rPr lang="pl-PL" sz="2400" b="1" dirty="0">
                <a:solidFill>
                  <a:schemeClr val="tx1"/>
                </a:solidFill>
                <a:latin typeface="Times New Roman" panose="02020603050405020304" pitchFamily="18" charset="0"/>
                <a:cs typeface="Times New Roman" panose="02020603050405020304" pitchFamily="18" charset="0"/>
              </a:rPr>
              <a:t>mariusz.kucharczyk@sosnowiec.so.gov.pl</a:t>
            </a:r>
          </a:p>
          <a:p>
            <a:pPr algn="ctr"/>
            <a:endParaRPr lang="pl-PL" sz="4000" dirty="0">
              <a:solidFill>
                <a:schemeClr val="tx1"/>
              </a:solidFill>
              <a:latin typeface="Times New Roman" panose="02020603050405020304" pitchFamily="18" charset="0"/>
              <a:cs typeface="Times New Roman" panose="02020603050405020304" pitchFamily="18" charset="0"/>
            </a:endParaRPr>
          </a:p>
          <a:p>
            <a:pPr algn="ctr"/>
            <a:endParaRPr lang="pl-PL" sz="4000" dirty="0">
              <a:solidFill>
                <a:schemeClr val="tx1"/>
              </a:solidFill>
            </a:endParaRPr>
          </a:p>
          <a:p>
            <a:pPr algn="ctr"/>
            <a:endParaRPr lang="pl-PL" sz="4000" dirty="0">
              <a:solidFill>
                <a:schemeClr val="tx1"/>
              </a:solidFill>
            </a:endParaRPr>
          </a:p>
        </p:txBody>
      </p:sp>
    </p:spTree>
    <p:extLst>
      <p:ext uri="{BB962C8B-B14F-4D97-AF65-F5344CB8AC3E}">
        <p14:creationId xmlns:p14="http://schemas.microsoft.com/office/powerpoint/2010/main" val="228615669"/>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9E474-D456-A4E9-5F6E-CB8F229B2D88}"/>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A3FF7ECF-D025-C0BB-0E7A-C87D758805AE}"/>
              </a:ext>
            </a:extLst>
          </p:cNvPr>
          <p:cNvSpPr>
            <a:spLocks noGrp="1"/>
          </p:cNvSpPr>
          <p:nvPr>
            <p:ph type="title"/>
          </p:nvPr>
        </p:nvSpPr>
        <p:spPr>
          <a:xfrm>
            <a:off x="821803" y="138896"/>
            <a:ext cx="11181144" cy="3290104"/>
          </a:xfrm>
        </p:spPr>
        <p:txBody>
          <a:bodyPr>
            <a:noAutofit/>
          </a:bodyPr>
          <a:lstStyle/>
          <a:p>
            <a:pPr algn="just"/>
            <a:r>
              <a:rPr lang="pl-PL" sz="2000" b="1" dirty="0">
                <a:solidFill>
                  <a:schemeClr val="tx1"/>
                </a:solidFill>
                <a:highlight>
                  <a:srgbClr val="00FF00"/>
                </a:highlight>
                <a:latin typeface="Times New Roman" panose="02020603050405020304" pitchFamily="18" charset="0"/>
                <a:cs typeface="Times New Roman" panose="02020603050405020304" pitchFamily="18" charset="0"/>
              </a:rPr>
              <a:t>Relacja</a:t>
            </a:r>
            <a:r>
              <a:rPr lang="pl-PL" sz="2000" dirty="0">
                <a:solidFill>
                  <a:schemeClr val="tx1"/>
                </a:solidFill>
                <a:latin typeface="Times New Roman" panose="02020603050405020304" pitchFamily="18" charset="0"/>
                <a:cs typeface="Times New Roman" panose="02020603050405020304" pitchFamily="18" charset="0"/>
              </a:rPr>
              <a:t> pomiędzy zarzutem obrazy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art. 7 </a:t>
            </a:r>
            <a:r>
              <a:rPr lang="pl-PL" sz="2000" dirty="0" err="1">
                <a:solidFill>
                  <a:schemeClr val="tx1"/>
                </a:solidFill>
                <a:highlight>
                  <a:srgbClr val="00FF00"/>
                </a:highlight>
                <a:latin typeface="Times New Roman" panose="02020603050405020304" pitchFamily="18" charset="0"/>
                <a:cs typeface="Times New Roman" panose="02020603050405020304" pitchFamily="18" charset="0"/>
              </a:rPr>
              <a:t>kpk</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 </a:t>
            </a:r>
            <a:r>
              <a:rPr lang="pl-PL" sz="2000" dirty="0">
                <a:solidFill>
                  <a:schemeClr val="tx1"/>
                </a:solidFill>
                <a:latin typeface="Times New Roman" panose="02020603050405020304" pitchFamily="18" charset="0"/>
                <a:cs typeface="Times New Roman" panose="02020603050405020304" pitchFamily="18" charset="0"/>
              </a:rPr>
              <a:t>(art. 438 pkt 2 </a:t>
            </a:r>
            <a:r>
              <a:rPr lang="pl-PL" sz="2000" dirty="0" err="1">
                <a:solidFill>
                  <a:schemeClr val="tx1"/>
                </a:solidFill>
                <a:latin typeface="Times New Roman" panose="02020603050405020304" pitchFamily="18" charset="0"/>
                <a:cs typeface="Times New Roman" panose="02020603050405020304" pitchFamily="18" charset="0"/>
              </a:rPr>
              <a:t>kpk</a:t>
            </a:r>
            <a:r>
              <a:rPr lang="pl-PL" sz="2000" dirty="0">
                <a:solidFill>
                  <a:schemeClr val="tx1"/>
                </a:solidFill>
                <a:latin typeface="Times New Roman" panose="02020603050405020304" pitchFamily="18" charset="0"/>
                <a:cs typeface="Times New Roman" panose="02020603050405020304" pitchFamily="18" charset="0"/>
              </a:rPr>
              <a:t>), a </a:t>
            </a:r>
            <a:r>
              <a:rPr lang="pl-PL" sz="2000" dirty="0">
                <a:solidFill>
                  <a:schemeClr val="tx1"/>
                </a:solidFill>
                <a:highlight>
                  <a:srgbClr val="00FF00"/>
                </a:highlight>
                <a:latin typeface="Times New Roman" panose="02020603050405020304" pitchFamily="18" charset="0"/>
                <a:cs typeface="Times New Roman" panose="02020603050405020304" pitchFamily="18" charset="0"/>
              </a:rPr>
              <a:t>błędem w ustaleniach faktycznych </a:t>
            </a:r>
            <a:r>
              <a:rPr lang="pl-PL" sz="2000" dirty="0">
                <a:solidFill>
                  <a:schemeClr val="tx1"/>
                </a:solidFill>
                <a:latin typeface="Times New Roman" panose="02020603050405020304" pitchFamily="18" charset="0"/>
                <a:cs typeface="Times New Roman" panose="02020603050405020304" pitchFamily="18" charset="0"/>
              </a:rPr>
              <a:t>(art. 438 pkt 3 </a:t>
            </a:r>
            <a:r>
              <a:rPr lang="pl-PL" sz="2000" dirty="0" err="1">
                <a:solidFill>
                  <a:schemeClr val="tx1"/>
                </a:solidFill>
                <a:latin typeface="Times New Roman" panose="02020603050405020304" pitchFamily="18" charset="0"/>
                <a:cs typeface="Times New Roman" panose="02020603050405020304" pitchFamily="18" charset="0"/>
              </a:rPr>
              <a:t>kpk</a:t>
            </a:r>
            <a:r>
              <a:rPr lang="pl-PL" sz="2000" dirty="0">
                <a:solidFill>
                  <a:schemeClr val="tx1"/>
                </a:solidFill>
                <a:latin typeface="Times New Roman" panose="02020603050405020304" pitchFamily="18" charset="0"/>
                <a:cs typeface="Times New Roman" panose="02020603050405020304" pitchFamily="18" charset="0"/>
              </a:rPr>
              <a:t>) w stosunku do tego samego dowodu lub grupy dowodów polega na tym, że </a:t>
            </a:r>
            <a:r>
              <a:rPr lang="pl-PL" sz="2000" dirty="0">
                <a:solidFill>
                  <a:schemeClr val="tx1"/>
                </a:solidFill>
                <a:highlight>
                  <a:srgbClr val="FFFF00"/>
                </a:highlight>
                <a:latin typeface="Times New Roman" panose="02020603050405020304" pitchFamily="18" charset="0"/>
                <a:cs typeface="Times New Roman" panose="02020603050405020304" pitchFamily="18" charset="0"/>
              </a:rPr>
              <a:t>uchybieniem pierwotnym jest naruszenie art. 7 </a:t>
            </a:r>
            <a:r>
              <a:rPr lang="pl-PL" sz="2000" dirty="0" err="1">
                <a:solidFill>
                  <a:schemeClr val="tx1"/>
                </a:solidFill>
                <a:highlight>
                  <a:srgbClr val="FFFF00"/>
                </a:highlight>
                <a:latin typeface="Times New Roman" panose="02020603050405020304" pitchFamily="18" charset="0"/>
                <a:cs typeface="Times New Roman" panose="02020603050405020304" pitchFamily="18" charset="0"/>
              </a:rPr>
              <a:t>kpk</a:t>
            </a:r>
            <a:r>
              <a:rPr lang="pl-PL" sz="2000" dirty="0">
                <a:solidFill>
                  <a:schemeClr val="tx1"/>
                </a:solidFill>
                <a:highlight>
                  <a:srgbClr val="FFFF00"/>
                </a:highlight>
                <a:latin typeface="Times New Roman" panose="02020603050405020304" pitchFamily="18" charset="0"/>
                <a:cs typeface="Times New Roman" panose="02020603050405020304" pitchFamily="18" charset="0"/>
              </a:rPr>
              <a:t>, a jego następstwem błędne ustalenie faktyczne</a:t>
            </a:r>
            <a:r>
              <a:rPr lang="pl-PL" sz="2000" dirty="0">
                <a:solidFill>
                  <a:schemeClr val="tx1"/>
                </a:solidFill>
                <a:latin typeface="Times New Roman" panose="02020603050405020304" pitchFamily="18" charset="0"/>
                <a:cs typeface="Times New Roman" panose="02020603050405020304" pitchFamily="18" charset="0"/>
              </a:rPr>
              <a:t>. </a:t>
            </a:r>
            <a:r>
              <a:rPr lang="pl-PL" sz="2000" dirty="0">
                <a:solidFill>
                  <a:schemeClr val="tx1"/>
                </a:solidFill>
                <a:highlight>
                  <a:srgbClr val="00FFFF"/>
                </a:highlight>
                <a:latin typeface="Times New Roman" panose="02020603050405020304" pitchFamily="18" charset="0"/>
                <a:cs typeface="Times New Roman" panose="02020603050405020304" pitchFamily="18" charset="0"/>
              </a:rPr>
              <a:t>Z błędnie ocenionego dowodu czynione są bowiem zawsze błędne ustalenia faktyczne</a:t>
            </a:r>
            <a:r>
              <a:rPr lang="pl-PL" sz="2000" dirty="0">
                <a:solidFill>
                  <a:schemeClr val="tx1"/>
                </a:solidFill>
                <a:latin typeface="Times New Roman" panose="02020603050405020304" pitchFamily="18" charset="0"/>
                <a:cs typeface="Times New Roman" panose="02020603050405020304" pitchFamily="18" charset="0"/>
              </a:rPr>
              <a:t>. Jeżeli dowód został błędnie oceniony jako wiarygodny i stanowił podstawę ustaleń faktycznych, to te ustalenia nie są zgodne z rzeczywistością. Skoro przedmiotem zarzutu jest uchybienie pierwotne, a nie jego następstwa (uchybienie wtóre), to </a:t>
            </a:r>
            <a:r>
              <a:rPr lang="pl-PL" sz="2000" b="1" dirty="0">
                <a:solidFill>
                  <a:schemeClr val="tx1"/>
                </a:solidFill>
                <a:latin typeface="Times New Roman" panose="02020603050405020304" pitchFamily="18" charset="0"/>
                <a:cs typeface="Times New Roman" panose="02020603050405020304" pitchFamily="18" charset="0"/>
              </a:rPr>
              <a:t>zarzut odwoławczy powinien dotyczyć tylko naruszenia art. 7 </a:t>
            </a:r>
            <a:r>
              <a:rPr lang="pl-PL" sz="2000" b="1" dirty="0" err="1">
                <a:solidFill>
                  <a:schemeClr val="tx1"/>
                </a:solidFill>
                <a:latin typeface="Times New Roman" panose="02020603050405020304" pitchFamily="18" charset="0"/>
                <a:cs typeface="Times New Roman" panose="02020603050405020304" pitchFamily="18" charset="0"/>
              </a:rPr>
              <a:t>kpk</a:t>
            </a:r>
            <a:r>
              <a:rPr lang="pl-PL" sz="2000" b="1" dirty="0">
                <a:solidFill>
                  <a:schemeClr val="tx1"/>
                </a:solidFill>
                <a:latin typeface="Times New Roman" panose="02020603050405020304" pitchFamily="18" charset="0"/>
                <a:cs typeface="Times New Roman" panose="02020603050405020304" pitchFamily="18" charset="0"/>
              </a:rPr>
              <a:t>, zaś wykazanie jego relewantności, czego wymaga art. 438 pkt 2 </a:t>
            </a:r>
            <a:r>
              <a:rPr lang="pl-PL" sz="2000" b="1" dirty="0" err="1">
                <a:solidFill>
                  <a:schemeClr val="tx1"/>
                </a:solidFill>
                <a:latin typeface="Times New Roman" panose="02020603050405020304" pitchFamily="18" charset="0"/>
                <a:cs typeface="Times New Roman" panose="02020603050405020304" pitchFamily="18" charset="0"/>
              </a:rPr>
              <a:t>kpk</a:t>
            </a:r>
            <a:r>
              <a:rPr lang="pl-PL" sz="2000" b="1" dirty="0">
                <a:solidFill>
                  <a:schemeClr val="tx1"/>
                </a:solidFill>
                <a:latin typeface="Times New Roman" panose="02020603050405020304" pitchFamily="18" charset="0"/>
                <a:cs typeface="Times New Roman" panose="02020603050405020304" pitchFamily="18" charset="0"/>
              </a:rPr>
              <a:t>, następuje przez wskazanie, że wpływ ten na treść orzeczenia odnosi się do błędnych ustaleń faktycznych stanowiących jego podstawę </a:t>
            </a:r>
            <a:r>
              <a:rPr lang="pl-PL" sz="2000" dirty="0">
                <a:solidFill>
                  <a:schemeClr val="tx1"/>
                </a:solidFill>
                <a:latin typeface="Times New Roman" panose="02020603050405020304" pitchFamily="18" charset="0"/>
                <a:cs typeface="Times New Roman" panose="02020603050405020304" pitchFamily="18" charset="0"/>
              </a:rPr>
              <a:t>(odmiennie, że wówczas zarzut odwoławczy powinien zostać oparty na art. 438 pkt 3 </a:t>
            </a:r>
            <a:r>
              <a:rPr lang="pl-PL" sz="2000" dirty="0" err="1">
                <a:solidFill>
                  <a:schemeClr val="tx1"/>
                </a:solidFill>
                <a:latin typeface="Times New Roman" panose="02020603050405020304" pitchFamily="18" charset="0"/>
                <a:cs typeface="Times New Roman" panose="02020603050405020304" pitchFamily="18" charset="0"/>
              </a:rPr>
              <a:t>kpk</a:t>
            </a:r>
            <a:r>
              <a:rPr lang="pl-PL" sz="2000" dirty="0">
                <a:solidFill>
                  <a:schemeClr val="tx1"/>
                </a:solidFill>
                <a:latin typeface="Times New Roman" panose="02020603050405020304" pitchFamily="18" charset="0"/>
                <a:cs typeface="Times New Roman" panose="02020603050405020304" pitchFamily="18" charset="0"/>
              </a:rPr>
              <a:t>).</a:t>
            </a:r>
            <a:endParaRPr lang="pl-PL" sz="20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5" name="pole tekstowe 34">
            <a:extLst>
              <a:ext uri="{FF2B5EF4-FFF2-40B4-BE49-F238E27FC236}">
                <a16:creationId xmlns:a16="http://schemas.microsoft.com/office/drawing/2014/main" id="{C89A6698-C89C-391B-8D42-BDFD99B642C7}"/>
              </a:ext>
            </a:extLst>
          </p:cNvPr>
          <p:cNvSpPr txBox="1"/>
          <p:nvPr/>
        </p:nvSpPr>
        <p:spPr>
          <a:xfrm>
            <a:off x="1469985" y="3702894"/>
            <a:ext cx="10532962" cy="2800767"/>
          </a:xfrm>
          <a:prstGeom prst="rect">
            <a:avLst/>
          </a:prstGeom>
          <a:noFill/>
        </p:spPr>
        <p:txBody>
          <a:bodyPr wrap="square" rtlCol="0">
            <a:spAutoFit/>
          </a:bodyPr>
          <a:lstStyle/>
          <a:p>
            <a:pPr algn="just"/>
            <a:r>
              <a:rPr lang="pl-PL" sz="2200" b="1" dirty="0">
                <a:latin typeface="Times New Roman" panose="02020603050405020304" pitchFamily="18" charset="0"/>
                <a:cs typeface="Times New Roman" panose="02020603050405020304" pitchFamily="18" charset="0"/>
              </a:rPr>
              <a:t>Zarzut odwoławczy dotyczący naruszenia art. 7 </a:t>
            </a:r>
            <a:r>
              <a:rPr lang="pl-PL" sz="2200" b="1" dirty="0" err="1">
                <a:latin typeface="Times New Roman" panose="02020603050405020304" pitchFamily="18" charset="0"/>
                <a:cs typeface="Times New Roman" panose="02020603050405020304" pitchFamily="18" charset="0"/>
              </a:rPr>
              <a:t>kpk</a:t>
            </a:r>
            <a:r>
              <a:rPr lang="pl-PL" sz="2200" b="1" dirty="0">
                <a:latin typeface="Times New Roman" panose="02020603050405020304" pitchFamily="18" charset="0"/>
                <a:cs typeface="Times New Roman" panose="02020603050405020304" pitchFamily="18" charset="0"/>
              </a:rPr>
              <a:t> samodzielnie trzeba postawić, gdy:</a:t>
            </a:r>
          </a:p>
          <a:p>
            <a:pPr marL="342900" indent="-342900" algn="just">
              <a:buFontTx/>
              <a:buChar char="-"/>
            </a:pPr>
            <a:r>
              <a:rPr lang="pl-PL" sz="2200" dirty="0">
                <a:latin typeface="Times New Roman" panose="02020603050405020304" pitchFamily="18" charset="0"/>
                <a:cs typeface="Times New Roman" panose="02020603050405020304" pitchFamily="18" charset="0"/>
              </a:rPr>
              <a:t>sąd przeprowadził (ujawnił) dowód i powołał go jako podstawę ustaleń faktycznych, ale wbrew obowiązkowi wynikającemu z tego przepisu nie przedstawił w uzasadnieniu orzeczenia jego oceny lub ocenił go w węższym zakresie niż poczynione na jego podstawie ustalenia faktyczne. </a:t>
            </a:r>
          </a:p>
          <a:p>
            <a:pPr marL="342900" indent="-342900" algn="just">
              <a:buFontTx/>
              <a:buChar char="-"/>
            </a:pPr>
            <a:r>
              <a:rPr lang="pl-PL" sz="2200" dirty="0">
                <a:latin typeface="Times New Roman" panose="02020603050405020304" pitchFamily="18" charset="0"/>
                <a:cs typeface="Times New Roman" panose="02020603050405020304" pitchFamily="18" charset="0"/>
              </a:rPr>
              <a:t>sąd ocenił wszystkie dowody, natomiast nie sprostał wymogom stawianym w art. 7 </a:t>
            </a:r>
            <a:r>
              <a:rPr lang="pl-PL" sz="2200" dirty="0" err="1">
                <a:latin typeface="Times New Roman" panose="02020603050405020304" pitchFamily="18" charset="0"/>
                <a:cs typeface="Times New Roman" panose="02020603050405020304" pitchFamily="18" charset="0"/>
              </a:rPr>
              <a:t>kpk</a:t>
            </a:r>
            <a:r>
              <a:rPr lang="pl-PL" sz="2200" dirty="0">
                <a:latin typeface="Times New Roman" panose="02020603050405020304" pitchFamily="18" charset="0"/>
                <a:cs typeface="Times New Roman" panose="02020603050405020304" pitchFamily="18" charset="0"/>
              </a:rPr>
              <a:t> co do sposobu tej oceny, np. dokonał jej wbrew zasadom prawidłowego rozumowania.</a:t>
            </a:r>
          </a:p>
        </p:txBody>
      </p:sp>
    </p:spTree>
    <p:extLst>
      <p:ext uri="{BB962C8B-B14F-4D97-AF65-F5344CB8AC3E}">
        <p14:creationId xmlns:p14="http://schemas.microsoft.com/office/powerpoint/2010/main" val="534335056"/>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7AD1C-F92D-4B78-BEC7-7F266A64581A}"/>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D2AA960-F97B-F281-355D-B5ECBC6B0FF2}"/>
              </a:ext>
            </a:extLst>
          </p:cNvPr>
          <p:cNvSpPr>
            <a:spLocks noGrp="1"/>
          </p:cNvSpPr>
          <p:nvPr>
            <p:ph type="title"/>
          </p:nvPr>
        </p:nvSpPr>
        <p:spPr>
          <a:xfrm>
            <a:off x="1010855" y="210836"/>
            <a:ext cx="10965084" cy="2552413"/>
          </a:xfrm>
        </p:spPr>
        <p:txBody>
          <a:bodyPr>
            <a:noAutofit/>
          </a:bodyPr>
          <a:lstStyle/>
          <a:p>
            <a:r>
              <a:rPr lang="pl-PL" sz="1900" dirty="0">
                <a:solidFill>
                  <a:schemeClr val="tx1"/>
                </a:solidFill>
                <a:latin typeface="Times New Roman" panose="02020603050405020304" pitchFamily="18" charset="0"/>
                <a:cs typeface="Times New Roman" panose="02020603050405020304" pitchFamily="18" charset="0"/>
              </a:rPr>
              <a:t>Zarzut naruszenia </a:t>
            </a:r>
            <a:r>
              <a:rPr lang="pl-PL" sz="1900" b="1" dirty="0">
                <a:solidFill>
                  <a:schemeClr val="tx1"/>
                </a:solidFill>
                <a:latin typeface="Times New Roman" panose="02020603050405020304" pitchFamily="18" charset="0"/>
                <a:cs typeface="Times New Roman" panose="02020603050405020304" pitchFamily="18" charset="0"/>
              </a:rPr>
              <a:t>art. 7 </a:t>
            </a:r>
            <a:r>
              <a:rPr lang="pl-PL" sz="1900" b="1" dirty="0" err="1">
                <a:solidFill>
                  <a:schemeClr val="tx1"/>
                </a:solidFill>
                <a:latin typeface="Times New Roman" panose="02020603050405020304" pitchFamily="18" charset="0"/>
                <a:cs typeface="Times New Roman" panose="02020603050405020304" pitchFamily="18" charset="0"/>
              </a:rPr>
              <a:t>kpk</a:t>
            </a:r>
            <a:r>
              <a:rPr lang="pl-PL" sz="1900" b="1" dirty="0">
                <a:solidFill>
                  <a:schemeClr val="tx1"/>
                </a:solidFill>
                <a:latin typeface="Times New Roman" panose="02020603050405020304" pitchFamily="18" charset="0"/>
                <a:cs typeface="Times New Roman" panose="02020603050405020304" pitchFamily="18" charset="0"/>
              </a:rPr>
              <a:t> </a:t>
            </a:r>
            <a:r>
              <a:rPr lang="pl-PL" sz="1900" dirty="0">
                <a:solidFill>
                  <a:schemeClr val="tx1"/>
                </a:solidFill>
                <a:latin typeface="Times New Roman" panose="02020603050405020304" pitchFamily="18" charset="0"/>
                <a:cs typeface="Times New Roman" panose="02020603050405020304" pitchFamily="18" charset="0"/>
              </a:rPr>
              <a:t>może zostać postawiony co do pojedynczego dowodu albo odnośnie do grupy dowodów. </a:t>
            </a:r>
            <a:br>
              <a:rPr lang="pl-PL" sz="1900" dirty="0">
                <a:solidFill>
                  <a:schemeClr val="tx1"/>
                </a:solidFill>
                <a:latin typeface="Times New Roman" panose="02020603050405020304" pitchFamily="18" charset="0"/>
                <a:cs typeface="Times New Roman" panose="02020603050405020304" pitchFamily="18" charset="0"/>
              </a:rPr>
            </a:br>
            <a:r>
              <a:rPr lang="pl-PL" sz="1900" dirty="0">
                <a:solidFill>
                  <a:schemeClr val="tx1"/>
                </a:solidFill>
                <a:latin typeface="Times New Roman" panose="02020603050405020304" pitchFamily="18" charset="0"/>
                <a:cs typeface="Times New Roman" panose="02020603050405020304" pitchFamily="18" charset="0"/>
              </a:rPr>
              <a:t>Obraza przepisu procesowego w postaci </a:t>
            </a:r>
            <a:r>
              <a:rPr lang="pl-PL" sz="1900" b="1" dirty="0">
                <a:solidFill>
                  <a:schemeClr val="tx1"/>
                </a:solidFill>
                <a:latin typeface="Times New Roman" panose="02020603050405020304" pitchFamily="18" charset="0"/>
                <a:cs typeface="Times New Roman" panose="02020603050405020304" pitchFamily="18" charset="0"/>
              </a:rPr>
              <a:t>art. 410 </a:t>
            </a:r>
            <a:r>
              <a:rPr lang="pl-PL" sz="1900" b="1" dirty="0" err="1">
                <a:solidFill>
                  <a:schemeClr val="tx1"/>
                </a:solidFill>
                <a:latin typeface="Times New Roman" panose="02020603050405020304" pitchFamily="18" charset="0"/>
                <a:cs typeface="Times New Roman" panose="02020603050405020304" pitchFamily="18" charset="0"/>
              </a:rPr>
              <a:t>kpk</a:t>
            </a:r>
            <a:r>
              <a:rPr lang="pl-PL" sz="1900" b="1" dirty="0">
                <a:solidFill>
                  <a:schemeClr val="tx1"/>
                </a:solidFill>
                <a:latin typeface="Times New Roman" panose="02020603050405020304" pitchFamily="18" charset="0"/>
                <a:cs typeface="Times New Roman" panose="02020603050405020304" pitchFamily="18" charset="0"/>
              </a:rPr>
              <a:t> </a:t>
            </a:r>
            <a:r>
              <a:rPr lang="pl-PL" sz="1900" dirty="0">
                <a:solidFill>
                  <a:schemeClr val="tx1"/>
                </a:solidFill>
                <a:latin typeface="Times New Roman" panose="02020603050405020304" pitchFamily="18" charset="0"/>
                <a:cs typeface="Times New Roman" panose="02020603050405020304" pitchFamily="18" charset="0"/>
              </a:rPr>
              <a:t>może nastąpić </a:t>
            </a:r>
            <a:r>
              <a:rPr lang="pl-PL" sz="1900" b="1" dirty="0">
                <a:solidFill>
                  <a:schemeClr val="tx1"/>
                </a:solidFill>
                <a:highlight>
                  <a:srgbClr val="FFFF00"/>
                </a:highlight>
                <a:latin typeface="Times New Roman" panose="02020603050405020304" pitchFamily="18" charset="0"/>
                <a:cs typeface="Times New Roman" panose="02020603050405020304" pitchFamily="18" charset="0"/>
              </a:rPr>
              <a:t>w dwóch jego aspektach </a:t>
            </a:r>
            <a:r>
              <a:rPr lang="pl-PL" sz="1900" dirty="0">
                <a:solidFill>
                  <a:schemeClr val="tx1"/>
                </a:solidFill>
                <a:latin typeface="Times New Roman" panose="02020603050405020304" pitchFamily="18" charset="0"/>
                <a:cs typeface="Times New Roman" panose="02020603050405020304" pitchFamily="18" charset="0"/>
              </a:rPr>
              <a:t>- </a:t>
            </a:r>
            <a:r>
              <a:rPr lang="pl-PL" sz="1900" dirty="0">
                <a:solidFill>
                  <a:schemeClr val="tx1"/>
                </a:solidFill>
                <a:highlight>
                  <a:srgbClr val="00FFFF"/>
                </a:highlight>
                <a:latin typeface="Times New Roman" panose="02020603050405020304" pitchFamily="18" charset="0"/>
                <a:cs typeface="Times New Roman" panose="02020603050405020304" pitchFamily="18" charset="0"/>
              </a:rPr>
              <a:t>„okoliczności ujawnionych w toku rozprawy głównej”</a:t>
            </a:r>
            <a:r>
              <a:rPr lang="pl-PL" sz="1900" dirty="0">
                <a:solidFill>
                  <a:schemeClr val="tx1"/>
                </a:solidFill>
                <a:latin typeface="Times New Roman" panose="02020603050405020304" pitchFamily="18" charset="0"/>
                <a:cs typeface="Times New Roman" panose="02020603050405020304" pitchFamily="18" charset="0"/>
              </a:rPr>
              <a:t> (gdy sąd wydał wyrok opierając się na nieujawnionym na rozprawie materiale dowodowym (części materiału dowodowego), chociażby został on prawidłowo oceniony) oraz </a:t>
            </a:r>
            <a:r>
              <a:rPr lang="pl-PL" sz="1900" dirty="0">
                <a:solidFill>
                  <a:schemeClr val="tx1"/>
                </a:solidFill>
                <a:highlight>
                  <a:srgbClr val="00FFFF"/>
                </a:highlight>
                <a:latin typeface="Times New Roman" panose="02020603050405020304" pitchFamily="18" charset="0"/>
                <a:cs typeface="Times New Roman" panose="02020603050405020304" pitchFamily="18" charset="0"/>
              </a:rPr>
              <a:t>„całokształt okoliczności”</a:t>
            </a:r>
            <a:r>
              <a:rPr lang="pl-PL" sz="1900" dirty="0">
                <a:solidFill>
                  <a:schemeClr val="tx1"/>
                </a:solidFill>
                <a:latin typeface="Times New Roman" panose="02020603050405020304" pitchFamily="18" charset="0"/>
                <a:cs typeface="Times New Roman" panose="02020603050405020304" pitchFamily="18" charset="0"/>
              </a:rPr>
              <a:t> (gdy sąd prawidłowo przeprowadził dowody i wydał wyrok na podstawie ujawnionych w toku rozprawy głównej okoliczności, ale nie ocenił wszystkich dowodów albo nie dokonał ich pełnej oceny i w związku z tym na podstawie tych dowodów nie dokonał istotnych w sprawie ustaleń faktycznych).</a:t>
            </a:r>
            <a:endParaRPr lang="pl-PL" sz="19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5" name="pole tekstowe 34">
            <a:extLst>
              <a:ext uri="{FF2B5EF4-FFF2-40B4-BE49-F238E27FC236}">
                <a16:creationId xmlns:a16="http://schemas.microsoft.com/office/drawing/2014/main" id="{79AC1198-99D0-9C7C-FBBC-37182A44E42F}"/>
              </a:ext>
            </a:extLst>
          </p:cNvPr>
          <p:cNvSpPr txBox="1"/>
          <p:nvPr/>
        </p:nvSpPr>
        <p:spPr>
          <a:xfrm>
            <a:off x="1689903" y="3015401"/>
            <a:ext cx="10417216" cy="3631763"/>
          </a:xfrm>
          <a:prstGeom prst="rect">
            <a:avLst/>
          </a:prstGeom>
          <a:noFill/>
        </p:spPr>
        <p:txBody>
          <a:bodyPr wrap="square" rtlCol="0">
            <a:spAutoFit/>
          </a:bodyPr>
          <a:lstStyle/>
          <a:p>
            <a:pPr algn="just"/>
            <a:r>
              <a:rPr lang="pl-PL" sz="2300" dirty="0">
                <a:latin typeface="Times New Roman" panose="02020603050405020304" pitchFamily="18" charset="0"/>
                <a:cs typeface="Times New Roman" panose="02020603050405020304" pitchFamily="18" charset="0"/>
              </a:rPr>
              <a:t>Odnosząc się do relacji zarzutów obrazy art. 410 </a:t>
            </a:r>
            <a:r>
              <a:rPr lang="pl-PL" sz="2300" dirty="0" err="1">
                <a:latin typeface="Times New Roman" panose="02020603050405020304" pitchFamily="18" charset="0"/>
                <a:cs typeface="Times New Roman" panose="02020603050405020304" pitchFamily="18" charset="0"/>
              </a:rPr>
              <a:t>kpk</a:t>
            </a:r>
            <a:r>
              <a:rPr lang="pl-PL" sz="2300" dirty="0">
                <a:latin typeface="Times New Roman" panose="02020603050405020304" pitchFamily="18" charset="0"/>
                <a:cs typeface="Times New Roman" panose="02020603050405020304" pitchFamily="18" charset="0"/>
              </a:rPr>
              <a:t> (art. 438 pkt 2 </a:t>
            </a:r>
            <a:r>
              <a:rPr lang="pl-PL" sz="2300" dirty="0" err="1">
                <a:latin typeface="Times New Roman" panose="02020603050405020304" pitchFamily="18" charset="0"/>
                <a:cs typeface="Times New Roman" panose="02020603050405020304" pitchFamily="18" charset="0"/>
              </a:rPr>
              <a:t>kpk</a:t>
            </a:r>
            <a:r>
              <a:rPr lang="pl-PL" sz="2300" dirty="0">
                <a:latin typeface="Times New Roman" panose="02020603050405020304" pitchFamily="18" charset="0"/>
                <a:cs typeface="Times New Roman" panose="02020603050405020304" pitchFamily="18" charset="0"/>
              </a:rPr>
              <a:t>) i błędu w ustaleniach faktycznych (art. 438 pkt 3 </a:t>
            </a:r>
            <a:r>
              <a:rPr lang="pl-PL" sz="2300" dirty="0" err="1">
                <a:latin typeface="Times New Roman" panose="02020603050405020304" pitchFamily="18" charset="0"/>
                <a:cs typeface="Times New Roman" panose="02020603050405020304" pitchFamily="18" charset="0"/>
              </a:rPr>
              <a:t>kpk</a:t>
            </a:r>
            <a:r>
              <a:rPr lang="pl-PL" sz="2300" dirty="0">
                <a:latin typeface="Times New Roman" panose="02020603050405020304" pitchFamily="18" charset="0"/>
                <a:cs typeface="Times New Roman" panose="02020603050405020304" pitchFamily="18" charset="0"/>
              </a:rPr>
              <a:t>), należy stwierdzić, że naruszenie art. 410 </a:t>
            </a:r>
            <a:r>
              <a:rPr lang="pl-PL" sz="2300" dirty="0" err="1">
                <a:latin typeface="Times New Roman" panose="02020603050405020304" pitchFamily="18" charset="0"/>
                <a:cs typeface="Times New Roman" panose="02020603050405020304" pitchFamily="18" charset="0"/>
              </a:rPr>
              <a:t>kpk</a:t>
            </a:r>
            <a:r>
              <a:rPr lang="pl-PL" sz="2300" dirty="0">
                <a:latin typeface="Times New Roman" panose="02020603050405020304" pitchFamily="18" charset="0"/>
                <a:cs typeface="Times New Roman" panose="02020603050405020304" pitchFamily="18" charset="0"/>
              </a:rPr>
              <a:t> dotyczy z reguły </a:t>
            </a:r>
            <a:r>
              <a:rPr lang="pl-PL" sz="2300" dirty="0">
                <a:highlight>
                  <a:srgbClr val="FFFF00"/>
                </a:highlight>
                <a:latin typeface="Times New Roman" panose="02020603050405020304" pitchFamily="18" charset="0"/>
                <a:cs typeface="Times New Roman" panose="02020603050405020304" pitchFamily="18" charset="0"/>
              </a:rPr>
              <a:t>dowodu jako środka dowodowego </a:t>
            </a:r>
            <a:r>
              <a:rPr lang="pl-PL" sz="2300" dirty="0">
                <a:latin typeface="Times New Roman" panose="02020603050405020304" pitchFamily="18" charset="0"/>
                <a:cs typeface="Times New Roman" panose="02020603050405020304" pitchFamily="18" charset="0"/>
              </a:rPr>
              <a:t>(zeznań, wyjaśnień, treści dokumentu), którego sąd </a:t>
            </a:r>
            <a:r>
              <a:rPr lang="pl-PL" sz="2300" dirty="0">
                <a:highlight>
                  <a:srgbClr val="FFFF00"/>
                </a:highlight>
                <a:latin typeface="Times New Roman" panose="02020603050405020304" pitchFamily="18" charset="0"/>
                <a:cs typeface="Times New Roman" panose="02020603050405020304" pitchFamily="18" charset="0"/>
              </a:rPr>
              <a:t>nie przeprowadził na rozprawie </a:t>
            </a:r>
            <a:r>
              <a:rPr lang="pl-PL" sz="2300" dirty="0">
                <a:latin typeface="Times New Roman" panose="02020603050405020304" pitchFamily="18" charset="0"/>
                <a:cs typeface="Times New Roman" panose="02020603050405020304" pitchFamily="18" charset="0"/>
              </a:rPr>
              <a:t>(nie ujawnił wynikających z niego okoliczności) albo który </a:t>
            </a:r>
            <a:r>
              <a:rPr lang="pl-PL" sz="2300" dirty="0">
                <a:highlight>
                  <a:srgbClr val="FFFF00"/>
                </a:highlight>
                <a:latin typeface="Times New Roman" panose="02020603050405020304" pitchFamily="18" charset="0"/>
                <a:cs typeface="Times New Roman" panose="02020603050405020304" pitchFamily="18" charset="0"/>
              </a:rPr>
              <a:t>przeprowadził i którego okoliczności ujawnił, lecz nie poddał go ocenie</a:t>
            </a:r>
            <a:r>
              <a:rPr lang="pl-PL" sz="2300" dirty="0">
                <a:latin typeface="Times New Roman" panose="02020603050405020304" pitchFamily="18" charset="0"/>
                <a:cs typeface="Times New Roman" panose="02020603050405020304" pitchFamily="18" charset="0"/>
              </a:rPr>
              <a:t>. Wówczas występuje </a:t>
            </a:r>
            <a:r>
              <a:rPr lang="pl-PL" sz="2300" dirty="0">
                <a:highlight>
                  <a:srgbClr val="FFFF00"/>
                </a:highlight>
                <a:latin typeface="Times New Roman" panose="02020603050405020304" pitchFamily="18" charset="0"/>
                <a:cs typeface="Times New Roman" panose="02020603050405020304" pitchFamily="18" charset="0"/>
              </a:rPr>
              <a:t>brak dowodu albo brak jego oceny</a:t>
            </a:r>
            <a:r>
              <a:rPr lang="pl-PL" sz="2300" dirty="0">
                <a:latin typeface="Times New Roman" panose="02020603050405020304" pitchFamily="18" charset="0"/>
                <a:cs typeface="Times New Roman" panose="02020603050405020304" pitchFamily="18" charset="0"/>
              </a:rPr>
              <a:t>. Natomiast zarzut błędu w ustaleniach faktycznych o charakterze błędu „braku” dotyczy nie dowodu, tylko ustalenia, co oznacza, że </a:t>
            </a:r>
            <a:r>
              <a:rPr lang="pl-PL" sz="2300" dirty="0">
                <a:highlight>
                  <a:srgbClr val="FFFF00"/>
                </a:highlight>
                <a:latin typeface="Times New Roman" panose="02020603050405020304" pitchFamily="18" charset="0"/>
                <a:cs typeface="Times New Roman" panose="02020603050405020304" pitchFamily="18" charset="0"/>
              </a:rPr>
              <a:t>dowód został prawidłowo przeprowadzony i oceniony, a pomimo to został pominięty wynikający z niego fakt (okoliczność), który mógł mieć znaczenie w sprawie</a:t>
            </a:r>
            <a:r>
              <a:rPr lang="pl-PL" sz="23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379962749"/>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5A87F-7F2C-8F84-5E65-963732F5D1D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4532E2F-F9E9-5195-24A8-CA3B640EA3D2}"/>
              </a:ext>
            </a:extLst>
          </p:cNvPr>
          <p:cNvSpPr>
            <a:spLocks noGrp="1"/>
          </p:cNvSpPr>
          <p:nvPr>
            <p:ph type="title"/>
          </p:nvPr>
        </p:nvSpPr>
        <p:spPr>
          <a:xfrm>
            <a:off x="1435260" y="83515"/>
            <a:ext cx="10756739" cy="3345485"/>
          </a:xfrm>
        </p:spPr>
        <p:txBody>
          <a:bodyPr>
            <a:noAutofit/>
          </a:bodyPr>
          <a:lstStyle/>
          <a:p>
            <a:r>
              <a:rPr lang="pl-PL" sz="1900" dirty="0">
                <a:solidFill>
                  <a:schemeClr val="tx1"/>
                </a:solidFill>
                <a:latin typeface="Times New Roman" panose="02020603050405020304" pitchFamily="18" charset="0"/>
                <a:cs typeface="Times New Roman" panose="02020603050405020304" pitchFamily="18" charset="0"/>
              </a:rPr>
              <a:t>Postawienie zarzutu </a:t>
            </a:r>
            <a:r>
              <a:rPr lang="pl-PL" sz="1900" b="1" dirty="0">
                <a:solidFill>
                  <a:schemeClr val="tx1"/>
                </a:solidFill>
                <a:latin typeface="Times New Roman" panose="02020603050405020304" pitchFamily="18" charset="0"/>
                <a:cs typeface="Times New Roman" panose="02020603050405020304" pitchFamily="18" charset="0"/>
              </a:rPr>
              <a:t>obrazy art. 424 § 1 lub 2 </a:t>
            </a:r>
            <a:r>
              <a:rPr lang="pl-PL" sz="1900" b="1" dirty="0" err="1">
                <a:solidFill>
                  <a:schemeClr val="tx1"/>
                </a:solidFill>
                <a:latin typeface="Times New Roman" panose="02020603050405020304" pitchFamily="18" charset="0"/>
                <a:cs typeface="Times New Roman" panose="02020603050405020304" pitchFamily="18" charset="0"/>
              </a:rPr>
              <a:t>kpk</a:t>
            </a:r>
            <a:r>
              <a:rPr lang="pl-PL" sz="1900" dirty="0">
                <a:solidFill>
                  <a:schemeClr val="tx1"/>
                </a:solidFill>
                <a:latin typeface="Times New Roman" panose="02020603050405020304" pitchFamily="18" charset="0"/>
                <a:cs typeface="Times New Roman" panose="02020603050405020304" pitchFamily="18" charset="0"/>
              </a:rPr>
              <a:t>, gdy uzasadnienie wyroku sądu pierwszej instancji nie spełnia wskazanych tam warunków, należy zauważyć, że w art. 438 pkt 2 </a:t>
            </a:r>
            <a:r>
              <a:rPr lang="pl-PL" sz="1900" dirty="0" err="1">
                <a:solidFill>
                  <a:schemeClr val="tx1"/>
                </a:solidFill>
                <a:latin typeface="Times New Roman" panose="02020603050405020304" pitchFamily="18" charset="0"/>
                <a:cs typeface="Times New Roman" panose="02020603050405020304" pitchFamily="18" charset="0"/>
              </a:rPr>
              <a:t>kpk</a:t>
            </a:r>
            <a:r>
              <a:rPr lang="pl-PL" sz="1900" dirty="0">
                <a:solidFill>
                  <a:schemeClr val="tx1"/>
                </a:solidFill>
                <a:latin typeface="Times New Roman" panose="02020603050405020304" pitchFamily="18" charset="0"/>
                <a:cs typeface="Times New Roman" panose="02020603050405020304" pitchFamily="18" charset="0"/>
              </a:rPr>
              <a:t> chodzi o naruszenie prawa procesowego, gdy zarzucane uchybienie mogło mieć wpływ na treść orzeczenia.</a:t>
            </a:r>
            <a:br>
              <a:rPr lang="pl-PL" sz="1900" dirty="0">
                <a:solidFill>
                  <a:schemeClr val="tx1"/>
                </a:solidFill>
                <a:latin typeface="Times New Roman" panose="02020603050405020304" pitchFamily="18" charset="0"/>
                <a:cs typeface="Times New Roman" panose="02020603050405020304" pitchFamily="18" charset="0"/>
              </a:rPr>
            </a:br>
            <a:br>
              <a:rPr lang="pl-PL" sz="1900" dirty="0">
                <a:solidFill>
                  <a:schemeClr val="tx1"/>
                </a:solidFill>
                <a:latin typeface="Times New Roman" panose="02020603050405020304" pitchFamily="18" charset="0"/>
                <a:cs typeface="Times New Roman" panose="02020603050405020304" pitchFamily="18" charset="0"/>
              </a:rPr>
            </a:br>
            <a:r>
              <a:rPr lang="pl-PL" sz="1900" b="1" dirty="0">
                <a:solidFill>
                  <a:schemeClr val="tx1"/>
                </a:solidFill>
                <a:highlight>
                  <a:srgbClr val="FFFF00"/>
                </a:highlight>
                <a:latin typeface="Times New Roman" panose="02020603050405020304" pitchFamily="18" charset="0"/>
                <a:cs typeface="Times New Roman" panose="02020603050405020304" pitchFamily="18" charset="0"/>
              </a:rPr>
              <a:t>Błąd w ustaleniach faktycznych </a:t>
            </a:r>
            <a:r>
              <a:rPr lang="pl-PL" sz="1900" dirty="0">
                <a:solidFill>
                  <a:schemeClr val="tx1"/>
                </a:solidFill>
                <a:latin typeface="Times New Roman" panose="02020603050405020304" pitchFamily="18" charset="0"/>
                <a:cs typeface="Times New Roman" panose="02020603050405020304" pitchFamily="18" charset="0"/>
              </a:rPr>
              <a:t>to taki błąd, który dotyczy ustaleń „przyjętych za podstawę orzeczenia” i są czynione w dwóch płaszczyznach: </a:t>
            </a:r>
            <a:br>
              <a:rPr lang="pl-PL" sz="1900" dirty="0">
                <a:solidFill>
                  <a:schemeClr val="tx1"/>
                </a:solidFill>
                <a:latin typeface="Times New Roman" panose="02020603050405020304" pitchFamily="18" charset="0"/>
                <a:cs typeface="Times New Roman" panose="02020603050405020304" pitchFamily="18" charset="0"/>
              </a:rPr>
            </a:br>
            <a:r>
              <a:rPr lang="pl-PL" sz="1900" dirty="0">
                <a:solidFill>
                  <a:schemeClr val="tx1"/>
                </a:solidFill>
                <a:latin typeface="Times New Roman" panose="02020603050405020304" pitchFamily="18" charset="0"/>
                <a:cs typeface="Times New Roman" panose="02020603050405020304" pitchFamily="18" charset="0"/>
              </a:rPr>
              <a:t>- </a:t>
            </a:r>
            <a:r>
              <a:rPr lang="pl-PL" sz="1900" b="1" dirty="0">
                <a:solidFill>
                  <a:schemeClr val="tx1"/>
                </a:solidFill>
                <a:latin typeface="Times New Roman" panose="02020603050405020304" pitchFamily="18" charset="0"/>
                <a:cs typeface="Times New Roman" panose="02020603050405020304" pitchFamily="18" charset="0"/>
              </a:rPr>
              <a:t>sprawstwa</a:t>
            </a:r>
            <a:r>
              <a:rPr lang="pl-PL" sz="1900" dirty="0">
                <a:solidFill>
                  <a:schemeClr val="tx1"/>
                </a:solidFill>
                <a:latin typeface="Times New Roman" panose="02020603050405020304" pitchFamily="18" charset="0"/>
                <a:cs typeface="Times New Roman" panose="02020603050405020304" pitchFamily="18" charset="0"/>
              </a:rPr>
              <a:t> - gdy na podstawie prawidłowo przeprowadzonych i prawidłowo ocenionych dowodów sąd błędnie ustalił fakty i wtedy błąd ten ma wpływ na treść orzeczenia;</a:t>
            </a:r>
            <a:br>
              <a:rPr lang="pl-PL" sz="1900" dirty="0">
                <a:solidFill>
                  <a:schemeClr val="tx1"/>
                </a:solidFill>
                <a:latin typeface="Times New Roman" panose="02020603050405020304" pitchFamily="18" charset="0"/>
                <a:cs typeface="Times New Roman" panose="02020603050405020304" pitchFamily="18" charset="0"/>
              </a:rPr>
            </a:br>
            <a:r>
              <a:rPr lang="pl-PL" sz="1900" dirty="0">
                <a:solidFill>
                  <a:schemeClr val="tx1"/>
                </a:solidFill>
                <a:latin typeface="Times New Roman" panose="02020603050405020304" pitchFamily="18" charset="0"/>
                <a:cs typeface="Times New Roman" panose="02020603050405020304" pitchFamily="18" charset="0"/>
              </a:rPr>
              <a:t>- </a:t>
            </a:r>
            <a:r>
              <a:rPr lang="pl-PL" sz="1900" b="1" dirty="0">
                <a:solidFill>
                  <a:schemeClr val="tx1"/>
                </a:solidFill>
                <a:latin typeface="Times New Roman" panose="02020603050405020304" pitchFamily="18" charset="0"/>
                <a:cs typeface="Times New Roman" panose="02020603050405020304" pitchFamily="18" charset="0"/>
              </a:rPr>
              <a:t>przypisania przestępstwa </a:t>
            </a:r>
            <a:r>
              <a:rPr lang="pl-PL" sz="1900" dirty="0">
                <a:solidFill>
                  <a:schemeClr val="tx1"/>
                </a:solidFill>
                <a:latin typeface="Times New Roman" panose="02020603050405020304" pitchFamily="18" charset="0"/>
                <a:cs typeface="Times New Roman" panose="02020603050405020304" pitchFamily="18" charset="0"/>
              </a:rPr>
              <a:t>- brak ustalenia określonych faktów, co prowadzi do zdekompletowania znamion przestępstwa, albo błędne ustalenie faktów, co powoduje niewypełnienie znamion zarzucanego przestępstwa lub wypełnienie znamion innego przepisu ustawy karnej; wtedy takie uchybienie ma wpływ na treść wyroku co do kwalifikacji prawnej czynu.</a:t>
            </a:r>
            <a:endParaRPr lang="pl-PL" sz="19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5" name="pole tekstowe 34">
            <a:extLst>
              <a:ext uri="{FF2B5EF4-FFF2-40B4-BE49-F238E27FC236}">
                <a16:creationId xmlns:a16="http://schemas.microsoft.com/office/drawing/2014/main" id="{06D213AE-18C2-14E6-1746-66F7F30B220A}"/>
              </a:ext>
            </a:extLst>
          </p:cNvPr>
          <p:cNvSpPr txBox="1"/>
          <p:nvPr/>
        </p:nvSpPr>
        <p:spPr>
          <a:xfrm>
            <a:off x="1095737" y="3718679"/>
            <a:ext cx="11096262" cy="3139321"/>
          </a:xfrm>
          <a:prstGeom prst="rect">
            <a:avLst/>
          </a:prstGeom>
          <a:noFill/>
        </p:spPr>
        <p:txBody>
          <a:bodyPr wrap="square" rtlCol="0">
            <a:spAutoFit/>
          </a:bodyPr>
          <a:lstStyle/>
          <a:p>
            <a:pPr algn="just"/>
            <a:r>
              <a:rPr lang="pl-PL" b="1" dirty="0">
                <a:highlight>
                  <a:srgbClr val="00FFFF"/>
                </a:highlight>
                <a:latin typeface="Times New Roman" panose="02020603050405020304" pitchFamily="18" charset="0"/>
                <a:cs typeface="Times New Roman" panose="02020603050405020304" pitchFamily="18" charset="0"/>
              </a:rPr>
              <a:t>Błąd w ustaleniach faktycznych </a:t>
            </a:r>
            <a:r>
              <a:rPr lang="pl-PL" dirty="0">
                <a:highlight>
                  <a:srgbClr val="00FFFF"/>
                </a:highlight>
                <a:latin typeface="Times New Roman" panose="02020603050405020304" pitchFamily="18" charset="0"/>
                <a:cs typeface="Times New Roman" panose="02020603050405020304" pitchFamily="18" charset="0"/>
              </a:rPr>
              <a:t>może mieć dwie postacie, tj. </a:t>
            </a:r>
            <a:r>
              <a:rPr lang="pl-PL" b="1" dirty="0">
                <a:highlight>
                  <a:srgbClr val="00FFFF"/>
                </a:highlight>
                <a:latin typeface="Times New Roman" panose="02020603050405020304" pitchFamily="18" charset="0"/>
                <a:cs typeface="Times New Roman" panose="02020603050405020304" pitchFamily="18" charset="0"/>
              </a:rPr>
              <a:t>błędu „braku” </a:t>
            </a:r>
            <a:r>
              <a:rPr lang="pl-PL" dirty="0">
                <a:highlight>
                  <a:srgbClr val="00FFFF"/>
                </a:highlight>
                <a:latin typeface="Times New Roman" panose="02020603050405020304" pitchFamily="18" charset="0"/>
                <a:cs typeface="Times New Roman" panose="02020603050405020304" pitchFamily="18" charset="0"/>
              </a:rPr>
              <a:t>albo </a:t>
            </a:r>
            <a:r>
              <a:rPr lang="pl-PL" b="1" dirty="0">
                <a:highlight>
                  <a:srgbClr val="00FFFF"/>
                </a:highlight>
                <a:latin typeface="Times New Roman" panose="02020603050405020304" pitchFamily="18" charset="0"/>
                <a:cs typeface="Times New Roman" panose="02020603050405020304" pitchFamily="18" charset="0"/>
              </a:rPr>
              <a:t>błędu „dowolności”</a:t>
            </a:r>
            <a:r>
              <a:rPr lang="pl-PL" dirty="0">
                <a:latin typeface="Times New Roman" panose="02020603050405020304" pitchFamily="18" charset="0"/>
                <a:cs typeface="Times New Roman" panose="02020603050405020304" pitchFamily="18" charset="0"/>
              </a:rPr>
              <a:t>, a uchybienie dotyczy sytuacji, gdy prawidłowo ujawniono dowody stanowiące podstawę orzeczenia, a także dokonano prawidłowej ich oceny. Oznacza to, że ustalając stan faktyczny na podstawie danych dowodów, sąd pominął wynikające z nich fakty (okoliczności) istotne w sprawie albo ustalił fakty, które wcale z danego dowodu nie wynikają lub wynikają, ale zostały zniekształcone (przeinaczone). </a:t>
            </a:r>
          </a:p>
          <a:p>
            <a:pPr algn="just"/>
            <a:r>
              <a:rPr lang="pl-PL" b="1" dirty="0">
                <a:latin typeface="Times New Roman" panose="02020603050405020304" pitchFamily="18" charset="0"/>
                <a:cs typeface="Times New Roman" panose="02020603050405020304" pitchFamily="18" charset="0"/>
              </a:rPr>
              <a:t>Błąd „braku” </a:t>
            </a:r>
            <a:r>
              <a:rPr lang="pl-PL" dirty="0">
                <a:latin typeface="Times New Roman" panose="02020603050405020304" pitchFamily="18" charset="0"/>
                <a:cs typeface="Times New Roman" panose="02020603050405020304" pitchFamily="18" charset="0"/>
              </a:rPr>
              <a:t>polega na </a:t>
            </a:r>
            <a:r>
              <a:rPr lang="pl-PL" dirty="0">
                <a:highlight>
                  <a:srgbClr val="00FF00"/>
                </a:highlight>
                <a:latin typeface="Times New Roman" panose="02020603050405020304" pitchFamily="18" charset="0"/>
                <a:cs typeface="Times New Roman" panose="02020603050405020304" pitchFamily="18" charset="0"/>
              </a:rPr>
              <a:t>nieustaleniu określonego faktu</a:t>
            </a:r>
            <a:r>
              <a:rPr lang="pl-PL" dirty="0">
                <a:latin typeface="Times New Roman" panose="02020603050405020304" pitchFamily="18" charset="0"/>
                <a:cs typeface="Times New Roman" panose="02020603050405020304" pitchFamily="18" charset="0"/>
              </a:rPr>
              <a:t>, który wynika z dowodu. </a:t>
            </a:r>
          </a:p>
          <a:p>
            <a:pPr algn="just"/>
            <a:r>
              <a:rPr lang="pl-PL" b="1" dirty="0">
                <a:latin typeface="Times New Roman" panose="02020603050405020304" pitchFamily="18" charset="0"/>
                <a:cs typeface="Times New Roman" panose="02020603050405020304" pitchFamily="18" charset="0"/>
              </a:rPr>
              <a:t>Błąd „dowolności” </a:t>
            </a:r>
            <a:r>
              <a:rPr lang="pl-PL" dirty="0">
                <a:latin typeface="Times New Roman" panose="02020603050405020304" pitchFamily="18" charset="0"/>
                <a:cs typeface="Times New Roman" panose="02020603050405020304" pitchFamily="18" charset="0"/>
              </a:rPr>
              <a:t>ma miejsce wówczas, gdy w ustaleniach faktycznych został wskazany </a:t>
            </a:r>
            <a:r>
              <a:rPr lang="pl-PL" dirty="0">
                <a:highlight>
                  <a:srgbClr val="00FF00"/>
                </a:highlight>
                <a:latin typeface="Times New Roman" panose="02020603050405020304" pitchFamily="18" charset="0"/>
                <a:cs typeface="Times New Roman" panose="02020603050405020304" pitchFamily="18" charset="0"/>
              </a:rPr>
              <a:t>fakt, który nie wynika z przywołanego dowodu</a:t>
            </a:r>
            <a:r>
              <a:rPr lang="pl-PL" dirty="0">
                <a:latin typeface="Times New Roman" panose="02020603050405020304" pitchFamily="18" charset="0"/>
                <a:cs typeface="Times New Roman" panose="02020603050405020304" pitchFamily="18" charset="0"/>
              </a:rPr>
              <a:t>, albo gdy z przywołanego dowodu wynika </a:t>
            </a:r>
            <a:r>
              <a:rPr lang="pl-PL" dirty="0">
                <a:highlight>
                  <a:srgbClr val="00FF00"/>
                </a:highlight>
                <a:latin typeface="Times New Roman" panose="02020603050405020304" pitchFamily="18" charset="0"/>
                <a:cs typeface="Times New Roman" panose="02020603050405020304" pitchFamily="18" charset="0"/>
              </a:rPr>
              <a:t>określony fakt</a:t>
            </a:r>
            <a:r>
              <a:rPr lang="pl-PL" dirty="0">
                <a:latin typeface="Times New Roman" panose="02020603050405020304" pitchFamily="18" charset="0"/>
                <a:cs typeface="Times New Roman" panose="02020603050405020304" pitchFamily="18" charset="0"/>
              </a:rPr>
              <a:t>, ale został on </a:t>
            </a:r>
            <a:r>
              <a:rPr lang="pl-PL" dirty="0">
                <a:highlight>
                  <a:srgbClr val="00FF00"/>
                </a:highlight>
                <a:latin typeface="Times New Roman" panose="02020603050405020304" pitchFamily="18" charset="0"/>
                <a:cs typeface="Times New Roman" panose="02020603050405020304" pitchFamily="18" charset="0"/>
              </a:rPr>
              <a:t>w ustaleniach faktycznych zniekształcony</a:t>
            </a:r>
            <a:r>
              <a:rPr lang="pl-PL" dirty="0">
                <a:latin typeface="Times New Roman" panose="02020603050405020304" pitchFamily="18" charset="0"/>
                <a:cs typeface="Times New Roman" panose="02020603050405020304" pitchFamily="18" charset="0"/>
              </a:rPr>
              <a:t> (przeinaczony). Może też polegać na wadliwym wnioskowaniu z prawidłowo ustalonych faktów (tzw. faktów ubocznych) co do istnienia lub nieistnienia faktu głównego (kwestii sprawstwa) w procesach poszlakowych.</a:t>
            </a:r>
          </a:p>
        </p:txBody>
      </p:sp>
    </p:spTree>
    <p:extLst>
      <p:ext uri="{BB962C8B-B14F-4D97-AF65-F5344CB8AC3E}">
        <p14:creationId xmlns:p14="http://schemas.microsoft.com/office/powerpoint/2010/main" val="3019043531"/>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8EDC3-9096-FBCA-126B-CFE2D95C646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3ABA473A-ECE1-E0F8-2186-417B29452DCF}"/>
              </a:ext>
            </a:extLst>
          </p:cNvPr>
          <p:cNvSpPr>
            <a:spLocks noGrp="1"/>
          </p:cNvSpPr>
          <p:nvPr>
            <p:ph type="title"/>
          </p:nvPr>
        </p:nvSpPr>
        <p:spPr>
          <a:xfrm>
            <a:off x="2131670" y="465480"/>
            <a:ext cx="9024395" cy="5020921"/>
          </a:xfrm>
        </p:spPr>
        <p:txBody>
          <a:bodyPr>
            <a:noAutofit/>
          </a:bodyPr>
          <a:lstStyle/>
          <a:p>
            <a:r>
              <a:rPr lang="pl-PL" sz="2350" b="1" dirty="0">
                <a:solidFill>
                  <a:schemeClr val="tx1"/>
                </a:solidFill>
                <a:highlight>
                  <a:srgbClr val="00FFFF"/>
                </a:highlight>
                <a:latin typeface="Times New Roman" panose="02020603050405020304" pitchFamily="18" charset="0"/>
                <a:cs typeface="Times New Roman" panose="02020603050405020304" pitchFamily="18" charset="0"/>
              </a:rPr>
              <a:t>Zarzut błędu w ustaleniach faktycznych </a:t>
            </a:r>
            <a:r>
              <a:rPr lang="pl-PL" sz="2350" dirty="0">
                <a:solidFill>
                  <a:schemeClr val="tx1"/>
                </a:solidFill>
                <a:highlight>
                  <a:srgbClr val="00FFFF"/>
                </a:highlight>
                <a:latin typeface="Times New Roman" panose="02020603050405020304" pitchFamily="18" charset="0"/>
                <a:cs typeface="Times New Roman" panose="02020603050405020304" pitchFamily="18" charset="0"/>
              </a:rPr>
              <a:t>może być postawiony odnośnie do dwóch płaszczyzn orzekania:</a:t>
            </a:r>
            <a:br>
              <a:rPr lang="pl-PL" sz="2350" dirty="0">
                <a:solidFill>
                  <a:schemeClr val="tx1"/>
                </a:solidFill>
                <a:highlight>
                  <a:srgbClr val="00FFFF"/>
                </a:highlight>
                <a:latin typeface="Times New Roman" panose="02020603050405020304" pitchFamily="18" charset="0"/>
                <a:cs typeface="Times New Roman" panose="02020603050405020304" pitchFamily="18" charset="0"/>
              </a:rPr>
            </a:br>
            <a:r>
              <a:rPr lang="pl-PL" sz="2350" dirty="0">
                <a:solidFill>
                  <a:schemeClr val="tx1"/>
                </a:solidFill>
                <a:latin typeface="Times New Roman" panose="02020603050405020304" pitchFamily="18" charset="0"/>
                <a:cs typeface="Times New Roman" panose="02020603050405020304" pitchFamily="18" charset="0"/>
              </a:rPr>
              <a:t>- </a:t>
            </a:r>
            <a:r>
              <a:rPr lang="pl-PL" sz="2350" b="1" dirty="0">
                <a:solidFill>
                  <a:schemeClr val="tx1"/>
                </a:solidFill>
                <a:latin typeface="Times New Roman" panose="02020603050405020304" pitchFamily="18" charset="0"/>
                <a:cs typeface="Times New Roman" panose="02020603050405020304" pitchFamily="18" charset="0"/>
              </a:rPr>
              <a:t>kwalifikacji prawnej czynu </a:t>
            </a:r>
            <a:r>
              <a:rPr lang="pl-PL" sz="2350" dirty="0">
                <a:solidFill>
                  <a:schemeClr val="tx1"/>
                </a:solidFill>
                <a:latin typeface="Times New Roman" panose="02020603050405020304" pitchFamily="18" charset="0"/>
                <a:cs typeface="Times New Roman" panose="02020603050405020304" pitchFamily="18" charset="0"/>
              </a:rPr>
              <a:t>- opis przypisanego czynu, który zawsze składa się z ustaleń faktycznych odnoszących się do znamion czynu zabronionego;</a:t>
            </a:r>
            <a:br>
              <a:rPr lang="pl-PL" sz="2350" dirty="0">
                <a:solidFill>
                  <a:schemeClr val="tx1"/>
                </a:solidFill>
                <a:latin typeface="Times New Roman" panose="02020603050405020304" pitchFamily="18" charset="0"/>
                <a:cs typeface="Times New Roman" panose="02020603050405020304" pitchFamily="18" charset="0"/>
              </a:rPr>
            </a:br>
            <a:r>
              <a:rPr lang="pl-PL" sz="2350" dirty="0">
                <a:solidFill>
                  <a:schemeClr val="tx1"/>
                </a:solidFill>
                <a:latin typeface="Times New Roman" panose="02020603050405020304" pitchFamily="18" charset="0"/>
                <a:cs typeface="Times New Roman" panose="02020603050405020304" pitchFamily="18" charset="0"/>
              </a:rPr>
              <a:t>- </a:t>
            </a:r>
            <a:r>
              <a:rPr lang="pl-PL" sz="2350" b="1" dirty="0">
                <a:solidFill>
                  <a:schemeClr val="tx1"/>
                </a:solidFill>
                <a:latin typeface="Times New Roman" panose="02020603050405020304" pitchFamily="18" charset="0"/>
                <a:cs typeface="Times New Roman" panose="02020603050405020304" pitchFamily="18" charset="0"/>
              </a:rPr>
              <a:t>ustalenia faktyczne rzutujące na inne rozstrzygnięcia </a:t>
            </a:r>
            <a:r>
              <a:rPr lang="pl-PL" sz="2350" dirty="0">
                <a:solidFill>
                  <a:schemeClr val="tx1"/>
                </a:solidFill>
                <a:latin typeface="Times New Roman" panose="02020603050405020304" pitchFamily="18" charset="0"/>
                <a:cs typeface="Times New Roman" panose="02020603050405020304" pitchFamily="18" charset="0"/>
              </a:rPr>
              <a:t>- nie są one wprost zawarte w wyroku, a sposób ich poczynienia sąd wskazuje w jego uzasadnieniu.</a:t>
            </a:r>
            <a:br>
              <a:rPr lang="pl-PL" sz="2350" dirty="0">
                <a:solidFill>
                  <a:schemeClr val="tx1"/>
                </a:solidFill>
                <a:latin typeface="Times New Roman" panose="02020603050405020304" pitchFamily="18" charset="0"/>
                <a:cs typeface="Times New Roman" panose="02020603050405020304" pitchFamily="18" charset="0"/>
              </a:rPr>
            </a:br>
            <a:br>
              <a:rPr lang="pl-PL" sz="2350" dirty="0">
                <a:solidFill>
                  <a:schemeClr val="tx1"/>
                </a:solidFill>
                <a:latin typeface="Times New Roman" panose="02020603050405020304" pitchFamily="18" charset="0"/>
                <a:cs typeface="Times New Roman" panose="02020603050405020304" pitchFamily="18" charset="0"/>
              </a:rPr>
            </a:br>
            <a:r>
              <a:rPr lang="pl-PL" sz="2350" dirty="0">
                <a:solidFill>
                  <a:schemeClr val="tx1"/>
                </a:solidFill>
                <a:highlight>
                  <a:srgbClr val="00FF00"/>
                </a:highlight>
                <a:latin typeface="Times New Roman" panose="02020603050405020304" pitchFamily="18" charset="0"/>
                <a:cs typeface="Times New Roman" panose="02020603050405020304" pitchFamily="18" charset="0"/>
              </a:rPr>
              <a:t>Konieczność ustalenia</a:t>
            </a:r>
            <a:r>
              <a:rPr lang="pl-PL" sz="2350" dirty="0">
                <a:solidFill>
                  <a:schemeClr val="tx1"/>
                </a:solidFill>
                <a:latin typeface="Times New Roman" panose="02020603050405020304" pitchFamily="18" charset="0"/>
                <a:cs typeface="Times New Roman" panose="02020603050405020304" pitchFamily="18" charset="0"/>
              </a:rPr>
              <a:t>, aby błąd w ustaleniach faktycznych mógł mieć wpływ na treść orzeczenia - o ustalenie hipotetycznego związku pomiędzy tym uchybieniem a treścią orzeczenia.</a:t>
            </a:r>
            <a:endParaRPr lang="pl-PL" sz="235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4754110"/>
      </p:ext>
    </p:extLst>
  </p:cSld>
  <p:clrMapOvr>
    <a:masterClrMapping/>
  </p:clrMapOvr>
  <p:transition spd="slow">
    <p:randomBar dir="vert"/>
  </p:transition>
</p:sld>
</file>

<file path=ppt/theme/theme1.xml><?xml version="1.0" encoding="utf-8"?>
<a:theme xmlns:a="http://schemas.openxmlformats.org/drawingml/2006/main" name="Smuga">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14741</TotalTime>
  <Words>11551</Words>
  <Application>Microsoft Office PowerPoint</Application>
  <PresentationFormat>Panoramiczny</PresentationFormat>
  <Paragraphs>288</Paragraphs>
  <Slides>55</Slides>
  <Notes>37</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55</vt:i4>
      </vt:variant>
    </vt:vector>
  </HeadingPairs>
  <TitlesOfParts>
    <vt:vector size="62" baseType="lpstr">
      <vt:lpstr>Aptos</vt:lpstr>
      <vt:lpstr>Arial</vt:lpstr>
      <vt:lpstr>Book Antiqua</vt:lpstr>
      <vt:lpstr>Century Gothic</vt:lpstr>
      <vt:lpstr>Times New Roman</vt:lpstr>
      <vt:lpstr>Wingdings 3</vt:lpstr>
      <vt:lpstr>Smuga</vt:lpstr>
      <vt:lpstr>Ocena dowodów w postępowaniu karnym, swobodna i dowolna, na kanwie przedstawiania dowodów przez strony postępowania</vt:lpstr>
      <vt:lpstr>Art. 7 kpk [zasada swobodnej oceny dowodów]  Organy postępowania kształtują swe przekonanie na podstawie wszystkich przeprowadzonych dowodów, ocenianych swobodnie z uwzględnieniem zasad prawidłowego rozumowania oraz wskazań wiedzy i doświadczenia życiowego.</vt:lpstr>
      <vt:lpstr>Ustalenia faktyczne nie wykraczają poza ramy swobodnej oceny dowodów, kiedy  zostały poczynione na podstawie wszechstronnej analizy przeprowadzonych dowodów, których ocena nie wykazuje błędów natury faktycznej czy logicznej, a więc jest zgodna ze wskazaniami wiedzy i doświadczenia życiowego oraz prowadzi do sędziowskiego przekonania, którego odzwierciedleniem jest uzasadnienie orzeczenia.</vt:lpstr>
      <vt:lpstr>Art.  424. [Elementy uzasadnienia] §  1.  Uzasadnienie powinno zawierać zwięzłe: 1)  wskazanie, jakie fakty sąd uznał za udowodnione lub nieudowodnione, na jakich w tej mierze oparł się dowodach i dlaczego nie uznał dowodów przeciwnych; 2)  wyjaśnienie podstawy prawnej wyroku. §  2.  W uzasadnieniu wyroku należy ponadto przytoczyć okoliczności, które sąd miał na względzie przy wymiarze kary, a zwłaszcza przy zastosowaniu nadzwyczajnego złagodzenia kary, środków zabezpieczających oraz przy innych rozstrzygnięciach zawartych w wyroku. §  3.  W wypadku złożenia wniosku o uzasadnienie wyroku jedynie co do rozstrzygnięcia o karze i o innych konsekwencjach prawnych czynu albo o uzasadnienie wyroku wydanego w trybie art. 343, art. 343a lub art. 387 uzasadnienie powinno zawierać co najmniej wyjaśnienie podstawy prawnej tego wyroku oraz wskazanych rozstrzygnięć.</vt:lpstr>
      <vt:lpstr>Zarzut dotyczący naruszenia swobodnej oceny dowodów jest zarzutem dotyczącym obrazy przepisów postępowania (art. 438 pkt 2 kpk). W przypadku sposobu oceny dowodów, który został wskazany w art. 7 kpk, to przepis ten będzie stanowił samodzielną podstawę zarzutu odwoławczego, jeżeli sąd dokonał takiej oceny wbrew jego wymogom.</vt:lpstr>
      <vt:lpstr>Relacja pomiędzy zarzutem obrazy art. 7 kpk (art. 438 pkt 2 kpk), a błędem w ustaleniach faktycznych (art. 438 pkt 3 kpk) w stosunku do tego samego dowodu lub grupy dowodów polega na tym, że uchybieniem pierwotnym jest naruszenie art. 7 kpk, a jego następstwem błędne ustalenie faktyczne. Z błędnie ocenionego dowodu czynione są bowiem zawsze błędne ustalenia faktyczne. Jeżeli dowód został błędnie oceniony jako wiarygodny i stanowił podstawę ustaleń faktycznych, to te ustalenia nie są zgodne z rzeczywistością. Skoro przedmiotem zarzutu jest uchybienie pierwotne, a nie jego następstwa (uchybienie wtóre), to zarzut odwoławczy powinien dotyczyć tylko naruszenia art. 7 kpk, zaś wykazanie jego relewantności, czego wymaga art. 438 pkt 2 kpk, następuje przez wskazanie, że wpływ ten na treść orzeczenia odnosi się do błędnych ustaleń faktycznych stanowiących jego podstawę (odmiennie, że wówczas zarzut odwoławczy powinien zostać oparty na art. 438 pkt 3 kpk).</vt:lpstr>
      <vt:lpstr>Zarzut naruszenia art. 7 kpk może zostać postawiony co do pojedynczego dowodu albo odnośnie do grupy dowodów.  Obraza przepisu procesowego w postaci art. 410 kpk może nastąpić w dwóch jego aspektach - „okoliczności ujawnionych w toku rozprawy głównej” (gdy sąd wydał wyrok opierając się na nieujawnionym na rozprawie materiale dowodowym (części materiału dowodowego), chociażby został on prawidłowo oceniony) oraz „całokształt okoliczności” (gdy sąd prawidłowo przeprowadził dowody i wydał wyrok na podstawie ujawnionych w toku rozprawy głównej okoliczności, ale nie ocenił wszystkich dowodów albo nie dokonał ich pełnej oceny i w związku z tym na podstawie tych dowodów nie dokonał istotnych w sprawie ustaleń faktycznych).</vt:lpstr>
      <vt:lpstr>Postawienie zarzutu obrazy art. 424 § 1 lub 2 kpk, gdy uzasadnienie wyroku sądu pierwszej instancji nie spełnia wskazanych tam warunków, należy zauważyć, że w art. 438 pkt 2 kpk chodzi o naruszenie prawa procesowego, gdy zarzucane uchybienie mogło mieć wpływ na treść orzeczenia.  Błąd w ustaleniach faktycznych to taki błąd, który dotyczy ustaleń „przyjętych za podstawę orzeczenia” i są czynione w dwóch płaszczyznach:  - sprawstwa - gdy na podstawie prawidłowo przeprowadzonych i prawidłowo ocenionych dowodów sąd błędnie ustalił fakty i wtedy błąd ten ma wpływ na treść orzeczenia; - przypisania przestępstwa - brak ustalenia określonych faktów, co prowadzi do zdekompletowania znamion przestępstwa, albo błędne ustalenie faktów, co powoduje niewypełnienie znamion zarzucanego przestępstwa lub wypełnienie znamion innego przepisu ustawy karnej; wtedy takie uchybienie ma wpływ na treść wyroku co do kwalifikacji prawnej czynu.</vt:lpstr>
      <vt:lpstr>Zarzut błędu w ustaleniach faktycznych może być postawiony odnośnie do dwóch płaszczyzn orzekania: - kwalifikacji prawnej czynu - opis przypisanego czynu, który zawsze składa się z ustaleń faktycznych odnoszących się do znamion czynu zabronionego; - ustalenia faktyczne rzutujące na inne rozstrzygnięcia - nie są one wprost zawarte w wyroku, a sposób ich poczynienia sąd wskazuje w jego uzasadnieniu.  Konieczność ustalenia, aby błąd w ustaleniach faktycznych mógł mieć wpływ na treść orzeczenia - o ustalenie hipotetycznego związku pomiędzy tym uchybieniem a treścią orzeczenia.</vt:lpstr>
      <vt:lpstr>Postanowienie SN z 26.08.2025 r., I KK 213/25, Lex nr 3929338 Naruszenie zasady in dubio pro reo możliwe jest jedynie wtedy, gdy sąd w sposób prawidłowy przeprowadził postępowanie dowodowe i w sposób zgodny z art. 7 k.p.k. ocenił zgromadzone dowody, a pomimo tego z dowodów uznanych za wiarygodne nadal wynikają co najmniej dwie równoprawne wersje faktyczne i organ procesowy rozstrzyga niedające się usunąć wątpliwości, niezgodnie z kierunkiem określonym w przepisie art. 5 § 2 k.p.k. Zatem przepisy art. 7 k.p.k. i art. 5 § 2 k.p.k. mają charakter rozłączny.</vt:lpstr>
      <vt:lpstr>Wyrok SA we Wrocławiu z 16.04.2025 r., II AKa 37/25, Lex nr 3901832 Zarzut naruszenia art. 7 k.p.k. nie może ograniczać się do wskazania wadliwości sędziowskiego przekonania o wiarygodności jednych, a niewiarygodności innych źródeł czy środków dowodowych. Powinien wykazać konkretne błędy w samym sposobie dochodzenia do określonych ocen, przemawiające w zasadniczy sposób przeciwko dokonanemu rozstrzygnięciu, jak np. pominięcie istotnych środków dowodowych, niedostrzeżenie ważnych rozbieżności, uchylenie się od oceny wewnętrznych czy wzajemnych sprzeczności.</vt:lpstr>
      <vt:lpstr>Postanowienie SN z 6.03.2025 r., I KK 391/24, Lex nr 3837772 Zasada swobodnej oceny dowodów nie daje podstaw do apriorycznego preferowania lub dyskwalifikowania jednych dowodów na rzecz drugich i to tylko dlatego że uzyskano je na określonym etapie postępowania. </vt:lpstr>
      <vt:lpstr>Wyrok SA we Poznaniu z 3.10.2024 r., II AKa 190/24, Lex nr 3783436 Nie można uznać, że poprzez zarzut obrazy przepisów postępowania karnego można kwestionować ustalenia faktyczne. Zarzut obrazy art. 7 k.p.k. służby bowiem jedynie do podważenia dokonanej przez sąd oceny określonego dowodu a nie do kwestionowania ustaleń faktycznych.</vt:lpstr>
      <vt:lpstr>Postanowienie SN z 9.05.2024 r., V KK 127/24, Lex nr 3713116 Przepisy polskiej procedury karnej nie zawierają katalogu reguł oceny wiarygodności dowodu, w tym zeznań świadków. Stwierdza się, że dużą rolę przy dokonywaniu oceny odgrywa element subiektywnej oceny sędziego. Sąd oceniając wiarygodność zeznań świadka, opiera się bądź na bezpośrednim wrażeniu, jakie wywiera nań osoba świadka, jego zachowanie się i sposób składania zeznań, bądź na analizie treści zeznań i porównaniu jej z innymi danymi materiału procesowego, bądź wreszcie na obu tych źródłach. Z przeprowadzonych badań wynika, że każdy sędzia ma własny, indywidualny zbiór kryteriów, które wykorzystuje przy ocenie wiarygodności zeznań. Nie można też wykluczyć, że wiedza na temat wykorzystywanych w praktyce kryteriów jest wiedzą ukrytą i że chociaż poszczególne wskazania stanowią podstawę ocen, to jednocześnie nie są uświadomione. Podnosi się, iż sędziowie prawdopodobnie nie są w pełni świadomi czynników, które istotnie wpływają na dokonywanie oceny wartości dowodowej zeznań. Jasne jest przy tym, iż istniejąca swoboda sędziowska w zakresie dokonywania oceny dowodów, nie może być dowolnością w odrzucaniu lub uznawaniu dowodów za wiarygodne. Sąd powinien wykazać, że u podstaw takiej decyzji legły racjonalne przesłanki i ocena ta zgodna jest z dyrektywami zawartymi w art. 7 k.p.k., a zatem dokonana została z uwzględnieniem zasad prawidłowego rozumowania oraz wskazań wiedzy i doświadczenia życiowego. Oczywistym przy tym jest, że sąd nie może dokonać ustaleń faktycznych w sprzeczności z dowodami, którym dał wiarę i jednocześnie zgodnie z dowodami, którym odmówił wiary.</vt:lpstr>
      <vt:lpstr>Wyrok SA w Warszawie z 8.05.2024 r., VIII AKa 308/23, Lex nr 3730520 W sytuacji, gdy w sprawie występuje przeciwstawienie jednych dowodów innym na sądzie ciąży obowiązek przeprowadzenia wnikliwej, rzetelnej analizy wiarygodności poszczególnych dowodów z uwzględnieniem dyrektyw, o których mowa w art. 7 k.p.k. Sąd z równą starannością i stosując te same kryteria zobligowany jest rozważyć dowody korzystne i niekorzystne dla oskarżonego, ocenić ich znaczenie dla potrzeb ustaleń oraz odnieść się do nich w pisemnym uzasadnieniu wyroku.  Wyrok SA w Warszawie z 12.02.2024 r., VIII AKa 199/23, Lex nr 3720960 Biegły stwierdził, że oskarżony naraził pokrzywdzoną na bezpośrednie niebezpieczeństwo utraty życia lub nastąpienia skutku określonego w art. 156 § 1 lub art. 157 § 1 k.k. Jednak materia ta oceniana powinna być nie przez biegłego, a przez sąd. To stwierdzenie biegłego nie jest w żaden sposób wiążące dla sądu.  Wyrok SA we Poznaniu z 24.10.2023 r., II AKa 188/23, Lex nr 3643697 Fakt oparcia orzeczenia skazującego na zeznaniach tylko jednego świadka, nawet w sytuacji nieprzyznania się oskarżonego do winy, sam w sobie nie może stanowić podstawy zarzutu dokonania błędnych czy dowolnych ustaleń faktycznych.</vt:lpstr>
      <vt:lpstr>Postanowienie SN z 12.10.2023 r., V KK 428/23, Lex nr 3720518 Oskarżony w procesie karnym nie ma obowiązku dowodzenia swojej niewinności (art. 74 § 1 k.p.k.). W ramach przysługującego mu prawa do obrony może on odmówić (bez podania powodów) odpowiedzi na poszczególne pytania oraz odmówić składania wyjaśnień (art. 175 § 1 k.p.k.) i sam fakt skorzystania z tego uprawnienia nie może dla niego powodować żadnych negatywnych następstw. Jeżeli jednak na składanie wyjaśnień (co również jest jego prawem) oskarżony się zdecydował, to wyjaśnienia te podlegają takiej samej ocenie, jak każdy inny dowód. Uznanie ich niewiarygodności nie oznacza, że na oskarżonego przerzucony został, z naruszeniem art. 74 § 1 k.p.k., ciężar dowodzenia jego niewinności. Sąd ma więc prawo oprzeć się przy ustalaniu stanu faktycznego na tej części wyjaśnień oskarżonego, które uznał za wiarygodne, a ocena tego dowodu, przy uwzględnieniu wspierającej ją argumentacji, respektuje bez wątpienia reguły wskazane w art. 7 k.p.k.  Postanowienie SN z 12.10.2023 r., III KK 285/23, Lex nr 3614548 Nie może być mowy o uchybieniu regulacji art. 410 k.p.k., jeżeli sąd poddał analizie wszystkie dowody, i w oparciu i ich ocenę, spełniającą standardy art. 7 k.p.k., na części z tych dowodów, przy ocenie ich całokształtu, poczynił kategoryczne ustalenia faktyczne.</vt:lpstr>
      <vt:lpstr>Wyrok SN z 9.05.2023 r., I KK 468/22, Lex nr 3564800 Jeżeli w apelacji zostanie postawiony tylko zarzut czy też zarzuty obrazy określonych przepisów postępowania karnego np. art. 7 k.p.k., 410 k.p.k., bez jednoczesnego kwestionowania w całości lub w części dokonanych w sprawie ustaleń faktycznych poprzez zarzut określony w art. 438 pkt 3 k.p.k. to tak zredagowana apelacja nie daje Sądowi odwoławczemu podstaw do dokonania instancyjnej kontroli trafności dokonanych w sprawie ustaleń faktycznych i należy ją uznać za formalnie wadliwą i tym samym nieskuteczną, gdyż nie wykazano w niej wpływu obrazy przepisów postępowania karnego ze sfery gromadzenia i oceny dowodów na treść wyroku.  Postanowienie SN z 15.02.2023 r., II KK 16/23, Lex nr 3538025 Konfrontacja nie jest czynnością, którą organy procesowe w każdym wypadku zaistnienia sprzeczności w zakresie twierdzeń osób przesłuchiwanych zmuszone są przeprowadzić. Owe rozbieżności mogą zostać wyjaśnione również w oparciu o reguły wynikające z art. 7 k.p.k. Konfrontacja nie stanowi więc jedynego sposobu eliminowania sprzeczności w relacjach osób przesłuchiwanych. Przeprowadzenie lub nieprzeprowadzenie konfrontacji pozostawione jest ocenie organu procesowego co do celowości tej czynności w konkretnej sprawie. Fakt, iż zeznania świadków są sprzeczne, wcale nie nakłada na sąd orzekający obowiązku skonfrontowania ich zeznań, bo w każdej sprawie sąd ocenia czy przeprowadzenie takiego dowodu rzeczywiście byłoby celowe i potrzebne. Przepis art. 172 k.p.k. daje jedynie możliwość przeprowadzenia konfrontacji, zaś odstąpienie od tej czynności, pomimo wniosków stron procesowych o jej przeprowadzenie jest uprawnieniem sądu i w żadnym wypadku nie można mówić o obrazie tego przepisu postępowania.</vt:lpstr>
      <vt:lpstr>Postanowienie SN z 9.02.2023 r., IV KK 15/23, Lex nr 3526837 By mówić o naruszeniu art. 7 k.p.k. nie wystarczy zaproponować innej, alternatywnej wersji przebiegu zdarzeń stanowiących przedmiot osądu, bądź relewantnych dla wyniku postępowania. Skuteczność zarzutu pod adresem oceny materiału dowodowego uzależniona jest od wykazania, jakich konkretnych uchybień dopuścił się - oceniający zebrany materiał dowodowy - sąd w kontekście zasad wiedzy oraz doświadczenia życiowego („logicznego rozumowania”).  Wytok SA w Lublinie z 10.01.2023 r., II AKa 256/21, Lex nr 3601304 Jest rzeczą oczywistą, że depozycje składane wielokrotnie, dotyczące różnych osób i wielu zdarzeń, często po upływie długiego czasu od ich zaistnienia, zawierają nieścisłości, a nawet sprzeczności. W takiej sytuacji zadaniem sądu jest ustalenie, czy mankamenty w treści depozycji są wynikiem błędów świadka, czy też świadomej manipulacji, a w konsekwencji, czy świadek miał wolę mówienia prawdy.  Postanowienie SN z 7.09.2022 r., II KK 367/22, Lex nr 3417441 Zakazane jest ponowne przesłuchiwanie pokrzywdzonego, o którym mowa w art. 185a § 1 k.p.k., jeśli w toku postępowania nie wyjdą na jaw nowe okoliczności, których wyjaśnienie wymaga ponownego przesłuchania pokrzywdzonego. Do takich wątpliwości nie można zaliczyć rozbieżności w poszczególnych wydanych w sprawie opiniach psychologicznych, które mogły zostać i zostały usunięte w drodze prawidłowej oceny dowodów z tych opinii w oparciu o reguły i kryteria określone w przepisach art. 7 k.p.k. i art. 201 k.p.k.</vt:lpstr>
      <vt:lpstr>Wyrok SA we Poznaniu z 18.05.2022 r., II AKa 64/22, Lex nr 3454401 Dla uznania pomówienia współoskarżonego za pełnowartościowy i wiarygodny dowód konieczna jest jego niesprzeczność z innymi dowodami, a przede wszystkim nie może ono relacjonować różnych wersji tego samego zdarzenia. Kontrolując taki dowód, sąd winien także sprawdzić, czy wyjaśnienia te są spontaniczne, czy pochodzą od osoby zainteresowanej obciążaniem pomówionego, czy są stanowcze, konsekwentne i zgodne co do zasady oraz szczegółów, czy składający je sam siebie również obciąża, czy tylko przerzuca odpowiedzialność na inną osobę.  Wyrok SA w Warszawie z 21.01.2022 r., II AKa 95/21, Lex nr 3324692 Nie istnieje żadna reguła dowodowa, która uzasadniałaby twierdzenie, że zeznania jednego świadka są niewystarczającą podstawą do skazania. Sytuacja taka jedynie nakazuje ocenić taki dowód ze szczególną wnikliwością i dokonać oceny jego wiarygodności w zestawieniu z innymi dowodami.  Postanowienie SN z 30.09.2021 r., III KK 348/21, Lex nr 3342009 Ocena wiarygodności zeznań świadków nie należy do kompetencji biegłych, którzy mogą jedynie dokonywać ustaleń co do rozwoju umysłowego świadka oraz zdolności postrzegania lub odtwarzania przez niego postrzeżeń, a zatem czynników, które mają wpływ na jego ocenę prawdomówności. Tylko i wyłącznie sąd, zgodnie z art. 7 k.p.k., jest uprawniony, aby mając na uwadze treść zeznań świadka w zestawieniu z treścią opinii i wypływających z niej wiadomości specjalnych oraz wymową pozostałego materiału dowodowego zgromadzonego w sprawie ocenić, czy zeznania świadka są wiarygodne.</vt:lpstr>
      <vt:lpstr>Wyrok SA w Łodzi z 6.07.2021 r., II AKa 25/21, Lex nr 3439381 Nie istnieje żadna zasada dowodowa, która nakazuje odrzucić zeznania świadka ze słyszenia. Dowodem może być zarówno świadek, który widział zdarzenie, jaki i świadek, który o przebiegu zdarzenia usłyszał od innej osoby.  Wyrok SA w Gdańsku z 21.01.2021 r., II AKa 81/20, Lex nr 3342007 Psycholog sądowy nie jest uprawniony do dokonania wprost oceny wiarygodności zeznań świadków. Wiarygodność nie jest wszak pojęciem psychologicznym, lecz prawniczym. Stąd też tylko sądy mają kompetencję do końcowej oceny wiarygodności dowodów, w tym zeznań świadków i bynajmniej - jeśli biegli mimo to taką ocenę zaprezentują - nie jest ona w żaden sposób wiążąca dla organu wymiaru sprawiedliwości.  Wyrok SA w Szczecinie z 6.02.2020 r., II AKa 245/19, Lex nr 3276205 Niedopuszczalne jest podnoszenie zarzutu błędu w ustaleniach faktycznych w sytuacji, gdy jednocześnie apelujący kwestionuje, czy nawet sugeruje, dopuszczenie się przez sąd wadliwej oceny dowodów. Oczywiście, wadliwe ustalenia faktyczne mogą być następstwem wadliwej oceny dowodów, ale uwzględniając to, że prawidłowo zredagowany środek zaskarżenia winien podnosić zarzuty obejmujące uchybienia pierwotne, a nie wtórne, podniesienie zarzutu błędu w ustaleniach faktycznych nie powinno mieć miejsca w sytuacji, gdy faktycznie kwestionowana jest, tak jak w przedmiotowej sprawie, także ocena dowodów i to dotyczących tych samych dowodów i tych samych okoliczności, których miał dotyczyć lub z których miał wynikać błąd w ustaleniach faktycznych.</vt:lpstr>
      <vt:lpstr>Wyrok SA w Krakowie z 24.09.2019 r., II AKa 83/19, Lex nr 297881 Apelacja jest skonstruowana nie w pełni prawidłowo, bo te same kwestie raz podnosi w ramach zarzutów obrazy prawa procesowego, a następnie powtarza pod postacią zarzutu błędu w ustaleniach faktycznych.  Przypomnieć więc trzeba, że zasadniczo winno stawiać się zarzut główny, tzw. pierwotny, a jego dalsze konsekwencje winny być wykazywane w uzasadnieniu środka odwoławczego. Dla przykładu wskazać można, że zarzut obrazy art. 7 k.p.k. wyprzedza zarzut dokonania błędu w ustaleniach faktycznych; wybór wiarygodnych źródeł dowodowych determinuje w istocie dalsze ustalenia. Odnośnie do naruszenia art. 5 § 2 k.p.k. przypomnieć trzeba, że chodzi tu o wątpliwości sądu, a nie strony. Jeśli więc sąd nie powziął wątpliwości, nie wyraził ich, to nie mógł ich rozstrzygnąć ani na korzyść, ani na niekorzyść oskarżonego. Zarzut winien dotyczyć bądź to obrazy art. 7 k.p.k., bądź błędu w ustaleniach faktycznych pod postacią błędu dowolności.  Jednakże wady konstrukcyjne środka zaskarżenia nie pozbawiają go skuteczności, dlatego Sąd Apelacyjny odniesie się do wszystkich zarzutów, chyba że wystarczające będzie odniesienie się do zarzutu głównego (pierwotnego). istnieje żadna zasada dowodowa, która nakazuje odrzucić zeznania świadka ze słyszenia. Dowodem może być zarówno świadek, który widział zdarzenie, jaki i świadek, który o przebiegu zdarzenia usłyszał od innej osoby.</vt:lpstr>
      <vt:lpstr>Wyrok SA w Warszawie z 11.09.2019 r., II AKa 140/19, Lex nr 2729126 Przepisy Kodeksu postępowania karnego nie zawierają żadnych dyrektyw, które nakazywałyby określone ustosunkowanie się do konkretnych dowodów, jak również nie wprowadzają różnic co do wartości poszczególnych dowodów. Nie można więc podzielić poglądu, że są pozbawione wartości dowodowej zeznania świadków, którzy w chwili zdarzenia byli pod wpływem alkoholu.  Postanowienie SN z 9.01.2019 r., II KK 466/18, Lex nr 2616213 Sąd pierwszej instancji nie narusza przepisu art. 167 k.p.k. wtedy, gdy nie podejmuje z urzędu inicjatywy dowodowej, uznając zebrany w sprawie materiał dowodowy za wystarczający do sprawiedliwego wyrokowania.  Wyrok SA w Katowicach z 9.11.2018 r., II AKa 443/18, Lex nr 2637979 Procedura karna nie przewiduje uniewinnienia od części (fragmentu) czynu.  Wyrok SA w Warszawie z 18.10.2018 r., II AKa 244/18, Lex nr 2605239 Zamiar choć istnieje tylko w świadomości sprawcy, podlega identycznemu dowodzeniu, jak okoliczności ze sfery przedmiotowej, a więc z zastosowaniem odpowiednich zasad dowodzenia i wnioskowania.  Wyrok SA w Warszawie z 18.10.2018 r., II AKa 402/17, Lex nr 2581120 Nie stanowi wyjścia poza granice oskarżenia i związane z tym naruszenie zasady skargowości dokonanie w toku przewodu sądowego odmiennych niż przyjęte w zarzucie ustaleń faktycznych co do tego samego zdarzenia np. w zakresie daty, czy okresu popełnienia czynu. W wypadku poczynienia innych ustaleń co do czasu popełnienia czynu, dla zachowania tej tożsamości niezbędne jest wyłącznie wykazanie niezmienności podmiotu czynu, przedmiotu ochrony, a także tożsamość osoby pokrzywdzonej.</vt:lpstr>
      <vt:lpstr>Wyrok SA w Rzeszowie z 11.10.2018 r., II AKa 77/18, Lex nr 2688819 Za elementy wyznaczające tożsamość zdarzenia historycznego należy przyjąć: identyczność przedmiotu zamachu, identyczność kręgu podmiotów oskarżonych o udział w: zdarzeniu, tożsamość miejsca i czasu zdarzenia, jak też zachowanie choćby części wspólnych znamion w opisie czynu zarzucanego i przypisanego, które winny się ze sobą pokrywać, mając jakiś obszar wspólny. O jedności czynu jako jednego impulsu woli świadczy nadto jedność zamiaru sprawcy przestępstwa.  Wyrok SA w Białymstoku z 31.01.2018 r., II AKa 237/17, Lex nr 2463388 Ocena wiarygodności wyjaśnień oskarżonego nie może być wartościowana tym, w jakiej fazie postępowania wyjaśnienia te zostały złożone, tj. przez przyjęcie a priori, iż te złożone w późniejszej fazie śledztwa czy też w postepowaniu sądowym mają większą wartość dowodową od pierwszych.  Wyrok SA w Warszawie z 4.08.2017 r., II AKa 187/17, Lex nr 2347813 Jeżeli sąd nie wskazuje występujących w dwóch opiniach sprzeczności natury zasadniczej, zaś przyjmuje wnioski tylko jednej z nich, to uchybia tym samym normom przepisów art. 7 k.p.k. i 410 k.p.k.</vt:lpstr>
      <vt:lpstr> Art. 167 kpk [inicjatywna dowodowa] Dowody przeprowadza się na wniosek stron albo z urzędu.  Obowiązek sądu przeprowadzenia dowodów z urzędu, ale tylko w takim zakresie, w jakim jest to niezbędne dla wyjaśnienia wszystkich istotnych okoliczności sprawy - w jakim jest to niezbędne dla prawidłowego wyrokowania. Istnieje obowiązek dochodzenia do prawdy również w sytuacji, gdy strony nie wnioskują o przeprowadzenie nowych dowodów, ale dopiero wówczas, gdy dokonując oceny dowodów uzna, że materiał dowodowy jest niepełny i nasuwa wątpliwości, co do stanu faktycznego sprawy i tym samym wymaga uzupełnienia.   Wyrok SA w Warszawie z 30.12.2020 r., II AKa 392/20, Lex nr 3510432 Na obrońcy jako kwalifikowanym reprezentancie strony spoczywa obowiązek udowodnienia wysuwanych twierdzeń, a na sądzie zaś obowiązek oceny ich zasadności. Realizacja obowiązku stron wymaga odpowiedniej aktywności w postępowaniu dowodowym, która przede wszystkim powinna mieć miejsce przed sądem pierwszej instancji. Brak aktywności obrońcy w kierunku wnioskowania o dopuszczenie dowodu nie może czynić zasadnym zarzutu nieprzeprowadzenia takiego dowodu z urzędu, tj. obrazy art. 167 k.p.k. Nie do zaakceptowania jest taki stan rzeczy, w którym obrońca, zachowując się pasywnie, liczy na inicjatywę ze strony sądu, a następnie brak tej inicjatywy, czyni zarzutem apelacyjnym. </vt:lpstr>
      <vt:lpstr> Art.  169 kpk [Wniosek dowodowy – treść] §  1.  We wniosku dowodowym należy podać oznaczenie dowodu oraz okoliczności, które mają być udowodnione. Można także określić sposób przeprowadzenia dowodu. §  2.  Wniosek dowodowy może zmierzać do wykrycia lub oceny właściwego dowodu.  Brak tezy dowodowej we wniosku dowodowym sprawia, że wniosek nie stanowi w ogóle wniosku dowodowego - jest niedopuszczalny na podstawie art. 169 § 1 k.p.k. Teza dowodowa bowiem to nie to samo co okoliczności, na które świadek winien być zdaniem wnioskodawcy przesłuchany. Jest to jedynie środek prowadzący do celu - a zatem wykazania określonej tezy, którą strona zamierza udowodnić. Winno to niewątpliwie wynikać bezpośrednio z wniosku.   Wyrok SA w Katowicach z 18.12.2019 r., II AKa 92/19, Lex nr 3066123 Wniosek dowodowy obrońcy nie spełniał formalnych wymogów z art. 169 § 1 k.p.k. z uwagi na niewskazanie tezy dowodowej. Jednakże oddalenie tego wniosku bez uprzedniego wezwania obrońcy do jego uzupełnienia przez sprecyzowanie tezy dowodowej stanowi naruszenie art. 170 § 1 k.p.k. w zw. z art. 120 § 1 k.p.k. Dopiero uzupełniony wniosek dowodowy mógłby podlegać prawidłowej ocenie (a w razie jego nieuzupełnienia należałoby pozostawić go bez rozpoznania).  </vt:lpstr>
      <vt:lpstr> Art.  170 kpk [Przesłanki oddalenia wniosku dowodowego, forma, konsekwencje] §  1.  Oddala się wniosek dowodowy, jeżeli: 5)  wniosek dowodowy w sposób oczywisty zmierza do przedłużenia postępowania;  O tym, czy wniosek dowodowy zostanie dopuszczony, czy oddalony, decydować winno nie tyle stadium procesu w jakim on został zgłoszony, co jego treść, a więc waga dla ustalenia fundamentalnych okoliczności sprawy.   Wyrok SN z 26.05.2022 r., II KKN 413/21, Lex nr 3448383 Wniosek dowodowy może zostać oddalony na podstawie art. 170 § 1 pkt 5 k.p.k., kiedy w sposób oczywisty zmierza do przedłużenia postępowania. Wykorzystanie tej możliwości, której celem jest ograniczenie możliwości stron w zakresie przewlekania postępowania, nie może przesłonić celów postępowania karnego określonych w art. 2 k.p.k., w tym dążenia do dokonania prawdziwych ustaleń faktycznych, które mają stanowić podstawę wszelkich rozstrzygnięć. W art. 2 § 2 k.p.k. zawarta jest obowiązująca w procesie karnym zasada prawdy materialnej, która dość powszechnie uznawana jest za nadrzędną zasadę procesową. Zasada ta znalazła odbicie w treści art. 170 § 1a k.p.k. </vt:lpstr>
      <vt:lpstr>  Art.  201 kpk [Opinia uzupełniająca, nowa opinia]  Jeżeli opinia jest niepełna lub niejasna albo gdy zachodzi sprzeczność w samej opinii lub między różnymi opiniami w tej samej sprawie, można wezwać ponownie tych samych biegłych lub powołać innych.  Przepis art. 201 kpk nie ma charakteru obligującego sąd do określonego działania, lecz daje pole do podjęcia określonej inicjatywy, jeśli  sąd dostrzeże ku temu podstawy. A zatem skoro sąd nie podjął decyzji procesowej o dopuszczeniu dowodu z opinii uzupełniających lub powołania biegłego kolejnej specjalizacji, to oznacza, że nie widział ku temu powodów.  Wyrok SA w Warszawie z 2.06.2021 r., II AKa 374/20, Lex nr 3214909 Opinia jest niepełna, jeżeli nie udziela odpowiedzi na wszystkie postawione biegłemu pytania, na które zgodnie z zakresem posiadanych wiadomości specjalnych i udostępnionych materiałów dowodowych może oraz powinien udzielić odpowiedzi lub jeżeli nie uwzględnia wszystkich istotnych dla rozstrzygnięcia konkretnej kwestii okoliczności, albo też nie zawiera uzasadnienia wyrażonych w niej ocen oraz poglądów. Opinia jest niejasna, jeżeli jej sformułowanie nie pozwala na zrozumienie wyrażonych w niej ocen i poglądów, a także sposobu dochodzenia do nich, albo jeżeli zawiera wewnętrzne sprzeczności, posługuje się nielogicznymi argumentami. Natomiast, sprzeczność w samej opinii, zachodzi wówczas, gdy co do tych samych, istotnych okoliczności, dokonane zostały odmienne ustalenia, odmienne oceny albo też z przeprowadzonych takich samych czynności sformułowane zostały odmienne wnioski. </vt:lpstr>
      <vt:lpstr>Art.  394 kpk [Uznanie za ujawnione] §  1.  Dane dotyczące osoby oskarżonego oraz wyniki wywiadu środowiskowego odczytuje się na żądanie oskarżonego lub obrońcy. §  2.  Protokoły i dokumenty podlegające odczytaniu na rozprawie odczytuje się: 1)  na wniosek strony, która nie miała możliwości zapoznania się z ich treścią; przepis art. 392 § 2 kpk stosuje się odpowiednio, lub 2)  gdy sąd uzna to za niezbędne.  Art.  405 kpk [Zamykanie przewodu sądowego] §  2.  Z chwilą zamknięcia przewodu sądowego ujawnione są bez odczytywania wszystkie protokoły i dokumenty podlegające odczytaniu na rozprawie, które nie zostały odczytane. §  3.  Protokołami i dokumentami, o których mowa w § 2, są protokoły i dokumenty: 1)  wskazane przez oskarżyciela w akcie oskarżenia jako dowody, których przeprowadzenia na rozprawie głównej się on domaga, z wyjątkiem tych, co do których sąd oddalił wniosek dowodowy; 2)  wskazane we wniosku dowodowym strony, który został uwzględniony; 3)  dopuszczone przez sąd z urzędu. §  4.  O ujawnieniu bez odczytywania protokołów i dokumentów zamieszcza się wzmiankę w protokole rozprawy. Wskazywanie poszczególnych protokołów i dokumentów nie jest konieczne.</vt:lpstr>
      <vt:lpstr>Brak możliwości zapoznania się z treścią dokumentów oznacza, że ciężar jej wykazania spoczywa na stronie i nie wystarczy tylko powołanie się na nieznajomość dokumentów, ale należy się powołać na realny brak możliwości zapoznania się z nimi.   Wniosek o odczytanie dokumentów będzie wiążący, gdy zostaną kumulatywnie spełnione dwa warunki: - będzie chodziło tylko o takie dokumenty, które dotyczą strony składającej wniosek (sprzeciw strony, której dokumenty nie dotyczą, wobec uznania ich za ujawnione bez odczytania nie ma znaczenia); - strona, która złożyła wniosek, nie miała możliwości zapoznania się z ich treścią.  Nie jest konieczne wydanie decyzji procesowej o ujawnieniu protokołów i dokumentów bez odczytania.  Wzmianka u ujawnieniu bez odczytywania protokołów i dokumentów w protokole rozprawy ma wyłącznie charakter informacyjny. </vt:lpstr>
      <vt:lpstr>Art.  452 kpk [Postępowanie dowodowe przed sądem odwoławczym] §  2.  Sąd odwoławczy oddala wniosek dowodowy również, jeżeli: 1)  przeprowadzenie dowodu przez ten sąd byłoby niecelowe z przyczyn określonych w art. 437 § 2 zdanie drugie; 2)  dowód nie był powołany przed sądem pierwszej instancji, pomimo że składający wniosek mógł go wówczas powołać, lub okoliczność, która ma być udowodniona, dotyczy nowego faktu, niebędącego przedmiotem postępowania przed sądem pierwszej instancji, a składający wniosek mógł go wówczas wskazać. §  3.  Wniosku dowodowego nie można oddalić na podstawie § 2 pkt 2, jeżeli okoliczność, która ma być udowodniona, w granicach rozpoznania sprawy przez sąd odwoławczy, ma istotne znaczenie dla ustalenia, czy został popełniony czyn zabroniony, czy stanowi on przestępstwo i jakie, czy czyn zabroniony został popełniony w warunkach, o których mowa w art. 64 lub art. 65 Kodeksu karnego, lub czy zachodzą warunki do orzeczenia pobytu w zakładzie psychiatrycznym na podstawie art. 93g Kodeksu karnego.  Art.  427 kpk [Elementy środka odwoławczego] §  3.  Odwołujący się może również wskazać nowe fakty lub dowody, jeżeli nie mógł powołać ich w postępowaniu przed sądem pierwszej instancji. §  3a. W środku odwoławczym nie można podnosić zarzutu nieprzeprowadzenia dowodu z urzędu, chyba że okoliczność, która ma być udowodniona, ma istotne znaczenie dla ustalenia, czy został popełniony czyn zabroniony, czy stanowi on przestępstwo i jakie, czy czyn zabroniony został popełniony w warunkach, o których mowa w art. 64 lub art. 65 Kodeksu karnego, lub czy zachodzą warunki do orzeczenia pobytu w zakładzie psychiatrycznym na podstawie art. 93g Kodeksu karnego.</vt:lpstr>
      <vt:lpstr>W przypadku dowodów lub faktów, które mają istotne znaczenie dla ustalenia, czy został popełniony czyn zabroniony, czy stanowi on przestępstwo i jakie, czy czyn zabroniony został popełniony w warunkach recydywy… sąd odwoławczy nie może oddalić wniosku dowodowego, gdyż okoliczność, która ma być udowodniona w granicach rozpoznania sprawy dotyczy ustaleń co do sprawstwa i winy.   Prekluzją dowodową w postępowaniu odwoławczym objęte będą obecnie, w przypadku skazania przed sądem I instancji, np. okoliczności dotyczące konsekwencji prawnych przypisanego czynu, a mogą to być np. dowody wpływające na wymiar kary, środki karne, środki kompensacyjne, przepadek. Oznacza to, że  dowody lub fakty o istotnym znaczeniu dla ustalenia sprawstwa i winy nie są objęte prekluzją dowodową. W konsekwencji skarżący, jak i każda inna strona, może składać w apelacji albo dopiero w instancji odwoławczej wnioski dowodowe dotyczące dowodów lub okoliczności, które mogły być dowodzone przed sądem pierwszej instancji. </vt:lpstr>
      <vt:lpstr> wyrok w trybie konsensualnym „Wyrok wydany w trybie konsensualnym może zostać zaskarżony z powodu obrazy przepisów prawa materialnego lub obrazy przepisów postępowania, jeżeli mogła ona mieć wpływ na treść orzeczenia (art. 438 pkt 1, 1a i 2 kpk), a także w wypadku zaistnienia bezwzględnej przyczyny odwoławczej z art. 439 § 1 kpk. Nieprawidłowe zastosowanie prawa nie może być bowiem przedmiotem porozumienia. Zarzut obrazy prawa materialnego – w zakresie zarówno kwalifikacji prawnej czynu (art. 438 pkt 1 kpk), jak i podstawy prawnej innych rozstrzygnięć, chyba że pomimo błędnej podstawy prawnej orzeczenie odpowiada prawu (art. 438 pkt 1a kpk) – może zostać postawiony, gdy sąd pierwszej instancji orzekł zgodnie z porozumieniem, ale sprzecznie z prawem, np. nie orzekł obligatoryjnego środka karnego albo orzekł uzgodnioną karę powyżej lub poniżej ustawowego zagrożenia.” (D. Świecki, komentarz).   Czy przedmiotem zarzutu mogą być także przepisy procesowe związane z ustaleniami faktycznymi, np. art. 7 kpk, albo zarzut niespełnienia warunku w postaci „okoliczności popełnienia przestępstwa i winy niebudzącej wątpliwości”, o którym mowa w art. 335, 343a § 2 kpk lub art. 387 kpk? </vt:lpstr>
      <vt:lpstr>1 pogląd:  - zarzuty stanowią obejście zakazu kwestionowania ustaleń faktycznych i zmuszają sąd odwoławczy do ich kontroli i powinny zostać uznane za niedopuszczalne; 2 pogląd:  - możliwy do postawienia jest oczywiście zarzut obrazy prawa materialnego i zarzut prawa procesowego, ale z wyłączeniem tych przepisów, których naruszenie można wykazać tylko poprzez zarzut określony w art. 438 pkt 3 kpk, który jest skutkiem naruszenia przepisów ze sfery gromadzenia i oceny dowodów; 3 pogląd:  - możliwe w sytuacji podnoszenia zarzutu obrazy przepisów postępowania jako uchybienia pierwotnego, pomimo konsekwencji w postaci błędu w ustaleniach faktycznych.  „W przypadku zaistnienia uchybienia w postaci naruszenia art. 7 kpk jego następstwem byłyby błędne ustalenia faktyczne, lecz skoro przedmiotem zarzutu jest uchybienie pierwotne (naruszenie art. 7 kpk), a nie jego następstwo (ustalenia faktyczne) to sposób oceny dowodu rzutuje na ustalenia faktyczne i od tej oceny te ustalenia zależą. Jednak w art. 447 § 5 kpk nie ma żadnego zawężenia odnoszącego się do zarzutów procesowych i w drodze wykładni nie należy ich wyprowadzać” (D. Świecki, komentarz)  Z podobnych względów za dopuszczalny należy uznać zarzut procesowy dotyczący niespełnienia przesłanki trybu konsensualnego w postaci „okoliczności popełnienia przestępstwa i wina nie budzą wątpliwości” (D. Świecki, komentarz)</vt:lpstr>
      <vt:lpstr>Art. 12 § 2 kk</vt:lpstr>
      <vt:lpstr>Art. 107 kk</vt:lpstr>
      <vt:lpstr>Wybrane zagadnienia art. 37b kk  oraz art. 87 § 1 i 2 kk  w świetle praktyki  i orzecznictwa Sądu Najwyższego  Szkolenie dla adwokatów występujących sprawach karnych  Sędzia dr Mariusz Kucharczyk  mariusz.kucharczyk@sosnowiec.so.gov.pl  Sosnowiec, 5 listopada 2025 r. </vt:lpstr>
      <vt:lpstr>Wersja pierwotna (od 1.07.2015 r. do 15.04.2016 r.) art. 37b kk - w sprawie o występek zagrożony karą pozbawienia wolności, niezależnie od dolnej granicy ustawowego zagrożenia przewidzianego w ustawie za dany czyn, sąd może orzec jednocześnie karę pozbawienia wolności w wymiarze nieprzekraczającym 3 miesięcy, a jeżeli górna granica ustawowego zagrożenia wynosi przynajmniej 10 lat - 6 miesięcy, oraz karę ograniczenia wolności do lat 2. W pierwszej kolejności wykonuje się wówczas karę pozbawienia wolności, chyba że ustawa stanowi inaczej.</vt:lpstr>
      <vt:lpstr>Prezentacja programu PowerPoint</vt:lpstr>
      <vt:lpstr>charakter przepisu art. 37b kk</vt:lpstr>
      <vt:lpstr>zakres orzekania kar z art. 37b kk</vt:lpstr>
      <vt:lpstr>zakres orzekania kar z art. 37b kk</vt:lpstr>
      <vt:lpstr>zakres orzekania kar z art. 37b kk</vt:lpstr>
      <vt:lpstr>zakres orzekania kar z art. 37b kk</vt:lpstr>
      <vt:lpstr>zakres orzekania kar z art. 37b kk</vt:lpstr>
      <vt:lpstr>wymiar kar z art. 37b kk</vt:lpstr>
      <vt:lpstr>wymiar kar z art. 37b kk</vt:lpstr>
      <vt:lpstr>wykonanie kar z art. 37b kk</vt:lpstr>
      <vt:lpstr>Art. 87 kk</vt:lpstr>
      <vt:lpstr>Art. 87 § 2 kk</vt:lpstr>
      <vt:lpstr>Art. 87 § 2 kk</vt:lpstr>
      <vt:lpstr>Art. 87 § 2 kk</vt:lpstr>
      <vt:lpstr>Art. 87 § 2 kk</vt:lpstr>
      <vt:lpstr>przykład</vt:lpstr>
      <vt:lpstr>przykład</vt:lpstr>
      <vt:lpstr>Szkolenie dla adwokatów występujących sprawach karnych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szkolenie dla adw.</dc:title>
  <dc:creator>Mariusz Kucharczyk</dc:creator>
  <cp:lastModifiedBy>Kucharczyk Mariusz</cp:lastModifiedBy>
  <cp:revision>199</cp:revision>
  <dcterms:created xsi:type="dcterms:W3CDTF">2023-10-26T10:56:41Z</dcterms:created>
  <dcterms:modified xsi:type="dcterms:W3CDTF">2025-11-06T09:13:30Z</dcterms:modified>
</cp:coreProperties>
</file>