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1.xml" ContentType="application/vnd.openxmlformats-officedocument.presentationml.notesSlide+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notesSlides/notesSlide2.xml" ContentType="application/vnd.openxmlformats-officedocument.presentationml.notesSlide+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notesSlides/notesSlide3.xml" ContentType="application/vnd.openxmlformats-officedocument.presentationml.notesSlide+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notesSlides/notesSlide4.xml" ContentType="application/vnd.openxmlformats-officedocument.presentationml.notesSlide+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notesSlides/notesSlide5.xml" ContentType="application/vnd.openxmlformats-officedocument.presentationml.notesSlide+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notesSlides/notesSlide6.xml" ContentType="application/vnd.openxmlformats-officedocument.presentationml.notesSlide+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notesSlides/notesSlide7.xml" ContentType="application/vnd.openxmlformats-officedocument.presentationml.notesSlide+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notesSlides/notesSlide8.xml" ContentType="application/vnd.openxmlformats-officedocument.presentationml.notesSlide+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notesSlides/notesSlide9.xml" ContentType="application/vnd.openxmlformats-officedocument.presentationml.notesSlide+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notesSlides/notesSlide10.xml" ContentType="application/vnd.openxmlformats-officedocument.presentationml.notesSlide+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notesSlides/notesSlide11.xml" ContentType="application/vnd.openxmlformats-officedocument.presentationml.notesSlide+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6"/>
  </p:notesMasterIdLst>
  <p:sldIdLst>
    <p:sldId id="420" r:id="rId2"/>
    <p:sldId id="3884" r:id="rId3"/>
    <p:sldId id="3847" r:id="rId4"/>
    <p:sldId id="3885" r:id="rId5"/>
    <p:sldId id="3888" r:id="rId6"/>
    <p:sldId id="3851" r:id="rId7"/>
    <p:sldId id="3889" r:id="rId8"/>
    <p:sldId id="3147" r:id="rId9"/>
    <p:sldId id="3849" r:id="rId10"/>
    <p:sldId id="3887" r:id="rId11"/>
    <p:sldId id="3852" r:id="rId12"/>
    <p:sldId id="3890" r:id="rId13"/>
    <p:sldId id="4038" r:id="rId14"/>
    <p:sldId id="3850" r:id="rId15"/>
    <p:sldId id="3848" r:id="rId16"/>
    <p:sldId id="3853" r:id="rId17"/>
    <p:sldId id="3907" r:id="rId18"/>
    <p:sldId id="3908" r:id="rId19"/>
    <p:sldId id="3909" r:id="rId20"/>
    <p:sldId id="3857" r:id="rId21"/>
    <p:sldId id="3886" r:id="rId22"/>
    <p:sldId id="3043" r:id="rId23"/>
    <p:sldId id="3891" r:id="rId24"/>
    <p:sldId id="3892" r:id="rId25"/>
    <p:sldId id="3893" r:id="rId26"/>
    <p:sldId id="3894" r:id="rId27"/>
    <p:sldId id="3895" r:id="rId28"/>
    <p:sldId id="3896" r:id="rId29"/>
    <p:sldId id="3897" r:id="rId30"/>
    <p:sldId id="3898" r:id="rId31"/>
    <p:sldId id="3899" r:id="rId32"/>
    <p:sldId id="3900" r:id="rId33"/>
    <p:sldId id="3901" r:id="rId34"/>
    <p:sldId id="4018" r:id="rId35"/>
    <p:sldId id="4019" r:id="rId36"/>
    <p:sldId id="4020" r:id="rId37"/>
    <p:sldId id="4021" r:id="rId38"/>
    <p:sldId id="4022" r:id="rId39"/>
    <p:sldId id="4023" r:id="rId40"/>
    <p:sldId id="3902" r:id="rId41"/>
    <p:sldId id="3911" r:id="rId42"/>
    <p:sldId id="4032" r:id="rId43"/>
    <p:sldId id="4037" r:id="rId44"/>
    <p:sldId id="3912" r:id="rId45"/>
    <p:sldId id="3914" r:id="rId46"/>
    <p:sldId id="3917" r:id="rId47"/>
    <p:sldId id="3915" r:id="rId48"/>
    <p:sldId id="3916" r:id="rId49"/>
    <p:sldId id="3919" r:id="rId50"/>
    <p:sldId id="3975" r:id="rId51"/>
    <p:sldId id="4055" r:id="rId52"/>
    <p:sldId id="4002" r:id="rId53"/>
    <p:sldId id="4009" r:id="rId54"/>
    <p:sldId id="4026" r:id="rId55"/>
    <p:sldId id="4003" r:id="rId56"/>
    <p:sldId id="4004" r:id="rId57"/>
    <p:sldId id="4005" r:id="rId58"/>
    <p:sldId id="4027" r:id="rId59"/>
    <p:sldId id="4006" r:id="rId60"/>
    <p:sldId id="4007" r:id="rId61"/>
    <p:sldId id="4008" r:id="rId62"/>
    <p:sldId id="4001" r:id="rId63"/>
    <p:sldId id="3976" r:id="rId64"/>
    <p:sldId id="4044" r:id="rId65"/>
    <p:sldId id="4045" r:id="rId66"/>
    <p:sldId id="4046" r:id="rId67"/>
    <p:sldId id="4050" r:id="rId68"/>
    <p:sldId id="4041" r:id="rId69"/>
    <p:sldId id="4042" r:id="rId70"/>
    <p:sldId id="4043" r:id="rId71"/>
    <p:sldId id="3977" r:id="rId72"/>
    <p:sldId id="3978" r:id="rId73"/>
    <p:sldId id="3833" r:id="rId74"/>
    <p:sldId id="3834" r:id="rId75"/>
    <p:sldId id="3928" r:id="rId76"/>
    <p:sldId id="3929" r:id="rId77"/>
    <p:sldId id="3930" r:id="rId78"/>
    <p:sldId id="3943" r:id="rId79"/>
    <p:sldId id="3944" r:id="rId80"/>
    <p:sldId id="3920" r:id="rId81"/>
    <p:sldId id="3931" r:id="rId82"/>
    <p:sldId id="3932" r:id="rId83"/>
    <p:sldId id="3921" r:id="rId84"/>
    <p:sldId id="3926" r:id="rId85"/>
    <p:sldId id="4057" r:id="rId86"/>
    <p:sldId id="4065" r:id="rId87"/>
    <p:sldId id="4066" r:id="rId88"/>
    <p:sldId id="4067" r:id="rId89"/>
    <p:sldId id="3858" r:id="rId90"/>
    <p:sldId id="4028" r:id="rId91"/>
    <p:sldId id="3923" r:id="rId92"/>
    <p:sldId id="3924" r:id="rId93"/>
    <p:sldId id="3863" r:id="rId94"/>
    <p:sldId id="1526" r:id="rId95"/>
    <p:sldId id="4063" r:id="rId96"/>
    <p:sldId id="1536" r:id="rId97"/>
    <p:sldId id="3974" r:id="rId98"/>
    <p:sldId id="3719" r:id="rId99"/>
    <p:sldId id="3882" r:id="rId100"/>
    <p:sldId id="3945" r:id="rId101"/>
    <p:sldId id="3946" r:id="rId102"/>
    <p:sldId id="4053" r:id="rId103"/>
    <p:sldId id="3947" r:id="rId104"/>
    <p:sldId id="4029" r:id="rId105"/>
    <p:sldId id="3948" r:id="rId106"/>
    <p:sldId id="3949" r:id="rId107"/>
    <p:sldId id="4054" r:id="rId108"/>
    <p:sldId id="3951" r:id="rId109"/>
    <p:sldId id="3952" r:id="rId110"/>
    <p:sldId id="3953" r:id="rId111"/>
    <p:sldId id="2533" r:id="rId112"/>
    <p:sldId id="2669" r:id="rId113"/>
    <p:sldId id="4064" r:id="rId114"/>
    <p:sldId id="3960" r:id="rId115"/>
    <p:sldId id="3961" r:id="rId116"/>
    <p:sldId id="3968" r:id="rId117"/>
    <p:sldId id="3969" r:id="rId118"/>
    <p:sldId id="3970" r:id="rId119"/>
    <p:sldId id="3971" r:id="rId120"/>
    <p:sldId id="3972" r:id="rId121"/>
    <p:sldId id="3973" r:id="rId122"/>
    <p:sldId id="3879" r:id="rId123"/>
    <p:sldId id="3962" r:id="rId124"/>
    <p:sldId id="3963" r:id="rId125"/>
    <p:sldId id="3964" r:id="rId126"/>
    <p:sldId id="4068" r:id="rId127"/>
    <p:sldId id="4069" r:id="rId128"/>
    <p:sldId id="3903" r:id="rId129"/>
    <p:sldId id="3904" r:id="rId130"/>
    <p:sldId id="3965" r:id="rId131"/>
    <p:sldId id="3966" r:id="rId132"/>
    <p:sldId id="3967" r:id="rId133"/>
    <p:sldId id="3905" r:id="rId134"/>
    <p:sldId id="3906" r:id="rId135"/>
    <p:sldId id="4000" r:id="rId136"/>
    <p:sldId id="3989" r:id="rId137"/>
    <p:sldId id="3990" r:id="rId138"/>
    <p:sldId id="3991" r:id="rId139"/>
    <p:sldId id="3992" r:id="rId140"/>
    <p:sldId id="4052" r:id="rId141"/>
    <p:sldId id="3996" r:id="rId142"/>
    <p:sldId id="3997" r:id="rId143"/>
    <p:sldId id="3998" r:id="rId144"/>
    <p:sldId id="3837" r:id="rId1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varScale="1">
        <p:scale>
          <a:sx n="55" d="100"/>
          <a:sy n="55" d="100"/>
        </p:scale>
        <p:origin x="162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A-5CC6-11CF-8D67-00AA00BDCE1D}" ax:persistence="persistStream" r:id="rId1"/>
</file>

<file path=ppt/activeX/activeX12.xml><?xml version="1.0" encoding="utf-8"?>
<ax:ocx xmlns:ax="http://schemas.microsoft.com/office/2006/activeX" xmlns:r="http://schemas.openxmlformats.org/officeDocument/2006/relationships" ax:classid="{5512D110-5CC6-11CF-8D67-00AA00BDCE1D}" ax:persistence="persistStream" r:id="rId1"/>
</file>

<file path=ppt/activeX/activeX13.xml><?xml version="1.0" encoding="utf-8"?>
<ax:ocx xmlns:ax="http://schemas.microsoft.com/office/2006/activeX" xmlns:r="http://schemas.openxmlformats.org/officeDocument/2006/relationships" ax:classid="{5512D11A-5CC6-11CF-8D67-00AA00BDCE1D}" ax:persistence="persistStream" r:id="rId1"/>
</file>

<file path=ppt/activeX/activeX14.xml><?xml version="1.0" encoding="utf-8"?>
<ax:ocx xmlns:ax="http://schemas.microsoft.com/office/2006/activeX" xmlns:r="http://schemas.openxmlformats.org/officeDocument/2006/relationships" ax:classid="{5512D11A-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A-5CC6-11CF-8D67-00AA00BDCE1D}" ax:persistence="persistStream" r:id="rId1"/>
</file>

<file path=ppt/activeX/activeX18.xml><?xml version="1.0" encoding="utf-8"?>
<ax:ocx xmlns:ax="http://schemas.microsoft.com/office/2006/activeX" xmlns:r="http://schemas.openxmlformats.org/officeDocument/2006/relationships" ax:classid="{5512D110-5CC6-11CF-8D67-00AA00BDCE1D}" ax:persistence="persistStream" r:id="rId1"/>
</file>

<file path=ppt/activeX/activeX19.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20.xml><?xml version="1.0" encoding="utf-8"?>
<ax:ocx xmlns:ax="http://schemas.microsoft.com/office/2006/activeX" xmlns:r="http://schemas.openxmlformats.org/officeDocument/2006/relationships" ax:classid="{5512D11A-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A-5CC6-11CF-8D67-00AA00BDCE1D}" ax:persistence="persistStream" r:id="rId1"/>
</file>

<file path=ppt/activeX/activeX24.xml><?xml version="1.0" encoding="utf-8"?>
<ax:ocx xmlns:ax="http://schemas.microsoft.com/office/2006/activeX" xmlns:r="http://schemas.openxmlformats.org/officeDocument/2006/relationships" ax:classid="{5512D110-5CC6-11CF-8D67-00AA00BDCE1D}" ax:persistence="persistStream" r:id="rId1"/>
</file>

<file path=ppt/activeX/activeX25.xml><?xml version="1.0" encoding="utf-8"?>
<ax:ocx xmlns:ax="http://schemas.microsoft.com/office/2006/activeX" xmlns:r="http://schemas.openxmlformats.org/officeDocument/2006/relationships" ax:classid="{5512D11A-5CC6-11CF-8D67-00AA00BDCE1D}" ax:persistence="persistStream" r:id="rId1"/>
</file>

<file path=ppt/activeX/activeX26.xml><?xml version="1.0" encoding="utf-8"?>
<ax:ocx xmlns:ax="http://schemas.microsoft.com/office/2006/activeX" xmlns:r="http://schemas.openxmlformats.org/officeDocument/2006/relationships" ax:classid="{5512D11A-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0-5CC6-11CF-8D67-00AA00BDCE1D}" ax:persistence="persistStream" r:id="rId1"/>
</file>

<file path=ppt/activeX/activeX31.xml><?xml version="1.0" encoding="utf-8"?>
<ax:ocx xmlns:ax="http://schemas.microsoft.com/office/2006/activeX" xmlns:r="http://schemas.openxmlformats.org/officeDocument/2006/relationships" ax:classid="{5512D11A-5CC6-11CF-8D67-00AA00BDCE1D}" ax:persistence="persistStream" r:id="rId1"/>
</file>

<file path=ppt/activeX/activeX32.xml><?xml version="1.0" encoding="utf-8"?>
<ax:ocx xmlns:ax="http://schemas.microsoft.com/office/2006/activeX" xmlns:r="http://schemas.openxmlformats.org/officeDocument/2006/relationships" ax:classid="{5512D11A-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A-5CC6-11CF-8D67-00AA00BDCE1D}" ax:persistence="persistStream" r:id="rId1"/>
</file>

<file path=ppt/activeX/activeX36.xml><?xml version="1.0" encoding="utf-8"?>
<ax:ocx xmlns:ax="http://schemas.microsoft.com/office/2006/activeX" xmlns:r="http://schemas.openxmlformats.org/officeDocument/2006/relationships" ax:classid="{5512D110-5CC6-11CF-8D67-00AA00BDCE1D}" ax:persistence="persistStream" r:id="rId1"/>
</file>

<file path=ppt/activeX/activeX37.xml><?xml version="1.0" encoding="utf-8"?>
<ax:ocx xmlns:ax="http://schemas.microsoft.com/office/2006/activeX" xmlns:r="http://schemas.openxmlformats.org/officeDocument/2006/relationships" ax:classid="{5512D11A-5CC6-11CF-8D67-00AA00BDCE1D}" ax:persistence="persistStream" r:id="rId1"/>
</file>

<file path=ppt/activeX/activeX38.xml><?xml version="1.0" encoding="utf-8"?>
<ax:ocx xmlns:ax="http://schemas.microsoft.com/office/2006/activeX" xmlns:r="http://schemas.openxmlformats.org/officeDocument/2006/relationships" ax:classid="{5512D11A-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A-5CC6-11CF-8D67-00AA00BDCE1D}" ax:persistence="persistStream" r:id="rId1"/>
</file>

<file path=ppt/activeX/activeX42.xml><?xml version="1.0" encoding="utf-8"?>
<ax:ocx xmlns:ax="http://schemas.microsoft.com/office/2006/activeX" xmlns:r="http://schemas.openxmlformats.org/officeDocument/2006/relationships" ax:classid="{5512D110-5CC6-11CF-8D67-00AA00BDCE1D}" ax:persistence="persistStream" r:id="rId1"/>
</file>

<file path=ppt/activeX/activeX43.xml><?xml version="1.0" encoding="utf-8"?>
<ax:ocx xmlns:ax="http://schemas.microsoft.com/office/2006/activeX" xmlns:r="http://schemas.openxmlformats.org/officeDocument/2006/relationships" ax:classid="{5512D11A-5CC6-11CF-8D67-00AA00BDCE1D}" ax:persistence="persistStream" r:id="rId1"/>
</file>

<file path=ppt/activeX/activeX44.xml><?xml version="1.0" encoding="utf-8"?>
<ax:ocx xmlns:ax="http://schemas.microsoft.com/office/2006/activeX" xmlns:r="http://schemas.openxmlformats.org/officeDocument/2006/relationships" ax:classid="{5512D11A-5CC6-11CF-8D67-00AA00BDCE1D}" ax:persistence="persistStream" r:id="rId1"/>
</file>

<file path=ppt/activeX/activeX45.xml><?xml version="1.0" encoding="utf-8"?>
<ax:ocx xmlns:ax="http://schemas.microsoft.com/office/2006/activeX" xmlns:r="http://schemas.openxmlformats.org/officeDocument/2006/relationships" ax:classid="{5512D118-5CC6-11CF-8D67-00AA00BDCE1D}" ax:persistence="persistStream" r:id="rId1"/>
</file>

<file path=ppt/activeX/activeX46.xml><?xml version="1.0" encoding="utf-8"?>
<ax:ocx xmlns:ax="http://schemas.microsoft.com/office/2006/activeX" xmlns:r="http://schemas.openxmlformats.org/officeDocument/2006/relationships" ax:classid="{5512D118-5CC6-11CF-8D67-00AA00BDCE1D}" ax:persistence="persistStream" r:id="rId1"/>
</file>

<file path=ppt/activeX/activeX47.xml><?xml version="1.0" encoding="utf-8"?>
<ax:ocx xmlns:ax="http://schemas.microsoft.com/office/2006/activeX" xmlns:r="http://schemas.openxmlformats.org/officeDocument/2006/relationships" ax:classid="{5512D11A-5CC6-11CF-8D67-00AA00BDCE1D}" ax:persistence="persistStream" r:id="rId1"/>
</file>

<file path=ppt/activeX/activeX48.xml><?xml version="1.0" encoding="utf-8"?>
<ax:ocx xmlns:ax="http://schemas.microsoft.com/office/2006/activeX" xmlns:r="http://schemas.openxmlformats.org/officeDocument/2006/relationships" ax:classid="{5512D110-5CC6-11CF-8D67-00AA00BDCE1D}" ax:persistence="persistStream" r:id="rId1"/>
</file>

<file path=ppt/activeX/activeX49.xml><?xml version="1.0" encoding="utf-8"?>
<ax:ocx xmlns:ax="http://schemas.microsoft.com/office/2006/activeX" xmlns:r="http://schemas.openxmlformats.org/officeDocument/2006/relationships" ax:classid="{5512D11A-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50.xml><?xml version="1.0" encoding="utf-8"?>
<ax:ocx xmlns:ax="http://schemas.microsoft.com/office/2006/activeX" xmlns:r="http://schemas.openxmlformats.org/officeDocument/2006/relationships" ax:classid="{5512D11A-5CC6-11CF-8D67-00AA00BDCE1D}" ax:persistence="persistStream" r:id="rId1"/>
</file>

<file path=ppt/activeX/activeX51.xml><?xml version="1.0" encoding="utf-8"?>
<ax:ocx xmlns:ax="http://schemas.microsoft.com/office/2006/activeX" xmlns:r="http://schemas.openxmlformats.org/officeDocument/2006/relationships" ax:classid="{5512D118-5CC6-11CF-8D67-00AA00BDCE1D}" ax:persistence="persistStream" r:id="rId1"/>
</file>

<file path=ppt/activeX/activeX52.xml><?xml version="1.0" encoding="utf-8"?>
<ax:ocx xmlns:ax="http://schemas.microsoft.com/office/2006/activeX" xmlns:r="http://schemas.openxmlformats.org/officeDocument/2006/relationships" ax:classid="{5512D118-5CC6-11CF-8D67-00AA00BDCE1D}" ax:persistence="persistStream" r:id="rId1"/>
</file>

<file path=ppt/activeX/activeX53.xml><?xml version="1.0" encoding="utf-8"?>
<ax:ocx xmlns:ax="http://schemas.microsoft.com/office/2006/activeX" xmlns:r="http://schemas.openxmlformats.org/officeDocument/2006/relationships" ax:classid="{5512D11A-5CC6-11CF-8D67-00AA00BDCE1D}" ax:persistence="persistStream" r:id="rId1"/>
</file>

<file path=ppt/activeX/activeX54.xml><?xml version="1.0" encoding="utf-8"?>
<ax:ocx xmlns:ax="http://schemas.microsoft.com/office/2006/activeX" xmlns:r="http://schemas.openxmlformats.org/officeDocument/2006/relationships" ax:classid="{5512D110-5CC6-11CF-8D67-00AA00BDCE1D}" ax:persistence="persistStream" r:id="rId1"/>
</file>

<file path=ppt/activeX/activeX55.xml><?xml version="1.0" encoding="utf-8"?>
<ax:ocx xmlns:ax="http://schemas.microsoft.com/office/2006/activeX" xmlns:r="http://schemas.openxmlformats.org/officeDocument/2006/relationships" ax:classid="{5512D11A-5CC6-11CF-8D67-00AA00BDCE1D}" ax:persistence="persistStream" r:id="rId1"/>
</file>

<file path=ppt/activeX/activeX56.xml><?xml version="1.0" encoding="utf-8"?>
<ax:ocx xmlns:ax="http://schemas.microsoft.com/office/2006/activeX" xmlns:r="http://schemas.openxmlformats.org/officeDocument/2006/relationships" ax:classid="{5512D11A-5CC6-11CF-8D67-00AA00BDCE1D}" ax:persistence="persistStream" r:id="rId1"/>
</file>

<file path=ppt/activeX/activeX57.xml><?xml version="1.0" encoding="utf-8"?>
<ax:ocx xmlns:ax="http://schemas.microsoft.com/office/2006/activeX" xmlns:r="http://schemas.openxmlformats.org/officeDocument/2006/relationships" ax:classid="{5512D118-5CC6-11CF-8D67-00AA00BDCE1D}" ax:persistence="persistStream" r:id="rId1"/>
</file>

<file path=ppt/activeX/activeX58.xml><?xml version="1.0" encoding="utf-8"?>
<ax:ocx xmlns:ax="http://schemas.microsoft.com/office/2006/activeX" xmlns:r="http://schemas.openxmlformats.org/officeDocument/2006/relationships" ax:classid="{5512D118-5CC6-11CF-8D67-00AA00BDCE1D}" ax:persistence="persistStream" r:id="rId1"/>
</file>

<file path=ppt/activeX/activeX59.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0-5CC6-11CF-8D67-00AA00BDCE1D}" ax:persistence="persistStream" r:id="rId1"/>
</file>

<file path=ppt/activeX/activeX60.xml><?xml version="1.0" encoding="utf-8"?>
<ax:ocx xmlns:ax="http://schemas.microsoft.com/office/2006/activeX" xmlns:r="http://schemas.openxmlformats.org/officeDocument/2006/relationships" ax:classid="{5512D110-5CC6-11CF-8D67-00AA00BDCE1D}" ax:persistence="persistStream" r:id="rId1"/>
</file>

<file path=ppt/activeX/activeX61.xml><?xml version="1.0" encoding="utf-8"?>
<ax:ocx xmlns:ax="http://schemas.microsoft.com/office/2006/activeX" xmlns:r="http://schemas.openxmlformats.org/officeDocument/2006/relationships" ax:classid="{5512D11A-5CC6-11CF-8D67-00AA00BDCE1D}" ax:persistence="persistStream" r:id="rId1"/>
</file>

<file path=ppt/activeX/activeX62.xml><?xml version="1.0" encoding="utf-8"?>
<ax:ocx xmlns:ax="http://schemas.microsoft.com/office/2006/activeX" xmlns:r="http://schemas.openxmlformats.org/officeDocument/2006/relationships" ax:classid="{5512D11A-5CC6-11CF-8D67-00AA00BDCE1D}" ax:persistence="persistStream" r:id="rId1"/>
</file>

<file path=ppt/activeX/activeX63.xml><?xml version="1.0" encoding="utf-8"?>
<ax:ocx xmlns:ax="http://schemas.microsoft.com/office/2006/activeX" xmlns:r="http://schemas.openxmlformats.org/officeDocument/2006/relationships" ax:classid="{5512D118-5CC6-11CF-8D67-00AA00BDCE1D}" ax:persistence="persistStream" r:id="rId1"/>
</file>

<file path=ppt/activeX/activeX64.xml><?xml version="1.0" encoding="utf-8"?>
<ax:ocx xmlns:ax="http://schemas.microsoft.com/office/2006/activeX" xmlns:r="http://schemas.openxmlformats.org/officeDocument/2006/relationships" ax:classid="{5512D118-5CC6-11CF-8D67-00AA00BDCE1D}" ax:persistence="persistStream" r:id="rId1"/>
</file>

<file path=ppt/activeX/activeX65.xml><?xml version="1.0" encoding="utf-8"?>
<ax:ocx xmlns:ax="http://schemas.microsoft.com/office/2006/activeX" xmlns:r="http://schemas.openxmlformats.org/officeDocument/2006/relationships" ax:classid="{5512D11A-5CC6-11CF-8D67-00AA00BDCE1D}" ax:persistence="persistStream" r:id="rId1"/>
</file>

<file path=ppt/activeX/activeX66.xml><?xml version="1.0" encoding="utf-8"?>
<ax:ocx xmlns:ax="http://schemas.microsoft.com/office/2006/activeX" xmlns:r="http://schemas.openxmlformats.org/officeDocument/2006/relationships" ax:classid="{5512D110-5CC6-11CF-8D67-00AA00BDCE1D}" ax:persistence="persistStream" r:id="rId1"/>
</file>

<file path=ppt/activeX/activeX67.xml><?xml version="1.0" encoding="utf-8"?>
<ax:ocx xmlns:ax="http://schemas.microsoft.com/office/2006/activeX" xmlns:r="http://schemas.openxmlformats.org/officeDocument/2006/relationships" ax:classid="{5512D11A-5CC6-11CF-8D67-00AA00BDCE1D}" ax:persistence="persistStream" r:id="rId1"/>
</file>

<file path=ppt/activeX/activeX68.xml><?xml version="1.0" encoding="utf-8"?>
<ax:ocx xmlns:ax="http://schemas.microsoft.com/office/2006/activeX" xmlns:r="http://schemas.openxmlformats.org/officeDocument/2006/relationships" ax:classid="{5512D11A-5CC6-11CF-8D67-00AA00BDCE1D}" ax:persistence="persistStream" r:id="rId1"/>
</file>

<file path=ppt/activeX/activeX69.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70.xml><?xml version="1.0" encoding="utf-8"?>
<ax:ocx xmlns:ax="http://schemas.microsoft.com/office/2006/activeX" xmlns:r="http://schemas.openxmlformats.org/officeDocument/2006/relationships" ax:classid="{5512D118-5CC6-11CF-8D67-00AA00BDCE1D}" ax:persistence="persistStream" r:id="rId1"/>
</file>

<file path=ppt/activeX/activeX71.xml><?xml version="1.0" encoding="utf-8"?>
<ax:ocx xmlns:ax="http://schemas.microsoft.com/office/2006/activeX" xmlns:r="http://schemas.openxmlformats.org/officeDocument/2006/relationships" ax:classid="{5512D11A-5CC6-11CF-8D67-00AA00BDCE1D}" ax:persistence="persistStream" r:id="rId1"/>
</file>

<file path=ppt/activeX/activeX72.xml><?xml version="1.0" encoding="utf-8"?>
<ax:ocx xmlns:ax="http://schemas.microsoft.com/office/2006/activeX" xmlns:r="http://schemas.openxmlformats.org/officeDocument/2006/relationships" ax:classid="{5512D110-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2E77-814F-406A-8A96-050561A24D7C}" type="datetimeFigureOut">
              <a:rPr lang="pl-PL" smtClean="0"/>
              <a:t>31.12.2025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7146B-CBEC-4772-B056-980C9DA269FB}" type="slidenum">
              <a:rPr lang="pl-PL" smtClean="0"/>
              <a:t>‹#›</a:t>
            </a:fld>
            <a:endParaRPr lang="pl-PL"/>
          </a:p>
        </p:txBody>
      </p:sp>
    </p:spTree>
    <p:extLst>
      <p:ext uri="{BB962C8B-B14F-4D97-AF65-F5344CB8AC3E}">
        <p14:creationId xmlns:p14="http://schemas.microsoft.com/office/powerpoint/2010/main" val="226024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99</a:t>
            </a:fld>
            <a:endParaRPr lang="pl-PL"/>
          </a:p>
        </p:txBody>
      </p:sp>
    </p:spTree>
    <p:extLst>
      <p:ext uri="{BB962C8B-B14F-4D97-AF65-F5344CB8AC3E}">
        <p14:creationId xmlns:p14="http://schemas.microsoft.com/office/powerpoint/2010/main" val="175871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108</a:t>
            </a:fld>
            <a:endParaRPr lang="pl-PL"/>
          </a:p>
        </p:txBody>
      </p:sp>
    </p:spTree>
    <p:extLst>
      <p:ext uri="{BB962C8B-B14F-4D97-AF65-F5344CB8AC3E}">
        <p14:creationId xmlns:p14="http://schemas.microsoft.com/office/powerpoint/2010/main" val="294324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109</a:t>
            </a:fld>
            <a:endParaRPr lang="pl-PL"/>
          </a:p>
        </p:txBody>
      </p:sp>
    </p:spTree>
    <p:extLst>
      <p:ext uri="{BB962C8B-B14F-4D97-AF65-F5344CB8AC3E}">
        <p14:creationId xmlns:p14="http://schemas.microsoft.com/office/powerpoint/2010/main" val="212367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110</a:t>
            </a:fld>
            <a:endParaRPr lang="pl-PL"/>
          </a:p>
        </p:txBody>
      </p:sp>
    </p:spTree>
    <p:extLst>
      <p:ext uri="{BB962C8B-B14F-4D97-AF65-F5344CB8AC3E}">
        <p14:creationId xmlns:p14="http://schemas.microsoft.com/office/powerpoint/2010/main" val="348492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100</a:t>
            </a:fld>
            <a:endParaRPr lang="pl-PL"/>
          </a:p>
        </p:txBody>
      </p:sp>
    </p:spTree>
    <p:extLst>
      <p:ext uri="{BB962C8B-B14F-4D97-AF65-F5344CB8AC3E}">
        <p14:creationId xmlns:p14="http://schemas.microsoft.com/office/powerpoint/2010/main" val="51785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101</a:t>
            </a:fld>
            <a:endParaRPr lang="pl-PL"/>
          </a:p>
        </p:txBody>
      </p:sp>
    </p:spTree>
    <p:extLst>
      <p:ext uri="{BB962C8B-B14F-4D97-AF65-F5344CB8AC3E}">
        <p14:creationId xmlns:p14="http://schemas.microsoft.com/office/powerpoint/2010/main" val="95922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102</a:t>
            </a:fld>
            <a:endParaRPr lang="pl-PL"/>
          </a:p>
        </p:txBody>
      </p:sp>
    </p:spTree>
    <p:extLst>
      <p:ext uri="{BB962C8B-B14F-4D97-AF65-F5344CB8AC3E}">
        <p14:creationId xmlns:p14="http://schemas.microsoft.com/office/powerpoint/2010/main" val="237404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103</a:t>
            </a:fld>
            <a:endParaRPr lang="pl-PL"/>
          </a:p>
        </p:txBody>
      </p:sp>
    </p:spTree>
    <p:extLst>
      <p:ext uri="{BB962C8B-B14F-4D97-AF65-F5344CB8AC3E}">
        <p14:creationId xmlns:p14="http://schemas.microsoft.com/office/powerpoint/2010/main" val="340612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104</a:t>
            </a:fld>
            <a:endParaRPr lang="pl-PL"/>
          </a:p>
        </p:txBody>
      </p:sp>
    </p:spTree>
    <p:extLst>
      <p:ext uri="{BB962C8B-B14F-4D97-AF65-F5344CB8AC3E}">
        <p14:creationId xmlns:p14="http://schemas.microsoft.com/office/powerpoint/2010/main" val="384139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105</a:t>
            </a:fld>
            <a:endParaRPr lang="pl-PL"/>
          </a:p>
        </p:txBody>
      </p:sp>
    </p:spTree>
    <p:extLst>
      <p:ext uri="{BB962C8B-B14F-4D97-AF65-F5344CB8AC3E}">
        <p14:creationId xmlns:p14="http://schemas.microsoft.com/office/powerpoint/2010/main" val="90577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106</a:t>
            </a:fld>
            <a:endParaRPr lang="pl-PL"/>
          </a:p>
        </p:txBody>
      </p:sp>
    </p:spTree>
    <p:extLst>
      <p:ext uri="{BB962C8B-B14F-4D97-AF65-F5344CB8AC3E}">
        <p14:creationId xmlns:p14="http://schemas.microsoft.com/office/powerpoint/2010/main" val="230208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A145-7430-FA6F-1DF5-4552F99112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DF3FE1-B31A-3BA1-5A06-1F2C591D03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B24284-20DC-11D6-0F4F-F4975A24A9B3}"/>
              </a:ext>
            </a:extLst>
          </p:cNvPr>
          <p:cNvSpPr>
            <a:spLocks noGrp="1"/>
          </p:cNvSpPr>
          <p:nvPr>
            <p:ph type="body" idx="1"/>
          </p:nvPr>
        </p:nvSpPr>
        <p:spPr>
          <a:xfrm>
            <a:off x="679768" y="4715153"/>
            <a:ext cx="5438140" cy="4466987"/>
          </a:xfrm>
          <a:prstGeom prst="rect">
            <a:avLst/>
          </a:prstGeom>
        </p:spPr>
        <p:txBody>
          <a:bodyPr/>
          <a:lstStyle/>
          <a:p>
            <a:endParaRPr lang="pl-PL" dirty="0"/>
          </a:p>
        </p:txBody>
      </p:sp>
      <p:sp>
        <p:nvSpPr>
          <p:cNvPr id="4" name="Symbol zastępczy numeru slajdu 3">
            <a:extLst>
              <a:ext uri="{FF2B5EF4-FFF2-40B4-BE49-F238E27FC236}">
                <a16:creationId xmlns:a16="http://schemas.microsoft.com/office/drawing/2014/main" id="{A0004B1C-4FC4-E1E7-119F-487EB9CAF66B}"/>
              </a:ext>
            </a:extLst>
          </p:cNvPr>
          <p:cNvSpPr>
            <a:spLocks noGrp="1"/>
          </p:cNvSpPr>
          <p:nvPr>
            <p:ph type="sldNum" sz="quarter" idx="10"/>
          </p:nvPr>
        </p:nvSpPr>
        <p:spPr>
          <a:xfrm>
            <a:off x="3850443" y="9428583"/>
            <a:ext cx="2945659" cy="496332"/>
          </a:xfrm>
          <a:prstGeom prst="rect">
            <a:avLst/>
          </a:prstGeom>
        </p:spPr>
        <p:txBody>
          <a:bodyPr/>
          <a:lstStyle/>
          <a:p>
            <a:fld id="{EBC7146B-CBEC-4772-B056-980C9DA269FB}" type="slidenum">
              <a:rPr lang="pl-PL" smtClean="0"/>
              <a:t>107</a:t>
            </a:fld>
            <a:endParaRPr lang="pl-PL"/>
          </a:p>
        </p:txBody>
      </p:sp>
    </p:spTree>
    <p:extLst>
      <p:ext uri="{BB962C8B-B14F-4D97-AF65-F5344CB8AC3E}">
        <p14:creationId xmlns:p14="http://schemas.microsoft.com/office/powerpoint/2010/main" val="3529256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oliniow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848EB0-1673-4CE6-B304-F3727D975768}" type="datetime1">
              <a:rPr lang="pl-PL" smtClean="0"/>
              <a:t>31.12.2025</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9594D15-2B02-4503-A17C-DAA438571C77}"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053A8FA1-0CC7-44D0-8533-1CE3BED46BC9}" type="datetime1">
              <a:rPr lang="pl-PL" smtClean="0"/>
              <a:t>31.12.2025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p>
            <a:fld id="{E5C004FB-EF5C-47DD-A980-CA8DFF5335E2}" type="datetime1">
              <a:rPr lang="pl-PL" smtClean="0"/>
              <a:t>31.12.2025</a:t>
            </a:fld>
            <a:endParaRPr lang="pl-PL"/>
          </a:p>
        </p:txBody>
      </p:sp>
      <p:sp>
        <p:nvSpPr>
          <p:cNvPr id="5" name="Symbol zastępczy stopki 4"/>
          <p:cNvSpPr>
            <a:spLocks noGrp="1"/>
          </p:cNvSpPr>
          <p:nvPr>
            <p:ph type="ftr" sz="quarter" idx="11"/>
          </p:nvPr>
        </p:nvSpPr>
        <p:spPr>
          <a:xfrm>
            <a:off x="457200" y="6556248"/>
            <a:ext cx="3657600" cy="228600"/>
          </a:xfrm>
        </p:spPr>
        <p:txBody>
          <a:bodyPr/>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E6AED873-C8D5-477D-AC14-E65E845CD69F}" type="datetime1">
              <a:rPr lang="pl-PL" smtClean="0"/>
              <a:t>31.12.2025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A70F3EC-38E3-402E-8040-20FF062C6EF4}" type="datetime1">
              <a:rPr lang="pl-PL" smtClean="0"/>
              <a:t>31.12.2025</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p>
            <a:fld id="{59594D15-2B02-4503-A17C-DAA438571C77}"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3EA0512A-0C08-4481-B9D7-3CB8C8E93B5A}" type="datetime1">
              <a:rPr lang="pl-PL" smtClean="0"/>
              <a:t>31.12.2025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4A8BB1CA-9BB1-4B91-82B3-C346C36CBD75}" type="datetime1">
              <a:rPr lang="pl-PL" smtClean="0"/>
              <a:t>31.12.2025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758B8376-25A2-47F7-A903-D69E8DE85CE3}" type="datetime1">
              <a:rPr lang="pl-PL" smtClean="0"/>
              <a:t>31.12.2025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0AC222B8-C58A-4A0B-85E3-AA820137920F}" type="datetime1">
              <a:rPr lang="pl-PL" smtClean="0"/>
              <a:t>31.12.2025</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C683F586-708C-45BC-89E3-D0191FB8AD38}" type="datetime1">
              <a:rPr lang="pl-PL" smtClean="0"/>
              <a:t>31.12.2025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594D15-2B02-4503-A17C-DAA438571C77}"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a:t>Kliknij, aby edytować style wzorca tekstu</a:t>
            </a:r>
          </a:p>
        </p:txBody>
      </p:sp>
      <p:sp>
        <p:nvSpPr>
          <p:cNvPr id="5" name="Symbol zastępczy daty 4"/>
          <p:cNvSpPr>
            <a:spLocks noGrp="1"/>
          </p:cNvSpPr>
          <p:nvPr>
            <p:ph type="dt" sz="half" idx="10"/>
          </p:nvPr>
        </p:nvSpPr>
        <p:spPr/>
        <p:txBody>
          <a:bodyPr/>
          <a:lstStyle/>
          <a:p>
            <a:fld id="{0DD21904-FE62-4D69-B7B8-BE79542BC490}" type="datetime1">
              <a:rPr lang="pl-PL" smtClean="0"/>
              <a:t>31.12.2025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594D15-2B02-4503-A17C-DAA438571C77}" type="slidenum">
              <a:rPr lang="pl-PL" smtClean="0"/>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pl-PL"/>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A9BF8F-DF6D-4DD4-89B6-C6F884A65950}" type="datetime1">
              <a:rPr lang="pl-PL" smtClean="0"/>
              <a:t>31.12.2025</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9594D15-2B02-4503-A17C-DAA438571C7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control" Target="../activeX/activeX9.xml"/><Relationship Id="rId7" Type="http://schemas.openxmlformats.org/officeDocument/2006/relationships/slideLayout" Target="../slideLayouts/slideLayout2.xml"/><Relationship Id="rId12" Type="http://schemas.openxmlformats.org/officeDocument/2006/relationships/image" Target="../media/image13.wmf"/><Relationship Id="rId2" Type="http://schemas.openxmlformats.org/officeDocument/2006/relationships/control" Target="../activeX/activeX8.xml"/><Relationship Id="rId1" Type="http://schemas.openxmlformats.org/officeDocument/2006/relationships/control" Target="../activeX/activeX7.xml"/><Relationship Id="rId6" Type="http://schemas.openxmlformats.org/officeDocument/2006/relationships/control" Target="../activeX/activeX12.xml"/><Relationship Id="rId11" Type="http://schemas.openxmlformats.org/officeDocument/2006/relationships/image" Target="../media/image11.wmf"/><Relationship Id="rId5" Type="http://schemas.openxmlformats.org/officeDocument/2006/relationships/control" Target="../activeX/activeX11.xml"/><Relationship Id="rId10" Type="http://schemas.openxmlformats.org/officeDocument/2006/relationships/image" Target="../media/image10.wmf"/><Relationship Id="rId4" Type="http://schemas.openxmlformats.org/officeDocument/2006/relationships/control" Target="../activeX/activeX10.xml"/><Relationship Id="rId9" Type="http://schemas.openxmlformats.org/officeDocument/2006/relationships/image" Target="../media/image9.wmf"/></Relationships>
</file>

<file path=ppt/slides/_rels/slide101.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control" Target="../activeX/activeX15.xml"/><Relationship Id="rId7" Type="http://schemas.openxmlformats.org/officeDocument/2006/relationships/slideLayout" Target="../slideLayouts/slideLayout2.xml"/><Relationship Id="rId12" Type="http://schemas.openxmlformats.org/officeDocument/2006/relationships/image" Target="../media/image14.wmf"/><Relationship Id="rId2" Type="http://schemas.openxmlformats.org/officeDocument/2006/relationships/control" Target="../activeX/activeX14.xml"/><Relationship Id="rId1" Type="http://schemas.openxmlformats.org/officeDocument/2006/relationships/control" Target="../activeX/activeX13.xml"/><Relationship Id="rId6" Type="http://schemas.openxmlformats.org/officeDocument/2006/relationships/control" Target="../activeX/activeX18.xml"/><Relationship Id="rId11" Type="http://schemas.openxmlformats.org/officeDocument/2006/relationships/image" Target="../media/image11.wmf"/><Relationship Id="rId5" Type="http://schemas.openxmlformats.org/officeDocument/2006/relationships/control" Target="../activeX/activeX17.xml"/><Relationship Id="rId10" Type="http://schemas.openxmlformats.org/officeDocument/2006/relationships/image" Target="../media/image10.wmf"/><Relationship Id="rId4" Type="http://schemas.openxmlformats.org/officeDocument/2006/relationships/control" Target="../activeX/activeX16.xml"/><Relationship Id="rId9" Type="http://schemas.openxmlformats.org/officeDocument/2006/relationships/image" Target="../media/image9.wmf"/></Relationships>
</file>

<file path=ppt/slides/_rels/slide102.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control" Target="../activeX/activeX21.xml"/><Relationship Id="rId7" Type="http://schemas.openxmlformats.org/officeDocument/2006/relationships/slideLayout" Target="../slideLayouts/slideLayout2.xml"/><Relationship Id="rId12" Type="http://schemas.openxmlformats.org/officeDocument/2006/relationships/image" Target="../media/image15.wmf"/><Relationship Id="rId2" Type="http://schemas.openxmlformats.org/officeDocument/2006/relationships/control" Target="../activeX/activeX20.xml"/><Relationship Id="rId1" Type="http://schemas.openxmlformats.org/officeDocument/2006/relationships/control" Target="../activeX/activeX19.xml"/><Relationship Id="rId6" Type="http://schemas.openxmlformats.org/officeDocument/2006/relationships/control" Target="../activeX/activeX24.xml"/><Relationship Id="rId11" Type="http://schemas.openxmlformats.org/officeDocument/2006/relationships/image" Target="../media/image11.wmf"/><Relationship Id="rId5" Type="http://schemas.openxmlformats.org/officeDocument/2006/relationships/control" Target="../activeX/activeX23.xml"/><Relationship Id="rId10" Type="http://schemas.openxmlformats.org/officeDocument/2006/relationships/image" Target="../media/image10.wmf"/><Relationship Id="rId4" Type="http://schemas.openxmlformats.org/officeDocument/2006/relationships/control" Target="../activeX/activeX22.xml"/><Relationship Id="rId9" Type="http://schemas.openxmlformats.org/officeDocument/2006/relationships/image" Target="../media/image9.wmf"/></Relationships>
</file>

<file path=ppt/slides/_rels/slide103.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control" Target="../activeX/activeX27.xml"/><Relationship Id="rId7" Type="http://schemas.openxmlformats.org/officeDocument/2006/relationships/slideLayout" Target="../slideLayouts/slideLayout2.xml"/><Relationship Id="rId12" Type="http://schemas.openxmlformats.org/officeDocument/2006/relationships/image" Target="../media/image16.wmf"/><Relationship Id="rId2" Type="http://schemas.openxmlformats.org/officeDocument/2006/relationships/control" Target="../activeX/activeX26.xml"/><Relationship Id="rId1" Type="http://schemas.openxmlformats.org/officeDocument/2006/relationships/control" Target="../activeX/activeX25.xml"/><Relationship Id="rId6" Type="http://schemas.openxmlformats.org/officeDocument/2006/relationships/control" Target="../activeX/activeX30.xml"/><Relationship Id="rId11" Type="http://schemas.openxmlformats.org/officeDocument/2006/relationships/image" Target="../media/image11.wmf"/><Relationship Id="rId5" Type="http://schemas.openxmlformats.org/officeDocument/2006/relationships/control" Target="../activeX/activeX29.xml"/><Relationship Id="rId10" Type="http://schemas.openxmlformats.org/officeDocument/2006/relationships/image" Target="../media/image10.wmf"/><Relationship Id="rId4" Type="http://schemas.openxmlformats.org/officeDocument/2006/relationships/control" Target="../activeX/activeX28.xml"/><Relationship Id="rId9" Type="http://schemas.openxmlformats.org/officeDocument/2006/relationships/image" Target="../media/image9.wmf"/></Relationships>
</file>

<file path=ppt/slides/_rels/slide104.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control" Target="../activeX/activeX33.xml"/><Relationship Id="rId7" Type="http://schemas.openxmlformats.org/officeDocument/2006/relationships/slideLayout" Target="../slideLayouts/slideLayout2.xml"/><Relationship Id="rId12" Type="http://schemas.openxmlformats.org/officeDocument/2006/relationships/image" Target="../media/image17.wmf"/><Relationship Id="rId2" Type="http://schemas.openxmlformats.org/officeDocument/2006/relationships/control" Target="../activeX/activeX32.xml"/><Relationship Id="rId1" Type="http://schemas.openxmlformats.org/officeDocument/2006/relationships/control" Target="../activeX/activeX31.xml"/><Relationship Id="rId6" Type="http://schemas.openxmlformats.org/officeDocument/2006/relationships/control" Target="../activeX/activeX36.xml"/><Relationship Id="rId11" Type="http://schemas.openxmlformats.org/officeDocument/2006/relationships/image" Target="../media/image11.wmf"/><Relationship Id="rId5" Type="http://schemas.openxmlformats.org/officeDocument/2006/relationships/control" Target="../activeX/activeX35.xml"/><Relationship Id="rId10" Type="http://schemas.openxmlformats.org/officeDocument/2006/relationships/image" Target="../media/image10.wmf"/><Relationship Id="rId4" Type="http://schemas.openxmlformats.org/officeDocument/2006/relationships/control" Target="../activeX/activeX34.xml"/><Relationship Id="rId9" Type="http://schemas.openxmlformats.org/officeDocument/2006/relationships/image" Target="../media/image9.wmf"/></Relationships>
</file>

<file path=ppt/slides/_rels/slide105.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control" Target="../activeX/activeX39.xml"/><Relationship Id="rId7" Type="http://schemas.openxmlformats.org/officeDocument/2006/relationships/slideLayout" Target="../slideLayouts/slideLayout2.xml"/><Relationship Id="rId12" Type="http://schemas.openxmlformats.org/officeDocument/2006/relationships/image" Target="../media/image18.wmf"/><Relationship Id="rId2" Type="http://schemas.openxmlformats.org/officeDocument/2006/relationships/control" Target="../activeX/activeX38.xml"/><Relationship Id="rId1" Type="http://schemas.openxmlformats.org/officeDocument/2006/relationships/control" Target="../activeX/activeX37.xml"/><Relationship Id="rId6" Type="http://schemas.openxmlformats.org/officeDocument/2006/relationships/control" Target="../activeX/activeX42.xml"/><Relationship Id="rId11" Type="http://schemas.openxmlformats.org/officeDocument/2006/relationships/image" Target="../media/image11.wmf"/><Relationship Id="rId5" Type="http://schemas.openxmlformats.org/officeDocument/2006/relationships/control" Target="../activeX/activeX41.xml"/><Relationship Id="rId10" Type="http://schemas.openxmlformats.org/officeDocument/2006/relationships/image" Target="../media/image10.wmf"/><Relationship Id="rId4" Type="http://schemas.openxmlformats.org/officeDocument/2006/relationships/control" Target="../activeX/activeX40.xml"/><Relationship Id="rId9" Type="http://schemas.openxmlformats.org/officeDocument/2006/relationships/image" Target="../media/image9.wmf"/></Relationships>
</file>

<file path=ppt/slides/_rels/slide106.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control" Target="../activeX/activeX45.xml"/><Relationship Id="rId7" Type="http://schemas.openxmlformats.org/officeDocument/2006/relationships/slideLayout" Target="../slideLayouts/slideLayout2.xml"/><Relationship Id="rId12" Type="http://schemas.openxmlformats.org/officeDocument/2006/relationships/image" Target="../media/image19.wmf"/><Relationship Id="rId2" Type="http://schemas.openxmlformats.org/officeDocument/2006/relationships/control" Target="../activeX/activeX44.xml"/><Relationship Id="rId1" Type="http://schemas.openxmlformats.org/officeDocument/2006/relationships/control" Target="../activeX/activeX43.xml"/><Relationship Id="rId6" Type="http://schemas.openxmlformats.org/officeDocument/2006/relationships/control" Target="../activeX/activeX48.xml"/><Relationship Id="rId11" Type="http://schemas.openxmlformats.org/officeDocument/2006/relationships/image" Target="../media/image11.wmf"/><Relationship Id="rId5" Type="http://schemas.openxmlformats.org/officeDocument/2006/relationships/control" Target="../activeX/activeX47.xml"/><Relationship Id="rId10" Type="http://schemas.openxmlformats.org/officeDocument/2006/relationships/image" Target="../media/image10.wmf"/><Relationship Id="rId4" Type="http://schemas.openxmlformats.org/officeDocument/2006/relationships/control" Target="../activeX/activeX46.xml"/><Relationship Id="rId9" Type="http://schemas.openxmlformats.org/officeDocument/2006/relationships/image" Target="../media/image9.wmf"/></Relationships>
</file>

<file path=ppt/slides/_rels/slide107.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control" Target="../activeX/activeX51.xml"/><Relationship Id="rId7" Type="http://schemas.openxmlformats.org/officeDocument/2006/relationships/slideLayout" Target="../slideLayouts/slideLayout2.xml"/><Relationship Id="rId12" Type="http://schemas.openxmlformats.org/officeDocument/2006/relationships/image" Target="../media/image20.wmf"/><Relationship Id="rId2" Type="http://schemas.openxmlformats.org/officeDocument/2006/relationships/control" Target="../activeX/activeX50.xml"/><Relationship Id="rId1" Type="http://schemas.openxmlformats.org/officeDocument/2006/relationships/control" Target="../activeX/activeX49.xml"/><Relationship Id="rId6" Type="http://schemas.openxmlformats.org/officeDocument/2006/relationships/control" Target="../activeX/activeX54.xml"/><Relationship Id="rId11" Type="http://schemas.openxmlformats.org/officeDocument/2006/relationships/image" Target="../media/image11.wmf"/><Relationship Id="rId5" Type="http://schemas.openxmlformats.org/officeDocument/2006/relationships/control" Target="../activeX/activeX53.xml"/><Relationship Id="rId10" Type="http://schemas.openxmlformats.org/officeDocument/2006/relationships/image" Target="../media/image10.wmf"/><Relationship Id="rId4" Type="http://schemas.openxmlformats.org/officeDocument/2006/relationships/control" Target="../activeX/activeX52.xml"/><Relationship Id="rId9" Type="http://schemas.openxmlformats.org/officeDocument/2006/relationships/image" Target="../media/image9.wmf"/></Relationships>
</file>

<file path=ppt/slides/_rels/slide108.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control" Target="../activeX/activeX57.xml"/><Relationship Id="rId7" Type="http://schemas.openxmlformats.org/officeDocument/2006/relationships/slideLayout" Target="../slideLayouts/slideLayout2.xml"/><Relationship Id="rId12" Type="http://schemas.openxmlformats.org/officeDocument/2006/relationships/image" Target="../media/image21.wmf"/><Relationship Id="rId2" Type="http://schemas.openxmlformats.org/officeDocument/2006/relationships/control" Target="../activeX/activeX56.xml"/><Relationship Id="rId1" Type="http://schemas.openxmlformats.org/officeDocument/2006/relationships/control" Target="../activeX/activeX55.xml"/><Relationship Id="rId6" Type="http://schemas.openxmlformats.org/officeDocument/2006/relationships/control" Target="../activeX/activeX60.xml"/><Relationship Id="rId11" Type="http://schemas.openxmlformats.org/officeDocument/2006/relationships/image" Target="../media/image11.wmf"/><Relationship Id="rId5" Type="http://schemas.openxmlformats.org/officeDocument/2006/relationships/control" Target="../activeX/activeX59.xml"/><Relationship Id="rId10" Type="http://schemas.openxmlformats.org/officeDocument/2006/relationships/image" Target="../media/image10.wmf"/><Relationship Id="rId4" Type="http://schemas.openxmlformats.org/officeDocument/2006/relationships/control" Target="../activeX/activeX58.xml"/><Relationship Id="rId9" Type="http://schemas.openxmlformats.org/officeDocument/2006/relationships/image" Target="../media/image9.wmf"/></Relationships>
</file>

<file path=ppt/slides/_rels/slide109.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control" Target="../activeX/activeX63.xml"/><Relationship Id="rId7" Type="http://schemas.openxmlformats.org/officeDocument/2006/relationships/slideLayout" Target="../slideLayouts/slideLayout2.xml"/><Relationship Id="rId12" Type="http://schemas.openxmlformats.org/officeDocument/2006/relationships/image" Target="../media/image22.wmf"/><Relationship Id="rId2" Type="http://schemas.openxmlformats.org/officeDocument/2006/relationships/control" Target="../activeX/activeX62.xml"/><Relationship Id="rId1" Type="http://schemas.openxmlformats.org/officeDocument/2006/relationships/control" Target="../activeX/activeX61.xml"/><Relationship Id="rId6" Type="http://schemas.openxmlformats.org/officeDocument/2006/relationships/control" Target="../activeX/activeX66.xml"/><Relationship Id="rId11" Type="http://schemas.openxmlformats.org/officeDocument/2006/relationships/image" Target="../media/image11.wmf"/><Relationship Id="rId5" Type="http://schemas.openxmlformats.org/officeDocument/2006/relationships/control" Target="../activeX/activeX65.xml"/><Relationship Id="rId10" Type="http://schemas.openxmlformats.org/officeDocument/2006/relationships/image" Target="../media/image10.wmf"/><Relationship Id="rId4" Type="http://schemas.openxmlformats.org/officeDocument/2006/relationships/control" Target="../activeX/activeX64.xml"/><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control" Target="../activeX/activeX69.xml"/><Relationship Id="rId7" Type="http://schemas.openxmlformats.org/officeDocument/2006/relationships/slideLayout" Target="../slideLayouts/slideLayout2.xml"/><Relationship Id="rId12" Type="http://schemas.openxmlformats.org/officeDocument/2006/relationships/image" Target="../media/image23.wmf"/><Relationship Id="rId2" Type="http://schemas.openxmlformats.org/officeDocument/2006/relationships/control" Target="../activeX/activeX68.xml"/><Relationship Id="rId1" Type="http://schemas.openxmlformats.org/officeDocument/2006/relationships/control" Target="../activeX/activeX67.xml"/><Relationship Id="rId6" Type="http://schemas.openxmlformats.org/officeDocument/2006/relationships/control" Target="../activeX/activeX72.xml"/><Relationship Id="rId11" Type="http://schemas.openxmlformats.org/officeDocument/2006/relationships/image" Target="../media/image11.wmf"/><Relationship Id="rId5" Type="http://schemas.openxmlformats.org/officeDocument/2006/relationships/control" Target="../activeX/activeX71.xml"/><Relationship Id="rId10" Type="http://schemas.openxmlformats.org/officeDocument/2006/relationships/image" Target="../media/image10.wmf"/><Relationship Id="rId4" Type="http://schemas.openxmlformats.org/officeDocument/2006/relationships/control" Target="../activeX/activeX70.xml"/><Relationship Id="rId9" Type="http://schemas.openxmlformats.org/officeDocument/2006/relationships/image" Target="../media/image9.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sip.lex.pl/#/search-hypertext/16852901_art(62)_1"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control" Target="../activeX/activeX3.xml"/><Relationship Id="rId7" Type="http://schemas.openxmlformats.org/officeDocument/2006/relationships/slideLayout" Target="../slideLayouts/slideLayout2.xml"/><Relationship Id="rId12" Type="http://schemas.openxmlformats.org/officeDocument/2006/relationships/image" Target="../media/image12.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image" Target="../media/image11.wmf"/><Relationship Id="rId5" Type="http://schemas.openxmlformats.org/officeDocument/2006/relationships/control" Target="../activeX/activeX5.xml"/><Relationship Id="rId10" Type="http://schemas.openxmlformats.org/officeDocument/2006/relationships/image" Target="../media/image10.wmf"/><Relationship Id="rId4" Type="http://schemas.openxmlformats.org/officeDocument/2006/relationships/control" Target="../activeX/activeX4.xml"/><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2000" dirty="0"/>
              <a:t>NADCHODZI KSEF</a:t>
            </a:r>
            <a:br>
              <a:rPr lang="pl-PL" sz="2000" dirty="0"/>
            </a:br>
            <a:br>
              <a:rPr lang="pl-PL" sz="2000" dirty="0"/>
            </a:br>
            <a:br>
              <a:rPr lang="pl-PL" sz="2000" dirty="0"/>
            </a:br>
            <a:r>
              <a:rPr lang="pl-PL" sz="2000" b="0" dirty="0"/>
              <a:t> </a:t>
            </a:r>
            <a:br>
              <a:rPr lang="pl-PL" dirty="0"/>
            </a:br>
            <a:endParaRPr lang="pl-PL" dirty="0">
              <a:solidFill>
                <a:schemeClr val="tx1">
                  <a:lumMod val="75000"/>
                  <a:lumOff val="25000"/>
                </a:schemeClr>
              </a:solidFill>
            </a:endParaRPr>
          </a:p>
        </p:txBody>
      </p:sp>
      <p:sp>
        <p:nvSpPr>
          <p:cNvPr id="3" name="Podtytuł 2"/>
          <p:cNvSpPr>
            <a:spLocks noGrp="1"/>
          </p:cNvSpPr>
          <p:nvPr>
            <p:ph type="subTitle" idx="1"/>
          </p:nvPr>
        </p:nvSpPr>
        <p:spPr/>
        <p:txBody>
          <a:bodyPr>
            <a:normAutofit/>
          </a:bodyPr>
          <a:lstStyle/>
          <a:p>
            <a:endParaRPr lang="pl-PL" sz="2620" dirty="0"/>
          </a:p>
          <a:p>
            <a:r>
              <a:rPr lang="pl-PL" sz="2620" dirty="0"/>
              <a:t> </a:t>
            </a:r>
          </a:p>
          <a:p>
            <a:endParaRPr lang="pl-PL" sz="2620" dirty="0"/>
          </a:p>
        </p:txBody>
      </p:sp>
      <p:sp>
        <p:nvSpPr>
          <p:cNvPr id="5" name="Symbol zastępczy numeru slajdu 4"/>
          <p:cNvSpPr>
            <a:spLocks noGrp="1"/>
          </p:cNvSpPr>
          <p:nvPr>
            <p:ph type="sldNum" sz="quarter" idx="12"/>
          </p:nvPr>
        </p:nvSpPr>
        <p:spPr/>
        <p:txBody>
          <a:bodyPr/>
          <a:lstStyle/>
          <a:p>
            <a:fld id="{59594D15-2B02-4503-A17C-DAA438571C77}" type="slidenum">
              <a:rPr lang="pl-PL" smtClean="0"/>
              <a:t>1</a:t>
            </a:fld>
            <a:endParaRPr lang="pl-PL"/>
          </a:p>
        </p:txBody>
      </p:sp>
    </p:spTree>
    <p:extLst>
      <p:ext uri="{BB962C8B-B14F-4D97-AF65-F5344CB8AC3E}">
        <p14:creationId xmlns:p14="http://schemas.microsoft.com/office/powerpoint/2010/main" val="153763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703ABA-06F5-24EE-08B1-E9904B31C5D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D866478-C46A-823C-62C6-AB4C770CB57B}"/>
              </a:ext>
            </a:extLst>
          </p:cNvPr>
          <p:cNvSpPr>
            <a:spLocks noGrp="1"/>
          </p:cNvSpPr>
          <p:nvPr>
            <p:ph type="title"/>
          </p:nvPr>
        </p:nvSpPr>
        <p:spPr>
          <a:xfrm>
            <a:off x="457200" y="116632"/>
            <a:ext cx="7239000" cy="504056"/>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r>
              <a:rPr lang="pl-PL" dirty="0"/>
              <a:t>  </a:t>
            </a:r>
            <a:r>
              <a:rPr lang="pl-PL" dirty="0">
                <a:solidFill>
                  <a:schemeClr val="tx2"/>
                </a:solidFill>
              </a:rPr>
              <a:t>rysunek poglądowy</a:t>
            </a:r>
            <a:endParaRPr lang="pl-PL" sz="2000" dirty="0"/>
          </a:p>
        </p:txBody>
      </p:sp>
      <p:sp>
        <p:nvSpPr>
          <p:cNvPr id="2" name="Symbol zastępczy numeru slajdu 1">
            <a:extLst>
              <a:ext uri="{FF2B5EF4-FFF2-40B4-BE49-F238E27FC236}">
                <a16:creationId xmlns:a16="http://schemas.microsoft.com/office/drawing/2014/main" id="{0ED95E05-0828-4D5C-BD26-64263876CBB2}"/>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10</a:t>
            </a:fld>
            <a:endParaRPr lang="pl-PL" dirty="0">
              <a:solidFill>
                <a:schemeClr val="tx1"/>
              </a:solidFill>
            </a:endParaRPr>
          </a:p>
        </p:txBody>
      </p:sp>
      <p:pic>
        <p:nvPicPr>
          <p:cNvPr id="7" name="Symbol zastępczy zawartości 6">
            <a:extLst>
              <a:ext uri="{FF2B5EF4-FFF2-40B4-BE49-F238E27FC236}">
                <a16:creationId xmlns:a16="http://schemas.microsoft.com/office/drawing/2014/main" id="{3B602F47-BDEE-4E03-A49F-D9BE26ED819B}"/>
              </a:ext>
            </a:extLst>
          </p:cNvPr>
          <p:cNvPicPr>
            <a:picLocks noGrp="1" noChangeAspect="1"/>
          </p:cNvPicPr>
          <p:nvPr>
            <p:ph idx="1"/>
          </p:nvPr>
        </p:nvPicPr>
        <p:blipFill>
          <a:blip r:embed="rId2"/>
          <a:stretch>
            <a:fillRect/>
          </a:stretch>
        </p:blipFill>
        <p:spPr>
          <a:xfrm>
            <a:off x="323528" y="764704"/>
            <a:ext cx="8640960" cy="5400599"/>
          </a:xfrm>
          <a:prstGeom prst="rect">
            <a:avLst/>
          </a:prstGeom>
        </p:spPr>
      </p:pic>
    </p:spTree>
    <p:extLst>
      <p:ext uri="{BB962C8B-B14F-4D97-AF65-F5344CB8AC3E}">
        <p14:creationId xmlns:p14="http://schemas.microsoft.com/office/powerpoint/2010/main" val="26421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567809"/>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683695"/>
            <a:ext cx="8847983" cy="5940660"/>
          </a:xfrm>
        </p:spPr>
        <p:txBody>
          <a:bodyPr>
            <a:normAutofit fontScale="92500"/>
          </a:bodyPr>
          <a:lstStyle/>
          <a:p>
            <a:pPr marL="0" indent="0">
              <a:buNone/>
            </a:pPr>
            <a:r>
              <a:rPr lang="pl-PL" b="1" dirty="0"/>
              <a:t>NOTY KORYGUJĄCE</a:t>
            </a:r>
            <a:endParaRPr lang="pl-PL" dirty="0"/>
          </a:p>
          <a:p>
            <a:pPr marL="0" indent="0">
              <a:buNone/>
            </a:pPr>
            <a:r>
              <a:rPr lang="pl-PL" dirty="0"/>
              <a:t>Znikną od 01 luty 2026</a:t>
            </a:r>
          </a:p>
          <a:p>
            <a:pPr marL="0" indent="0">
              <a:buNone/>
            </a:pPr>
            <a:r>
              <a:rPr lang="pl-PL" b="1" dirty="0"/>
              <a:t>FAKTURY UPROSZCZONE</a:t>
            </a:r>
            <a:endParaRPr lang="pl-PL" dirty="0"/>
          </a:p>
          <a:p>
            <a:pPr marL="0" indent="0">
              <a:buNone/>
            </a:pPr>
            <a:r>
              <a:rPr lang="pl-PL" dirty="0"/>
              <a:t>Będą stosowane do końca 2026 roku potem będą po prostu paragony z NIP i w każdym przypadku ,gdy konsument osoba fizyczna nie prowadząca działalności gospodarczej zechce wziąć fakturę to bez względu na wartość wcześniejszego paragony trzeba mu będzie wystawić fakturę KSEF.</a:t>
            </a:r>
          </a:p>
          <a:p>
            <a:pPr marL="0" indent="0">
              <a:buNone/>
            </a:pPr>
            <a:r>
              <a:rPr lang="pl-PL" dirty="0"/>
              <a:t>W zakresie wystawiania faktur dla osób fizycznych konsumentów będzie obowiązywać zasada , że fakturę taką wystawia się nadal wyłącznie na życzenie Odbiorcy złożone do trzech miesięcy od daty sprzedaży, jednakże jeżeli już takie życzenie zostanie złożone to faktura ta będzie faktura KSEF i o tym będzie decydować Sprzedawca bo to uprości mu obieg dokumentów. </a:t>
            </a:r>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100</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33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567809"/>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a:bodyPr>
          <a:lstStyle/>
          <a:p>
            <a:pPr marL="0" indent="0">
              <a:buNone/>
            </a:pPr>
            <a:r>
              <a:rPr lang="pl-PL" b="1" dirty="0"/>
              <a:t>FAKTURY GENEROWANE PRZEZ KASY FISKALNE</a:t>
            </a:r>
            <a:endParaRPr lang="pl-PL" dirty="0"/>
          </a:p>
          <a:p>
            <a:pPr marL="0" indent="0">
              <a:buNone/>
            </a:pPr>
            <a:r>
              <a:rPr lang="pl-PL" dirty="0"/>
              <a:t>Będą stosowane wyłącznie do końca 2026 roku</a:t>
            </a:r>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101</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097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567809"/>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fontScale="92500" lnSpcReduction="10000"/>
          </a:bodyPr>
          <a:lstStyle/>
          <a:p>
            <a:pPr marL="0" indent="0">
              <a:buNone/>
            </a:pPr>
            <a:r>
              <a:rPr lang="pl-PL" b="1" dirty="0"/>
              <a:t>FAKTURY KORYGUJĄCE ZMNIEJSZAJĄCE PODATEK NALEŻNY</a:t>
            </a:r>
            <a:endParaRPr lang="pl-PL" dirty="0"/>
          </a:p>
          <a:p>
            <a:pPr marL="0" indent="0">
              <a:buNone/>
            </a:pPr>
            <a:r>
              <a:rPr lang="pl-PL" b="1" dirty="0"/>
              <a:t>KWESTIA ZWIĄZANA Z ZMNIEJSZENIEM PODSTAWY OPODATKOWANIA W PRZYPADKU KOREKT FAKTUR KSEF PO STRONIE PODATKU NALEŻNEGO</a:t>
            </a:r>
            <a:endParaRPr lang="pl-PL" dirty="0"/>
          </a:p>
          <a:p>
            <a:pPr marL="0" indent="0">
              <a:buNone/>
            </a:pPr>
            <a:r>
              <a:rPr lang="pl-PL" dirty="0"/>
              <a:t>W związku z obowiązkiem stosowania KSEF przez większość podatników, w art. 29a ust. 13 utrzymana zostaje zasada, zgodnie z którą obniżenia podstawy opodatkowania podatnik będzie dokonywał za okres rozliczeniowy, </a:t>
            </a:r>
            <a:r>
              <a:rPr lang="pl-PL" b="1" dirty="0"/>
              <a:t>w którym wystawił ustrukturyzowaną fakturę korygującą ( data P_1).</a:t>
            </a:r>
            <a:r>
              <a:rPr lang="pl-PL" dirty="0"/>
              <a:t> Podatnicy wystawiający faktury KSEF korygujące nie będą obowiązani do posiadania dokumentacji potwierdzającej uzgodnienie z nabywcą towaru lub usługobiorcą obniżenia podstawy opodatkowania (potwierdzenia otrzymania faktury korygującej przez nabywcę). Potwierdzenie właściwego dostarczenia korekty do nabywcy będzie zapewniał system KSEF. Zasada ta będzie stosowana dla wszystkich faktur wystawionych w KSEF, bez względu na status odbiorcy faktury korygującej.</a:t>
            </a:r>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102</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13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a:bodyPr>
          <a:lstStyle/>
          <a:p>
            <a:pPr marL="0" indent="0" fontAlgn="base">
              <a:buNone/>
            </a:pPr>
            <a:r>
              <a:rPr lang="pl-PL" b="1" dirty="0"/>
              <a:t>W przypadku niedostępności KSEF lub wystawienia faktury offline24 na rzecz nierezydentów lub podatnika zwolnionego z VAT nierezydenta lub osoby fizycznej konsumenta  oraz w przypadku awarii systemu dla każdego odbiorcy </a:t>
            </a:r>
            <a:r>
              <a:rPr lang="pl-PL" dirty="0"/>
              <a:t> wprowadzono pozostałe zasady obniżenia podstawy opodatkowania w zależności od statusu nabywcy oraz zaistniałego przypadku (tj. faktur korygujących wystawianych podczas awarii KSEF (art. 106nf), w okresie ogłoszonej niedostępności KSEF (art. 106nh), w przypadku określonym w dodawanym art. 106nda ust. 1 ustawy (wystawienie faktury elektronicznej poza KSEF i przesłanie jej do systemu niezwłocznie nie później niż następnego dnia roboczego), tzw. offline24 oraz gdy przepisy dopuszczają wystawianie faktur poza KSEF (art. 106gc)),</a:t>
            </a: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103</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3262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a:bodyPr>
          <a:lstStyle/>
          <a:p>
            <a:pPr marL="0" indent="0">
              <a:buNone/>
            </a:pPr>
            <a:r>
              <a:rPr lang="pl-PL" sz="2800" dirty="0"/>
              <a:t>I tak, obniżenia podstawy opodatkowania, w stosunku do podstawy określonej na wystawionej fakturze z wykazanym podatkiem:</a:t>
            </a:r>
            <a:endParaRPr lang="pl-PL" sz="2400" dirty="0"/>
          </a:p>
          <a:p>
            <a:pPr marL="0" lvl="0" indent="0">
              <a:buNone/>
            </a:pPr>
            <a:r>
              <a:rPr lang="pl-PL" sz="2800" dirty="0"/>
              <a:t>1. dokonuje się za okres rozliczeniowy, w którym podatnik otrzymał potwierdzenie </a:t>
            </a:r>
            <a:r>
              <a:rPr lang="pl-PL" sz="2800" b="1" dirty="0"/>
              <a:t>otrzymania faktury korygującej</a:t>
            </a:r>
            <a:r>
              <a:rPr lang="pl-PL" sz="2800" dirty="0"/>
              <a:t> przez nabywcę towaru lub usługi – jeżeli podatnik wystawił fakturę korygującą inną niż faktura KSEF ( konsument lub faktura do 10.000 zł) ,-</a:t>
            </a:r>
            <a:r>
              <a:rPr lang="pl-PL" sz="2800" b="1" dirty="0"/>
              <a:t>czyli powrót do starych zasad</a:t>
            </a:r>
            <a:r>
              <a:rPr lang="pl-PL" sz="2800" dirty="0"/>
              <a:t> </a:t>
            </a:r>
            <a:endParaRPr lang="pl-PL" sz="2400" dirty="0"/>
          </a:p>
          <a:p>
            <a:pPr marL="0" lvl="0" indent="0">
              <a:buNone/>
            </a:pPr>
            <a:r>
              <a:rPr lang="pl-PL" sz="2800" dirty="0"/>
              <a:t>2. można dokonać za okres rozliczeniowy, w którym podatnik </a:t>
            </a:r>
            <a:r>
              <a:rPr lang="pl-PL" sz="2800" b="1" dirty="0"/>
              <a:t>przesłał fakturę korygującą</a:t>
            </a:r>
            <a:r>
              <a:rPr lang="pl-PL" sz="2800" dirty="0"/>
              <a:t> do Krajowego Systemu e-Faktur – we wszystkich pozostałych przypadkach) jeżeli podatnik wystawił fakturę korygującą  w postaci faktury KSEF.</a:t>
            </a:r>
            <a:endParaRPr lang="pl-PL" sz="2400" dirty="0"/>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104</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00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a:bodyPr>
          <a:lstStyle/>
          <a:p>
            <a:pPr marL="292608" lvl="1" indent="0">
              <a:buNone/>
            </a:pPr>
            <a:r>
              <a:rPr lang="pl-PL" sz="2400" dirty="0">
                <a:solidFill>
                  <a:schemeClr val="tx1"/>
                </a:solidFill>
              </a:rPr>
              <a:t>Także w sytuacji gdy podatnik wystawił fakturę korygującą w postaci faktury, o której mowa w </a:t>
            </a:r>
            <a:r>
              <a:rPr lang="pl-PL" sz="2400" b="1" dirty="0">
                <a:solidFill>
                  <a:schemeClr val="tx1"/>
                </a:solidFill>
              </a:rPr>
              <a:t>offline24</a:t>
            </a:r>
            <a:r>
              <a:rPr lang="pl-PL" sz="2400" dirty="0">
                <a:solidFill>
                  <a:schemeClr val="tx1"/>
                </a:solidFill>
              </a:rPr>
              <a:t> lub </a:t>
            </a:r>
            <a:r>
              <a:rPr lang="pl-PL" sz="2400" b="1" dirty="0">
                <a:solidFill>
                  <a:schemeClr val="tx1"/>
                </a:solidFill>
              </a:rPr>
              <a:t>niedostępności</a:t>
            </a:r>
            <a:r>
              <a:rPr lang="pl-PL" sz="2400" dirty="0">
                <a:solidFill>
                  <a:schemeClr val="tx1"/>
                </a:solidFill>
              </a:rPr>
              <a:t> lub </a:t>
            </a:r>
            <a:r>
              <a:rPr lang="pl-PL" sz="2400" b="1" dirty="0">
                <a:solidFill>
                  <a:schemeClr val="tx1"/>
                </a:solidFill>
              </a:rPr>
              <a:t>awarii</a:t>
            </a:r>
            <a:r>
              <a:rPr lang="pl-PL" sz="2400" dirty="0">
                <a:solidFill>
                  <a:schemeClr val="tx1"/>
                </a:solidFill>
              </a:rPr>
              <a:t> na rzecz nabywcy nierezydenta lub osoby fizycznej konsumenta i udostępnił ją temu nabywcy w sposób inny niż przy użyciu Krajowego Systemu e-Faktur za datę dokonania korekty podatku należnego uznaje się datę KSEF Id czyli </a:t>
            </a:r>
            <a:r>
              <a:rPr lang="pl-PL" sz="2400" b="1" dirty="0">
                <a:solidFill>
                  <a:schemeClr val="tx1"/>
                </a:solidFill>
              </a:rPr>
              <a:t>datę przesłania do KSEF!!!.</a:t>
            </a:r>
            <a:endParaRPr lang="pl-PL" sz="2000" b="1" dirty="0">
              <a:solidFill>
                <a:schemeClr val="tx1"/>
              </a:solidFill>
            </a:endParaRPr>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105</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9048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fontScale="92500" lnSpcReduction="10000"/>
          </a:bodyPr>
          <a:lstStyle/>
          <a:p>
            <a:pPr marL="0" indent="0">
              <a:buNone/>
            </a:pPr>
            <a:r>
              <a:rPr lang="pl-PL" dirty="0"/>
              <a:t>Zatem utrzymana zostaje generalna zasada, że jeżeli podatnik wystawił fakturę korygującą inną niż faktura ustrukturyzowana ( czyli nie przesłał jej do KSEF zgodnie z przepisami) stosownej korekty dokonuje się za okres rozliczeniowy, w którym podatnik otrzymał </a:t>
            </a:r>
            <a:r>
              <a:rPr lang="pl-PL" b="1" dirty="0"/>
              <a:t>potwierdzenie otrzymania faktury korygującej przez nabywcę towaru lub usługi. Taka zasada dla faktur papierowych i elektronicznych.</a:t>
            </a:r>
            <a:endParaRPr lang="pl-PL" dirty="0"/>
          </a:p>
          <a:p>
            <a:pPr marL="0" indent="0">
              <a:buNone/>
            </a:pPr>
            <a:r>
              <a:rPr lang="pl-PL" dirty="0"/>
              <a:t>Wyjątkiem będą tu faktury korygujące wystawione jako offline24, faktura awaryjna, faktura </a:t>
            </a:r>
            <a:r>
              <a:rPr lang="pl-PL" dirty="0" err="1"/>
              <a:t>niedostępnościowa</a:t>
            </a:r>
            <a:r>
              <a:rPr lang="pl-PL" dirty="0"/>
              <a:t> i udostępnione nabywcom przy użyciu Krajowego Systemu e-Faktur.</a:t>
            </a:r>
          </a:p>
          <a:p>
            <a:r>
              <a:rPr lang="pl-PL" dirty="0"/>
              <a:t>We wszystkich tych przypadkach mimo tego, że nastąpiło pierwotne udostępnienie faktury poza KSEF, ale potem  udostępniono ją za pośrednictwem KSEF wystawca będzie dokonywać korekty podstawy opodatkowania i podatku należnego w okresie, w którym </a:t>
            </a:r>
            <a:r>
              <a:rPr lang="pl-PL" b="1" dirty="0"/>
              <a:t>faktura została przesłana do KSEF.</a:t>
            </a:r>
            <a:endParaRPr lang="pl-PL" dirty="0"/>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106</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957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fontScale="92500" lnSpcReduction="20000"/>
          </a:bodyPr>
          <a:lstStyle/>
          <a:p>
            <a:pPr marL="0" indent="0" fontAlgn="base">
              <a:buNone/>
            </a:pPr>
            <a:r>
              <a:rPr lang="pl-PL" dirty="0">
                <a:solidFill>
                  <a:schemeClr val="tx1"/>
                </a:solidFill>
              </a:rPr>
              <a:t>REASUMUJĄC JEŻELI:</a:t>
            </a:r>
          </a:p>
          <a:p>
            <a:pPr marL="514350" indent="-514350" fontAlgn="base">
              <a:buAutoNum type="arabicPeriod"/>
            </a:pPr>
            <a:r>
              <a:rPr lang="pl-PL" dirty="0"/>
              <a:t>Faktura zgodnie z przepisami została udostępniona poza KSEF ( faktura dla konsumenta nie przesłana do KSEF lub faktura do 10.000 zł do 31.12.2026 ) za datę obniżenia podatku należnego będzie się uważać datę otrzymania faktury przez Nabywcę – </a:t>
            </a:r>
            <a:r>
              <a:rPr lang="pl-PL" b="1" dirty="0"/>
              <a:t>czyli stare zasady</a:t>
            </a:r>
          </a:p>
          <a:p>
            <a:pPr marL="514350" indent="-514350" fontAlgn="base">
              <a:buAutoNum type="arabicPeriod"/>
            </a:pPr>
            <a:r>
              <a:rPr lang="pl-PL" dirty="0"/>
              <a:t>Faktura wprawdzie była najpierw udostępniona poza KSEF bo była ogłoszona niedostępność systemu lub awaria systemu lub była to faktura offline24 i te faktury były udostępnione nierezydentom lub konsumentom poza KSEF a w przypadku awarii wszystkim odbiorcom nawet krajowym wtedy datą korekty podatku należnego jest jedna z dat wcześniejszych : data udostępnienia w KSEF lub data otrzymania faktury . </a:t>
            </a:r>
            <a:r>
              <a:rPr lang="pl-PL" b="1" dirty="0"/>
              <a:t>Nie dotyczy to faktury wystawionej dla odbiorcy podatnika krajowego gdzie datą korekty jest zawsze data w KSEF</a:t>
            </a:r>
            <a:endParaRPr lang="pl-PL" dirty="0"/>
          </a:p>
          <a:p>
            <a:pPr marL="514350" indent="-514350" fontAlgn="base">
              <a:buAutoNum type="arabicPeriod"/>
            </a:pPr>
            <a:r>
              <a:rPr lang="pl-PL" dirty="0"/>
              <a:t>Faktura offline24 lub awaryjna lub </a:t>
            </a:r>
            <a:r>
              <a:rPr lang="pl-PL" dirty="0" err="1"/>
              <a:t>niedostępnościowa</a:t>
            </a:r>
            <a:r>
              <a:rPr lang="pl-PL" dirty="0"/>
              <a:t> udostępnione wyłącznie przy użyciu KSEF - obniżamy podatek należny wyłącznie w dacie udostępnienia jej za pośrednictwem KSEF.   </a:t>
            </a: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107</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3927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a:bodyPr>
          <a:lstStyle/>
          <a:p>
            <a:pPr marL="0" indent="0" fontAlgn="base">
              <a:buNone/>
            </a:pPr>
            <a:r>
              <a:rPr lang="pl-PL" dirty="0">
                <a:solidFill>
                  <a:schemeClr val="tx1"/>
                </a:solidFill>
              </a:rPr>
              <a:t>Rodzaje faktur korygujących TYP FAKTURY KORYGUJĄCEJ</a:t>
            </a:r>
          </a:p>
          <a:p>
            <a:pPr marL="0" indent="0" fontAlgn="base">
              <a:buNone/>
            </a:pPr>
            <a:r>
              <a:rPr lang="pl-PL" dirty="0"/>
              <a:t>„KOR” – korekta faktury pierwotnej</a:t>
            </a:r>
          </a:p>
          <a:p>
            <a:pPr marL="0" indent="0" fontAlgn="base">
              <a:buNone/>
            </a:pPr>
            <a:r>
              <a:rPr lang="pl-PL" dirty="0">
                <a:solidFill>
                  <a:schemeClr val="tx1"/>
                </a:solidFill>
              </a:rPr>
              <a:t>„KOR_ZAL” – korekta faktury zaliczkowej</a:t>
            </a:r>
          </a:p>
          <a:p>
            <a:pPr marL="0" indent="0" fontAlgn="base">
              <a:buNone/>
            </a:pPr>
            <a:r>
              <a:rPr lang="pl-PL" dirty="0"/>
              <a:t>„KOR_ROZ” – korekta faktury rozliczającej zaliczkę</a:t>
            </a:r>
          </a:p>
          <a:p>
            <a:pPr marL="0" indent="0" fontAlgn="base">
              <a:buNone/>
            </a:pPr>
            <a:r>
              <a:rPr lang="pl-PL" dirty="0">
                <a:solidFill>
                  <a:schemeClr val="tx1"/>
                </a:solidFill>
              </a:rPr>
              <a:t>Rodzaje typów Przyczyny korekty możliwe do oznaczenia w Fakturze Korekta:</a:t>
            </a:r>
          </a:p>
          <a:p>
            <a:pPr marL="0" indent="0" fontAlgn="base">
              <a:buNone/>
            </a:pPr>
            <a:r>
              <a:rPr lang="pl-PL" dirty="0"/>
              <a:t>„1” – korekta skutkująca w dacie faktury pierwotnej</a:t>
            </a:r>
          </a:p>
          <a:p>
            <a:pPr marL="0" indent="0" fontAlgn="base">
              <a:buNone/>
            </a:pPr>
            <a:r>
              <a:rPr lang="pl-PL" dirty="0">
                <a:solidFill>
                  <a:schemeClr val="tx1"/>
                </a:solidFill>
              </a:rPr>
              <a:t>„2” – korekta skutkująca w dacie wystawienia faktury korygującej</a:t>
            </a:r>
          </a:p>
          <a:p>
            <a:pPr marL="0" indent="0" fontAlgn="base">
              <a:buNone/>
            </a:pPr>
            <a:r>
              <a:rPr lang="pl-PL" dirty="0"/>
              <a:t>„3” – korekta skutkująca w dacie innej , w tym , gdy dla różnych pozycji faktury korygującej daty te są różne.</a:t>
            </a: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108</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7701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fontScale="92500" lnSpcReduction="10000"/>
          </a:bodyPr>
          <a:lstStyle/>
          <a:p>
            <a:r>
              <a:rPr lang="pl-PL" b="1" dirty="0"/>
              <a:t>KWESTIE ZWIĄZANE Z WPŁYWEM WYSTAWIONEJ KOREKTY PRZEZ SPRZEDAWCĘ NA ODLICZENIE PODATKU NALICZONEGO U NABYWCY </a:t>
            </a:r>
            <a:endParaRPr lang="pl-PL" dirty="0"/>
          </a:p>
          <a:p>
            <a:r>
              <a:rPr lang="pl-PL" dirty="0"/>
              <a:t>Zmiany w zakresie przepisu </a:t>
            </a:r>
            <a:r>
              <a:rPr lang="pl-PL" b="1" dirty="0"/>
              <a:t>art. 86 ust. 19a</a:t>
            </a:r>
            <a:r>
              <a:rPr lang="pl-PL" dirty="0"/>
              <a:t> ustawy o VAT w sposób upraszczający obowiązki podatników w zakresie korekt zmniejszających wartość podatku naliczonego. </a:t>
            </a:r>
          </a:p>
          <a:p>
            <a:r>
              <a:rPr lang="pl-PL" dirty="0"/>
              <a:t>Nowe brzmienie art. 86 ust. 19a ustawy o VAT wskazuje, że nabywca towaru lub usługi w przypadku obniżenia podstawy opodatkowania, o którym mowa w art. 29a ust. 13 i 13a, lub stwierdzenia pomyłki w kwocie podatku na fakturze, o którym mowa w art. 29a ust. 14, jest obowiązany do zmniejszenia podatku naliczonego w rozliczeniu za okres, w którym otrzymał fakturę korygującą.</a:t>
            </a:r>
            <a:r>
              <a:rPr lang="pl-PL" b="1" dirty="0"/>
              <a:t>  </a:t>
            </a:r>
            <a:endParaRPr lang="pl-PL" dirty="0"/>
          </a:p>
          <a:p>
            <a:r>
              <a:rPr lang="pl-PL" dirty="0"/>
              <a:t>Co do zasady nabywca będzie zatem obowiązany do skorygowania podatku naliczonego „in minus” w rozliczeniu za okres, w którym otrzymał fakturę korygującą w postaci ustrukturyzowanej. </a:t>
            </a:r>
            <a:r>
              <a:rPr lang="pl-PL" b="1" dirty="0"/>
              <a:t>Jak wiemy momentem otrzymania faktury KSEF jest moment nadania jej w systemie KSEF ID. </a:t>
            </a:r>
            <a:endParaRPr lang="pl-PL" dirty="0"/>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109</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978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5DA57F-80FB-EB83-03B5-92A53D4F7BB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9AF921B-C2BD-093F-9C11-019B3B921A76}"/>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8F36C715-B047-1BE3-F000-2F2D0B120B69}"/>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11</a:t>
            </a:fld>
            <a:endParaRPr lang="pl-PL" dirty="0">
              <a:solidFill>
                <a:schemeClr val="tx1"/>
              </a:solidFill>
            </a:endParaRPr>
          </a:p>
        </p:txBody>
      </p:sp>
      <p:pic>
        <p:nvPicPr>
          <p:cNvPr id="8" name="Symbol zastępczy zawartości 7">
            <a:extLst>
              <a:ext uri="{FF2B5EF4-FFF2-40B4-BE49-F238E27FC236}">
                <a16:creationId xmlns:a16="http://schemas.microsoft.com/office/drawing/2014/main" id="{9A1E36BB-6278-2312-A24B-FAE8E331F5B1}"/>
              </a:ext>
            </a:extLst>
          </p:cNvPr>
          <p:cNvPicPr>
            <a:picLocks noGrp="1" noChangeAspect="1"/>
          </p:cNvPicPr>
          <p:nvPr>
            <p:ph idx="1"/>
          </p:nvPr>
        </p:nvPicPr>
        <p:blipFill>
          <a:blip r:embed="rId2"/>
          <a:stretch>
            <a:fillRect/>
          </a:stretch>
        </p:blipFill>
        <p:spPr>
          <a:xfrm>
            <a:off x="251520" y="476672"/>
            <a:ext cx="8712968" cy="6079576"/>
          </a:xfrm>
          <a:prstGeom prst="rect">
            <a:avLst/>
          </a:prstGeom>
        </p:spPr>
      </p:pic>
    </p:spTree>
    <p:extLst>
      <p:ext uri="{BB962C8B-B14F-4D97-AF65-F5344CB8AC3E}">
        <p14:creationId xmlns:p14="http://schemas.microsoft.com/office/powerpoint/2010/main" val="32845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188913"/>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347662"/>
            <a:ext cx="8847983" cy="6276693"/>
          </a:xfrm>
        </p:spPr>
        <p:txBody>
          <a:bodyPr>
            <a:normAutofit fontScale="92500" lnSpcReduction="10000"/>
          </a:bodyPr>
          <a:lstStyle/>
          <a:p>
            <a:pPr marL="0" indent="0">
              <a:buNone/>
            </a:pPr>
            <a:r>
              <a:rPr lang="pl-PL" dirty="0"/>
              <a:t>Natomiast w każdym przypadku, w którym podatnik wystawił fakturę korygującą poza KSEF (zgodnie z zasadą określoną w art. 29a ust. 13a </a:t>
            </a:r>
            <a:r>
              <a:rPr lang="pl-PL" b="1" dirty="0"/>
              <a:t>faktura inna niż faktura KSEF)</a:t>
            </a:r>
            <a:r>
              <a:rPr lang="pl-PL" dirty="0"/>
              <a:t>), należy również odpowiednio określić moment, w którym nabywca (podatnik zobowiązany do korekty podatku naliczonego) wszedł w posiadanie faktury korygującej </a:t>
            </a:r>
            <a:r>
              <a:rPr lang="pl-PL" b="1" dirty="0"/>
              <a:t>i tu decyduje rzeczywisty moment otrzymania papierowej lub elektronicznej faktury. Najczęściej taka zasada zostanie zachowana przy fakturach wystawianych na rzecz osób fizycznych - konsumentów oraz podatników zwolnionych z art. 113a.</a:t>
            </a:r>
            <a:endParaRPr lang="pl-PL" dirty="0"/>
          </a:p>
          <a:p>
            <a:pPr marL="0" indent="0">
              <a:buNone/>
            </a:pPr>
            <a:r>
              <a:rPr lang="pl-PL" dirty="0"/>
              <a:t>W przypadku faktury </a:t>
            </a:r>
            <a:r>
              <a:rPr lang="pl-PL" b="1" dirty="0"/>
              <a:t>offline24</a:t>
            </a:r>
            <a:r>
              <a:rPr lang="pl-PL" dirty="0"/>
              <a:t> datą otrzymania faktury lub korekty będzie data nadania numeru KSEF ID.</a:t>
            </a:r>
          </a:p>
          <a:p>
            <a:pPr marL="0" indent="0">
              <a:buNone/>
            </a:pPr>
            <a:r>
              <a:rPr lang="pl-PL" dirty="0"/>
              <a:t>W przypadku faktury </a:t>
            </a:r>
            <a:r>
              <a:rPr lang="pl-PL" b="1" dirty="0"/>
              <a:t>awaryjnej lub </a:t>
            </a:r>
            <a:r>
              <a:rPr lang="pl-PL" b="1" dirty="0" err="1"/>
              <a:t>niedostepnościowej</a:t>
            </a:r>
            <a:r>
              <a:rPr lang="pl-PL" dirty="0"/>
              <a:t>  datą otrzymania faktury lub korekty będzie data nadania numeru KSEF ID.</a:t>
            </a:r>
          </a:p>
          <a:p>
            <a:pPr marL="0" indent="0">
              <a:buNone/>
            </a:pPr>
            <a:r>
              <a:rPr lang="pl-PL" dirty="0"/>
              <a:t> </a:t>
            </a: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110</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83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533400"/>
            <a:ext cx="8568952" cy="5847928"/>
          </a:xfrm>
        </p:spPr>
        <p:txBody>
          <a:bodyPr/>
          <a:lstStyle/>
          <a:p>
            <a:r>
              <a:rPr lang="pl-PL" sz="4000" dirty="0">
                <a:solidFill>
                  <a:schemeClr val="tx2"/>
                </a:solidFill>
              </a:rPr>
              <a:t>7.Jak wystawiane będą faktury w sytuacji niedostępności z powodu serwisu, awarii systemu czy innej  sytuacji kryzysowej</a:t>
            </a:r>
            <a:r>
              <a:rPr lang="pl-PL" sz="2800" b="1" dirty="0">
                <a:solidFill>
                  <a:schemeClr val="tx2"/>
                </a:solidFill>
                <a:effectLst/>
                <a:latin typeface="Calibri" panose="020F0502020204030204" pitchFamily="34" charset="0"/>
                <a:ea typeface="Calibri" panose="020F0502020204030204" pitchFamily="34" charset="0"/>
              </a:rPr>
              <a:t> </a:t>
            </a:r>
            <a:br>
              <a:rPr lang="pl-PL" sz="3200" dirty="0">
                <a:solidFill>
                  <a:schemeClr val="tx2">
                    <a:lumMod val="75000"/>
                  </a:schemeClr>
                </a:solidFill>
                <a:effectLst/>
                <a:latin typeface="Calibri" panose="020F0502020204030204" pitchFamily="34" charset="0"/>
                <a:ea typeface="Calibri" panose="020F0502020204030204" pitchFamily="34" charset="0"/>
              </a:rPr>
            </a:br>
            <a:endParaRPr lang="pl-PL" sz="5400" dirty="0">
              <a:solidFill>
                <a:schemeClr val="tx2">
                  <a:lumMod val="75000"/>
                </a:schemeClr>
              </a:solidFill>
            </a:endParaRPr>
          </a:p>
        </p:txBody>
      </p:sp>
      <p:sp>
        <p:nvSpPr>
          <p:cNvPr id="3" name="Podtytuł 2"/>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
        <p:nvSpPr>
          <p:cNvPr id="4" name="Symbol zastępczy numeru slajdu 3"/>
          <p:cNvSpPr>
            <a:spLocks noGrp="1"/>
          </p:cNvSpPr>
          <p:nvPr>
            <p:ph type="sldNum" sz="quarter" idx="12"/>
          </p:nvPr>
        </p:nvSpPr>
        <p:spPr/>
        <p:txBody>
          <a:bodyPr/>
          <a:lstStyle/>
          <a:p>
            <a:fld id="{59594D15-2B02-4503-A17C-DAA438571C77}" type="slidenum">
              <a:rPr lang="pl-PL" smtClean="0"/>
              <a:t>111</a:t>
            </a:fld>
            <a:endParaRPr lang="pl-PL"/>
          </a:p>
        </p:txBody>
      </p:sp>
    </p:spTree>
    <p:extLst>
      <p:ext uri="{BB962C8B-B14F-4D97-AF65-F5344CB8AC3E}">
        <p14:creationId xmlns:p14="http://schemas.microsoft.com/office/powerpoint/2010/main" val="14337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116632"/>
            <a:ext cx="9036496" cy="6552728"/>
          </a:xfrm>
        </p:spPr>
        <p:txBody>
          <a:bodyPr>
            <a:noAutofit/>
          </a:bodyPr>
          <a:lstStyle/>
          <a:p>
            <a:pPr marL="0" indent="0">
              <a:buNone/>
            </a:pPr>
            <a:r>
              <a:rPr lang="pl-PL" sz="2000" b="1" dirty="0"/>
              <a:t>WYSTAWIANIE FAKTUR W SYTUACJI NIEDOSTĘPNOŚCI SERWISOWEJ I AWARII LUB SYTUACJI KRYZYSOWEJ </a:t>
            </a:r>
            <a:endParaRPr lang="pl-PL" sz="2000" dirty="0"/>
          </a:p>
          <a:p>
            <a:pPr marL="0" indent="0">
              <a:buNone/>
            </a:pPr>
            <a:endParaRPr lang="pl-PL" sz="2000" b="1" dirty="0"/>
          </a:p>
          <a:p>
            <a:pPr marL="0" indent="0">
              <a:buNone/>
            </a:pPr>
            <a:endParaRPr lang="pl-PL" sz="2000" b="1" dirty="0"/>
          </a:p>
          <a:p>
            <a:pPr marL="0" indent="0">
              <a:buNone/>
            </a:pPr>
            <a:endParaRPr lang="pl-PL" sz="2000" b="1" dirty="0"/>
          </a:p>
          <a:p>
            <a:pPr marL="0" indent="0">
              <a:buNone/>
            </a:pPr>
            <a:r>
              <a:rPr lang="pl-PL" sz="2000" b="1" dirty="0"/>
              <a:t>UWAGA DLA CELÓW PRACY W CZASIE AWARII LUB NIEDOSTĘPNOŚCI SYSTEMU  niezbędne posiadanie certyfikatów typu II</a:t>
            </a:r>
          </a:p>
        </p:txBody>
      </p:sp>
      <p:sp>
        <p:nvSpPr>
          <p:cNvPr id="2" name="Symbol zastępczy numeru slajdu 1"/>
          <p:cNvSpPr>
            <a:spLocks noGrp="1"/>
          </p:cNvSpPr>
          <p:nvPr>
            <p:ph type="sldNum" sz="quarter" idx="12"/>
          </p:nvPr>
        </p:nvSpPr>
        <p:spPr/>
        <p:txBody>
          <a:bodyPr/>
          <a:lstStyle/>
          <a:p>
            <a:fld id="{59594D15-2B02-4503-A17C-DAA438571C77}" type="slidenum">
              <a:rPr lang="pl-PL" smtClean="0"/>
              <a:t>112</a:t>
            </a:fld>
            <a:endParaRPr lang="pl-PL"/>
          </a:p>
        </p:txBody>
      </p:sp>
    </p:spTree>
    <p:extLst>
      <p:ext uri="{BB962C8B-B14F-4D97-AF65-F5344CB8AC3E}">
        <p14:creationId xmlns:p14="http://schemas.microsoft.com/office/powerpoint/2010/main" val="40172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19457B-24EE-0BDD-BECC-EBA7391305E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249DDCD-E7F7-C8E8-746C-A440CB669EDE}"/>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4AA26D1F-6D4A-F065-E492-42DCD77ECB5E}"/>
              </a:ext>
            </a:extLst>
          </p:cNvPr>
          <p:cNvSpPr>
            <a:spLocks noGrp="1"/>
          </p:cNvSpPr>
          <p:nvPr>
            <p:ph idx="1"/>
          </p:nvPr>
        </p:nvSpPr>
        <p:spPr>
          <a:xfrm>
            <a:off x="107504" y="116632"/>
            <a:ext cx="9036496" cy="6552728"/>
          </a:xfrm>
        </p:spPr>
        <p:txBody>
          <a:bodyPr>
            <a:noAutofit/>
          </a:bodyPr>
          <a:lstStyle/>
          <a:p>
            <a:pPr marL="0" indent="0">
              <a:buNone/>
            </a:pPr>
            <a:r>
              <a:rPr lang="pl-PL" sz="2000" b="1" dirty="0"/>
              <a:t>WYSTAWIANIE FAKTUR W SYTUACJI NIEDOSTĘPNOŚCI SERWISOWEJ I AWARII LUB SYTUACJI KRYZYSOWEJ </a:t>
            </a:r>
            <a:endParaRPr lang="pl-PL" sz="2000" dirty="0"/>
          </a:p>
          <a:p>
            <a:pPr marL="0" indent="0">
              <a:buNone/>
            </a:pPr>
            <a:r>
              <a:rPr lang="pl-PL" sz="2000" dirty="0"/>
              <a:t>W przypadku normalnego funkcjonowania systemu KSEF podatnik generalnie będzie miał obowiązek przesyłać wytworzone w jego systemie fakturowania faktury KSEF online czyli w tym samym dniu.</a:t>
            </a:r>
          </a:p>
          <a:p>
            <a:pPr marL="0" indent="0">
              <a:buNone/>
            </a:pPr>
            <a:r>
              <a:rPr lang="pl-PL" sz="2000" dirty="0"/>
              <a:t>Ustawodawca przewidział jednakowoż sytuacje odstępujące od normalnego funkcjonowania systemu.</a:t>
            </a:r>
          </a:p>
          <a:p>
            <a:pPr marL="0" indent="0">
              <a:buNone/>
            </a:pPr>
            <a:r>
              <a:rPr lang="pl-PL" sz="2000" dirty="0"/>
              <a:t>Minister finansów rozróżnia niejako dwa typy” awarii systemu” :</a:t>
            </a:r>
          </a:p>
          <a:p>
            <a:pPr marL="0" lvl="0" indent="0">
              <a:buNone/>
            </a:pPr>
            <a:r>
              <a:rPr lang="pl-PL" sz="2000" b="1" dirty="0"/>
              <a:t>1. Niedostępność systemu art. 106 </a:t>
            </a:r>
            <a:r>
              <a:rPr lang="pl-PL" sz="2000" b="1" dirty="0" err="1"/>
              <a:t>nh</a:t>
            </a:r>
            <a:endParaRPr lang="pl-PL" sz="2000" dirty="0"/>
          </a:p>
          <a:p>
            <a:pPr marL="0" lvl="0" indent="0">
              <a:buNone/>
            </a:pPr>
            <a:r>
              <a:rPr lang="pl-PL" sz="2000" b="1" dirty="0"/>
              <a:t>2. Awarię systemu art. 106 </a:t>
            </a:r>
            <a:r>
              <a:rPr lang="pl-PL" sz="2000" b="1" dirty="0" err="1"/>
              <a:t>nf</a:t>
            </a:r>
            <a:endParaRPr lang="pl-PL" sz="2000" dirty="0"/>
          </a:p>
          <a:p>
            <a:pPr marL="0" indent="0">
              <a:buNone/>
            </a:pPr>
            <a:r>
              <a:rPr lang="pl-PL" sz="2000" dirty="0"/>
              <a:t>O każdym wystąpieniu takiego stanu Ministerstwo Finansów informuje podatników.</a:t>
            </a:r>
          </a:p>
          <a:p>
            <a:pPr marL="0" indent="0">
              <a:buNone/>
            </a:pPr>
            <a:r>
              <a:rPr lang="pl-PL" sz="2000" dirty="0"/>
              <a:t>Minister właściwy do spraw finansów publicznych zamieszcza w </a:t>
            </a:r>
            <a:r>
              <a:rPr lang="pl-PL" sz="2000" b="1" dirty="0"/>
              <a:t>Biuletynie Informacji Publicznej</a:t>
            </a:r>
            <a:r>
              <a:rPr lang="pl-PL" sz="2000" dirty="0"/>
              <a:t> na stronie podmiotowej urzędu obsługującego tego ministra komunikaty o wystąpieniu i zakończeniu awarii Krajowego Systemu e-Faktur, które wyznaczają okres trwania tej awarii. Komunikaty te są zamieszczane również za pośrednictwem oprogramowania interfejsowego.</a:t>
            </a:r>
          </a:p>
          <a:p>
            <a:pPr marL="0" indent="0">
              <a:buNone/>
            </a:pPr>
            <a:endParaRPr lang="pl-PL" sz="2000" b="1" dirty="0"/>
          </a:p>
        </p:txBody>
      </p:sp>
      <p:sp>
        <p:nvSpPr>
          <p:cNvPr id="2" name="Symbol zastępczy numeru slajdu 1">
            <a:extLst>
              <a:ext uri="{FF2B5EF4-FFF2-40B4-BE49-F238E27FC236}">
                <a16:creationId xmlns:a16="http://schemas.microsoft.com/office/drawing/2014/main" id="{5084D36C-0DD4-810F-C636-4499EB309660}"/>
              </a:ext>
            </a:extLst>
          </p:cNvPr>
          <p:cNvSpPr>
            <a:spLocks noGrp="1"/>
          </p:cNvSpPr>
          <p:nvPr>
            <p:ph type="sldNum" sz="quarter" idx="12"/>
          </p:nvPr>
        </p:nvSpPr>
        <p:spPr/>
        <p:txBody>
          <a:bodyPr/>
          <a:lstStyle/>
          <a:p>
            <a:fld id="{59594D15-2B02-4503-A17C-DAA438571C77}" type="slidenum">
              <a:rPr lang="pl-PL" smtClean="0"/>
              <a:t>113</a:t>
            </a:fld>
            <a:endParaRPr lang="pl-PL"/>
          </a:p>
        </p:txBody>
      </p:sp>
    </p:spTree>
    <p:extLst>
      <p:ext uri="{BB962C8B-B14F-4D97-AF65-F5344CB8AC3E}">
        <p14:creationId xmlns:p14="http://schemas.microsoft.com/office/powerpoint/2010/main" val="340285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60129B-9394-E092-BF1B-CFE350E47D2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474CA7B-817D-A8E5-D6F9-D90A6C7F5E21}"/>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D24E45F1-B0BE-6ABB-1F13-CB2FA908C888}"/>
              </a:ext>
            </a:extLst>
          </p:cNvPr>
          <p:cNvSpPr>
            <a:spLocks noGrp="1"/>
          </p:cNvSpPr>
          <p:nvPr>
            <p:ph idx="1"/>
          </p:nvPr>
        </p:nvSpPr>
        <p:spPr>
          <a:xfrm>
            <a:off x="107504" y="116632"/>
            <a:ext cx="9036496" cy="6552728"/>
          </a:xfrm>
        </p:spPr>
        <p:txBody>
          <a:bodyPr>
            <a:noAutofit/>
          </a:bodyPr>
          <a:lstStyle/>
          <a:p>
            <a:pPr marL="0" indent="0">
              <a:buNone/>
            </a:pPr>
            <a:r>
              <a:rPr lang="pl-PL" dirty="0"/>
              <a:t>W przypadku braku możliwości zamieszczenia komunikatów w Biuletynie Informacji Publicznej na stronie podmiotowej urzędu obsługującego ministra właściwego do spraw finansów publicznych, minister właściwy do spraw finansów publicznych zamieszcza w środkach społecznego przekazu komunikat o wystąpieniu awarii Krajowego Systemu e-Faktur. W tym przypadku komunikat o zakończeniu awarii Krajowego Systemu e-Faktur jest zamieszczany w środkach społecznego przekazu. Komunikaty o wystąpieniu i zakończeniu awarii Krajowego Systemu e-Faktur zamieszczone w środkach społecznego przekazu wyznaczają okres trwania tej awarii.</a:t>
            </a:r>
          </a:p>
          <a:p>
            <a:pPr marL="0" indent="0">
              <a:buNone/>
            </a:pPr>
            <a:endParaRPr lang="pl-PL" sz="2000" b="1" dirty="0"/>
          </a:p>
        </p:txBody>
      </p:sp>
      <p:sp>
        <p:nvSpPr>
          <p:cNvPr id="2" name="Symbol zastępczy numeru slajdu 1">
            <a:extLst>
              <a:ext uri="{FF2B5EF4-FFF2-40B4-BE49-F238E27FC236}">
                <a16:creationId xmlns:a16="http://schemas.microsoft.com/office/drawing/2014/main" id="{755714EC-D51B-B0C8-34BA-18F59B27BEB8}"/>
              </a:ext>
            </a:extLst>
          </p:cNvPr>
          <p:cNvSpPr>
            <a:spLocks noGrp="1"/>
          </p:cNvSpPr>
          <p:nvPr>
            <p:ph type="sldNum" sz="quarter" idx="12"/>
          </p:nvPr>
        </p:nvSpPr>
        <p:spPr/>
        <p:txBody>
          <a:bodyPr/>
          <a:lstStyle/>
          <a:p>
            <a:fld id="{59594D15-2B02-4503-A17C-DAA438571C77}" type="slidenum">
              <a:rPr lang="pl-PL" smtClean="0"/>
              <a:t>114</a:t>
            </a:fld>
            <a:endParaRPr lang="pl-PL"/>
          </a:p>
        </p:txBody>
      </p:sp>
    </p:spTree>
    <p:extLst>
      <p:ext uri="{BB962C8B-B14F-4D97-AF65-F5344CB8AC3E}">
        <p14:creationId xmlns:p14="http://schemas.microsoft.com/office/powerpoint/2010/main" val="54181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4EE204-5768-55CC-6A31-9970F4EF039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25230E9-4E48-208C-4F89-F1B2FA54529C}"/>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172AE134-7761-6064-9CDA-A6F7F5AD4621}"/>
              </a:ext>
            </a:extLst>
          </p:cNvPr>
          <p:cNvSpPr>
            <a:spLocks noGrp="1"/>
          </p:cNvSpPr>
          <p:nvPr>
            <p:ph idx="1"/>
          </p:nvPr>
        </p:nvSpPr>
        <p:spPr>
          <a:xfrm>
            <a:off x="107504" y="116632"/>
            <a:ext cx="9036496" cy="6552728"/>
          </a:xfrm>
        </p:spPr>
        <p:txBody>
          <a:bodyPr>
            <a:noAutofit/>
          </a:bodyPr>
          <a:lstStyle/>
          <a:p>
            <a:pPr marL="0" indent="0">
              <a:buNone/>
            </a:pPr>
            <a:r>
              <a:rPr lang="pl-PL" sz="2000" b="1" dirty="0"/>
              <a:t>AD.1. Wystawianie i udostępnianie faktur w okresie trwania awarii Krajowego Systemu e-Faktur</a:t>
            </a:r>
            <a:endParaRPr lang="pl-PL" sz="2000" dirty="0"/>
          </a:p>
          <a:p>
            <a:pPr marL="0" indent="0">
              <a:buNone/>
            </a:pPr>
            <a:r>
              <a:rPr lang="pl-PL" sz="2000" dirty="0"/>
              <a:t>1. W okresie trwania awarii Krajowego Systemu e-Faktur, podatnik wystawia faktury w postaci elektronicznej zgodnie z wzorem.</a:t>
            </a:r>
          </a:p>
          <a:p>
            <a:pPr marL="0" indent="0">
              <a:buNone/>
            </a:pPr>
            <a:r>
              <a:rPr lang="pl-PL" sz="2000" dirty="0"/>
              <a:t>Takie faktury elektroniczne ( nie KSEF bo trwa awaria a sprzedawać trzeba) udostępnia się nabywcy w sposób z nim uzgodniony. ( czyli np. mailem poza systemem KSEF ).</a:t>
            </a:r>
          </a:p>
          <a:p>
            <a:pPr marL="0" indent="0">
              <a:buNone/>
            </a:pPr>
            <a:r>
              <a:rPr lang="pl-PL" sz="2000" b="1" dirty="0"/>
              <a:t>UWAGA</a:t>
            </a:r>
            <a:endParaRPr lang="pl-PL" sz="2000" dirty="0"/>
          </a:p>
          <a:p>
            <a:pPr marL="0" indent="0">
              <a:buNone/>
            </a:pPr>
            <a:r>
              <a:rPr lang="pl-PL" sz="2000" b="1" dirty="0"/>
              <a:t>Teoretycznie z definicji faktury elektronicznej wynika , że jest ona wystawiana i otrzymywana w wersji elektronicznej czyli teoretycznie NIE papierowej. Jednakże brzmienie przepisu 106 </a:t>
            </a:r>
            <a:r>
              <a:rPr lang="pl-PL" sz="2000" b="1" dirty="0" err="1"/>
              <a:t>ng</a:t>
            </a:r>
            <a:r>
              <a:rPr lang="pl-PL" sz="2000" b="1" dirty="0"/>
              <a:t> jednoznacznie dopuszcza w okresie trwania awarii wystawianie faktur elektronicznie lub papierowo..</a:t>
            </a:r>
            <a:endParaRPr lang="pl-PL" sz="2000" dirty="0"/>
          </a:p>
          <a:p>
            <a:pPr marL="0" indent="0">
              <a:buNone/>
            </a:pPr>
            <a:r>
              <a:rPr lang="pl-PL" sz="2000" dirty="0"/>
              <a:t>Podatnik jest obowiązany do oznaczenia takiej faktury, kodem umożliwiającym dostęp do tej faktury w Krajowym Systemie e-Faktur, umożliwiającym weryfikację danych na niej zawartych oraz umożliwiającym zapewnienie autentyczności pochodzenia i integralności treści tej faktury, w przypadku udostępnienia jej nabywcy, w sposób inny niż przy użyciu Krajowego Systemu e-Faktur.</a:t>
            </a:r>
          </a:p>
          <a:p>
            <a:pPr marL="0" indent="0">
              <a:buNone/>
            </a:pPr>
            <a:r>
              <a:rPr lang="pl-PL" dirty="0"/>
              <a:t> </a:t>
            </a:r>
            <a:endParaRPr lang="pl-PL" sz="2000" b="1" dirty="0"/>
          </a:p>
        </p:txBody>
      </p:sp>
      <p:sp>
        <p:nvSpPr>
          <p:cNvPr id="2" name="Symbol zastępczy numeru slajdu 1">
            <a:extLst>
              <a:ext uri="{FF2B5EF4-FFF2-40B4-BE49-F238E27FC236}">
                <a16:creationId xmlns:a16="http://schemas.microsoft.com/office/drawing/2014/main" id="{A03F7123-24C3-510D-B51C-72B5860F3F92}"/>
              </a:ext>
            </a:extLst>
          </p:cNvPr>
          <p:cNvSpPr>
            <a:spLocks noGrp="1"/>
          </p:cNvSpPr>
          <p:nvPr>
            <p:ph type="sldNum" sz="quarter" idx="12"/>
          </p:nvPr>
        </p:nvSpPr>
        <p:spPr/>
        <p:txBody>
          <a:bodyPr/>
          <a:lstStyle/>
          <a:p>
            <a:fld id="{59594D15-2B02-4503-A17C-DAA438571C77}" type="slidenum">
              <a:rPr lang="pl-PL" smtClean="0"/>
              <a:t>115</a:t>
            </a:fld>
            <a:endParaRPr lang="pl-PL"/>
          </a:p>
        </p:txBody>
      </p:sp>
    </p:spTree>
    <p:extLst>
      <p:ext uri="{BB962C8B-B14F-4D97-AF65-F5344CB8AC3E}">
        <p14:creationId xmlns:p14="http://schemas.microsoft.com/office/powerpoint/2010/main" val="7159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E64BE3-49AA-D150-8CB4-C1C22B67FE0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C219309-7E90-BAD2-E395-0BEEFF65E55D}"/>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3F2E80AE-4D47-4183-63D2-574101FE41BA}"/>
              </a:ext>
            </a:extLst>
          </p:cNvPr>
          <p:cNvSpPr>
            <a:spLocks noGrp="1"/>
          </p:cNvSpPr>
          <p:nvPr>
            <p:ph idx="1"/>
          </p:nvPr>
        </p:nvSpPr>
        <p:spPr>
          <a:xfrm>
            <a:off x="107504" y="116632"/>
            <a:ext cx="9036496" cy="6552728"/>
          </a:xfrm>
        </p:spPr>
        <p:txBody>
          <a:bodyPr>
            <a:noAutofit/>
          </a:bodyPr>
          <a:lstStyle/>
          <a:p>
            <a:r>
              <a:rPr lang="pl-PL" b="1" dirty="0"/>
              <a:t>Powstaje pytanie w jaki sposób Wystawca ma dokonać tego uzgodnienia w przypadku gdy następuje awaria systemu KSEF?</a:t>
            </a:r>
            <a:endParaRPr lang="pl-PL" dirty="0"/>
          </a:p>
          <a:p>
            <a:r>
              <a:rPr lang="pl-PL" dirty="0"/>
              <a:t>Zgodnie z uzasadnieniem do zmian ustawy VAT przekazanie faktury w sposób uzgodniony oznacza przekazanie do nabywcy faktury wystawionej przez wystawcę w wymaganej postaci elektronicznej </a:t>
            </a:r>
            <a:r>
              <a:rPr lang="pl-PL" dirty="0" err="1"/>
              <a:t>xml</a:t>
            </a:r>
            <a:r>
              <a:rPr lang="pl-PL" dirty="0"/>
              <a:t> zgodnej z wzorem faktury ustrukturyzowanej, przekazanej odbiorcy albo w </a:t>
            </a:r>
            <a:r>
              <a:rPr lang="pl-PL" b="1" dirty="0"/>
              <a:t>formie wydruku papierowego</a:t>
            </a:r>
            <a:r>
              <a:rPr lang="pl-PL" dirty="0"/>
              <a:t> albo drogą elektroniczną poprzez zapisanie formatu </a:t>
            </a:r>
            <a:r>
              <a:rPr lang="pl-PL" dirty="0" err="1"/>
              <a:t>xml</a:t>
            </a:r>
            <a:r>
              <a:rPr lang="pl-PL" dirty="0"/>
              <a:t> wystawionego dokumentu do innej formy pliku, np. pdf – w zależności od preferencji nabywcy. Nabywca może jednak preferować otrzymywanie faktury w KSEF i w związku z tym oczekuje na fakturę, do momentu, aż faktura ta znajdzie się w KSEF”. </a:t>
            </a:r>
          </a:p>
          <a:p>
            <a:pPr marL="0" indent="0">
              <a:buNone/>
            </a:pPr>
            <a:r>
              <a:rPr lang="pl-PL" dirty="0"/>
              <a:t> </a:t>
            </a:r>
            <a:endParaRPr lang="pl-PL" sz="2000" b="1" dirty="0"/>
          </a:p>
        </p:txBody>
      </p:sp>
      <p:sp>
        <p:nvSpPr>
          <p:cNvPr id="2" name="Symbol zastępczy numeru slajdu 1">
            <a:extLst>
              <a:ext uri="{FF2B5EF4-FFF2-40B4-BE49-F238E27FC236}">
                <a16:creationId xmlns:a16="http://schemas.microsoft.com/office/drawing/2014/main" id="{E10B5DC5-494F-A210-5EC5-AA276CB11D8D}"/>
              </a:ext>
            </a:extLst>
          </p:cNvPr>
          <p:cNvSpPr>
            <a:spLocks noGrp="1"/>
          </p:cNvSpPr>
          <p:nvPr>
            <p:ph type="sldNum" sz="quarter" idx="12"/>
          </p:nvPr>
        </p:nvSpPr>
        <p:spPr/>
        <p:txBody>
          <a:bodyPr/>
          <a:lstStyle/>
          <a:p>
            <a:fld id="{59594D15-2B02-4503-A17C-DAA438571C77}" type="slidenum">
              <a:rPr lang="pl-PL" smtClean="0"/>
              <a:t>116</a:t>
            </a:fld>
            <a:endParaRPr lang="pl-PL"/>
          </a:p>
        </p:txBody>
      </p:sp>
    </p:spTree>
    <p:extLst>
      <p:ext uri="{BB962C8B-B14F-4D97-AF65-F5344CB8AC3E}">
        <p14:creationId xmlns:p14="http://schemas.microsoft.com/office/powerpoint/2010/main" val="172344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568366-A5BB-51C6-8099-E565A3803D5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47FA78C-C8DC-A164-CE20-3113D071FAB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18547E8A-EA32-7620-F256-A1DFEBCEBC1C}"/>
              </a:ext>
            </a:extLst>
          </p:cNvPr>
          <p:cNvSpPr>
            <a:spLocks noGrp="1"/>
          </p:cNvSpPr>
          <p:nvPr>
            <p:ph idx="1"/>
          </p:nvPr>
        </p:nvSpPr>
        <p:spPr>
          <a:xfrm>
            <a:off x="107504" y="116632"/>
            <a:ext cx="9036496" cy="6552728"/>
          </a:xfrm>
        </p:spPr>
        <p:txBody>
          <a:bodyPr>
            <a:noAutofit/>
          </a:bodyPr>
          <a:lstStyle/>
          <a:p>
            <a:pPr marL="0" indent="0">
              <a:buNone/>
            </a:pPr>
            <a:r>
              <a:rPr lang="pl-PL" sz="2000" dirty="0"/>
              <a:t>W przypadku awarii podatnik wystawia więc fakturę w wersji elektronicznej i przekazuję ja albo mailem albo w postaci wydruku papierowego, a na takiej fakturze jego zadaniem jest oznaczanie faktury wystawionej w okresie trwania awarii Krajowego Systemu e-Faktur i przekazanej nabywcy w sposób inny niż przy użyciu KSEF, kodem QR umożliwiającym dostęp do tej faktury w systemie i weryfikację danych na niej zawartych oraz drugim kodem QR umożliwiającym zapewnienie autentyczności pochodzenia i integralności treści tej faktury</a:t>
            </a:r>
            <a:r>
              <a:rPr lang="pl-PL" sz="2000" b="1" dirty="0"/>
              <a:t>. Zasady oznaczania faktur wystawionych w okresie trwania awarii są identyczne jak w przypadku faktur wystawianych w trybie offline24.</a:t>
            </a:r>
            <a:endParaRPr lang="pl-PL" sz="2000" dirty="0"/>
          </a:p>
          <a:p>
            <a:pPr marL="0" indent="0">
              <a:buNone/>
            </a:pPr>
            <a:r>
              <a:rPr lang="pl-PL" sz="2000" b="1" dirty="0"/>
              <a:t>Po ustaniu awarii</a:t>
            </a:r>
            <a:r>
              <a:rPr lang="pl-PL" sz="2000" dirty="0"/>
              <a:t> w terminie 7 dni roboczych od dnia wskazanego w komunikacie o zakończeniu tej awarii, podatnik jest obowiązany do przesłania do Krajowego Systemu e-Faktur faktur, wystawionych elektronicznie i nie przesłanych natychmiast do KSEF , w celu przydzielenia numerów KSEF ID.</a:t>
            </a:r>
          </a:p>
          <a:p>
            <a:pPr marL="0" indent="0">
              <a:buNone/>
            </a:pPr>
            <a:r>
              <a:rPr lang="pl-PL" sz="2000" dirty="0"/>
              <a:t>W przypadku przedłużenia się czasu awarii termin umieszczenia faktury w systemie KSEF liczy się od dnia zakończenia tej kolejnej awarii wskazanego w komunikacie o zakończeniu tej kolejnej awarii.</a:t>
            </a:r>
          </a:p>
          <a:p>
            <a:pPr marL="0" indent="0">
              <a:buNone/>
            </a:pPr>
            <a:endParaRPr lang="pl-PL" sz="2000" b="1" dirty="0"/>
          </a:p>
        </p:txBody>
      </p:sp>
      <p:sp>
        <p:nvSpPr>
          <p:cNvPr id="2" name="Symbol zastępczy numeru slajdu 1">
            <a:extLst>
              <a:ext uri="{FF2B5EF4-FFF2-40B4-BE49-F238E27FC236}">
                <a16:creationId xmlns:a16="http://schemas.microsoft.com/office/drawing/2014/main" id="{49CD22D3-0A64-1EDA-F31A-14ED9F762985}"/>
              </a:ext>
            </a:extLst>
          </p:cNvPr>
          <p:cNvSpPr>
            <a:spLocks noGrp="1"/>
          </p:cNvSpPr>
          <p:nvPr>
            <p:ph type="sldNum" sz="quarter" idx="12"/>
          </p:nvPr>
        </p:nvSpPr>
        <p:spPr/>
        <p:txBody>
          <a:bodyPr/>
          <a:lstStyle/>
          <a:p>
            <a:fld id="{59594D15-2B02-4503-A17C-DAA438571C77}" type="slidenum">
              <a:rPr lang="pl-PL" smtClean="0"/>
              <a:t>117</a:t>
            </a:fld>
            <a:endParaRPr lang="pl-PL"/>
          </a:p>
        </p:txBody>
      </p:sp>
    </p:spTree>
    <p:extLst>
      <p:ext uri="{BB962C8B-B14F-4D97-AF65-F5344CB8AC3E}">
        <p14:creationId xmlns:p14="http://schemas.microsoft.com/office/powerpoint/2010/main" val="3508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EDF11F-600E-8FAA-56E7-7E8F4D15D12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68F324A-9F39-163F-AC54-4C0F2C14DC29}"/>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FB4354E2-615E-013B-7170-C88E704E282A}"/>
              </a:ext>
            </a:extLst>
          </p:cNvPr>
          <p:cNvSpPr>
            <a:spLocks noGrp="1"/>
          </p:cNvSpPr>
          <p:nvPr>
            <p:ph idx="1"/>
          </p:nvPr>
        </p:nvSpPr>
        <p:spPr>
          <a:xfrm>
            <a:off x="107504" y="116632"/>
            <a:ext cx="9036496" cy="6552728"/>
          </a:xfrm>
        </p:spPr>
        <p:txBody>
          <a:bodyPr>
            <a:noAutofit/>
          </a:bodyPr>
          <a:lstStyle/>
          <a:p>
            <a:pPr marL="0" indent="0">
              <a:buNone/>
            </a:pPr>
            <a:r>
              <a:rPr lang="pl-PL" sz="2400" b="1" dirty="0"/>
              <a:t>UWAGA</a:t>
            </a:r>
            <a:endParaRPr lang="pl-PL" sz="2400" dirty="0"/>
          </a:p>
          <a:p>
            <a:pPr marL="0" indent="0">
              <a:buNone/>
            </a:pPr>
            <a:r>
              <a:rPr lang="pl-PL" sz="2400" dirty="0"/>
              <a:t>W takiej fakturze „awaryjnej” za datę wystawienia faktury, uznaje się datę, o której mowa w art. 106e ust. 1 pkt 1, wskazaną przez podatnika na tej fakturze czyli datę rzeczywistego wystawienia a za datę otrzymania faktury, uznaje się datę jej faktycznego otrzymania przez nabywcę, chyba że wcześniej przydzielono jej KSEF ID ( po ustaniu awarii.</a:t>
            </a:r>
          </a:p>
          <a:p>
            <a:pPr marL="0" indent="0">
              <a:buNone/>
            </a:pPr>
            <a:r>
              <a:rPr lang="pl-PL" sz="2400" dirty="0"/>
              <a:t> </a:t>
            </a:r>
            <a:r>
              <a:rPr lang="pl-PL" sz="2400" b="1" dirty="0"/>
              <a:t>UWAGA</a:t>
            </a:r>
            <a:endParaRPr lang="pl-PL" sz="2400" dirty="0"/>
          </a:p>
          <a:p>
            <a:pPr marL="0" indent="0">
              <a:buNone/>
            </a:pPr>
            <a:r>
              <a:rPr lang="pl-PL" sz="2400" b="1" dirty="0"/>
              <a:t>Jeżeli musimy do takiej „awaryjnej” faktury </a:t>
            </a:r>
            <a:r>
              <a:rPr lang="pl-PL" sz="2400" dirty="0"/>
              <a:t>wystawić potem fakturę korektę to będzie to możliwe </a:t>
            </a:r>
            <a:r>
              <a:rPr lang="pl-PL" sz="2400" b="1" dirty="0"/>
              <a:t>dopiero po nadaniu pierwotnej fakturze numeru KSEF ID!!!</a:t>
            </a:r>
          </a:p>
          <a:p>
            <a:pPr marL="0" indent="0">
              <a:buNone/>
            </a:pPr>
            <a:r>
              <a:rPr lang="pl-PL" sz="2400" dirty="0"/>
              <a:t>Fakturę korygującą fakturę, o której mowa w ust. 1, wystawia się po przydzieleniu tej fakturze numeru identyfikującego w Krajowym Systemie e-Faktur.</a:t>
            </a:r>
          </a:p>
          <a:p>
            <a:pPr marL="0" indent="0">
              <a:buNone/>
            </a:pPr>
            <a:endParaRPr lang="pl-PL" sz="2000" b="1" dirty="0"/>
          </a:p>
        </p:txBody>
      </p:sp>
      <p:sp>
        <p:nvSpPr>
          <p:cNvPr id="2" name="Symbol zastępczy numeru slajdu 1">
            <a:extLst>
              <a:ext uri="{FF2B5EF4-FFF2-40B4-BE49-F238E27FC236}">
                <a16:creationId xmlns:a16="http://schemas.microsoft.com/office/drawing/2014/main" id="{4B5AD8EF-E54C-7B7B-B748-DD1BABBA85DE}"/>
              </a:ext>
            </a:extLst>
          </p:cNvPr>
          <p:cNvSpPr>
            <a:spLocks noGrp="1"/>
          </p:cNvSpPr>
          <p:nvPr>
            <p:ph type="sldNum" sz="quarter" idx="12"/>
          </p:nvPr>
        </p:nvSpPr>
        <p:spPr/>
        <p:txBody>
          <a:bodyPr/>
          <a:lstStyle/>
          <a:p>
            <a:fld id="{59594D15-2B02-4503-A17C-DAA438571C77}" type="slidenum">
              <a:rPr lang="pl-PL" smtClean="0"/>
              <a:t>118</a:t>
            </a:fld>
            <a:endParaRPr lang="pl-PL"/>
          </a:p>
        </p:txBody>
      </p:sp>
    </p:spTree>
    <p:extLst>
      <p:ext uri="{BB962C8B-B14F-4D97-AF65-F5344CB8AC3E}">
        <p14:creationId xmlns:p14="http://schemas.microsoft.com/office/powerpoint/2010/main" val="134012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58AE85-4343-1BC8-4369-0537BEF32C7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E76F74F-E5D1-9D00-D48E-26AA72B13DF9}"/>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E4F02053-AE8F-D0BD-F977-F3BF2B54B952}"/>
              </a:ext>
            </a:extLst>
          </p:cNvPr>
          <p:cNvSpPr>
            <a:spLocks noGrp="1"/>
          </p:cNvSpPr>
          <p:nvPr>
            <p:ph idx="1"/>
          </p:nvPr>
        </p:nvSpPr>
        <p:spPr>
          <a:xfrm>
            <a:off x="107504" y="116632"/>
            <a:ext cx="9036496" cy="6552728"/>
          </a:xfrm>
        </p:spPr>
        <p:txBody>
          <a:bodyPr>
            <a:noAutofit/>
          </a:bodyPr>
          <a:lstStyle/>
          <a:p>
            <a:r>
              <a:rPr lang="pl-PL" sz="3600" b="1" dirty="0"/>
              <a:t>Postać faktury wystawianej w okresie trwania awarii Krajowego Systemu e-Faktur i udostępniania faktury w sposób inny niż przy użyciu Krajowego Systemu e-Faktur.</a:t>
            </a:r>
            <a:endParaRPr lang="pl-PL" sz="3600" dirty="0"/>
          </a:p>
          <a:p>
            <a:r>
              <a:rPr lang="pl-PL" sz="3600" dirty="0"/>
              <a:t>  W przypadku, o którym mowa w art. 106ne ust. 3, podatnik w okresie trwania awarii wystawia faktury w postaci papierowej lub faktury elektroniczne.</a:t>
            </a:r>
          </a:p>
          <a:p>
            <a:pPr marL="0" indent="0">
              <a:buNone/>
            </a:pPr>
            <a:endParaRPr lang="pl-PL" sz="2000" b="1" dirty="0"/>
          </a:p>
        </p:txBody>
      </p:sp>
      <p:sp>
        <p:nvSpPr>
          <p:cNvPr id="2" name="Symbol zastępczy numeru slajdu 1">
            <a:extLst>
              <a:ext uri="{FF2B5EF4-FFF2-40B4-BE49-F238E27FC236}">
                <a16:creationId xmlns:a16="http://schemas.microsoft.com/office/drawing/2014/main" id="{4E562550-BFA5-F7A1-4BBD-741274E82312}"/>
              </a:ext>
            </a:extLst>
          </p:cNvPr>
          <p:cNvSpPr>
            <a:spLocks noGrp="1"/>
          </p:cNvSpPr>
          <p:nvPr>
            <p:ph type="sldNum" sz="quarter" idx="12"/>
          </p:nvPr>
        </p:nvSpPr>
        <p:spPr/>
        <p:txBody>
          <a:bodyPr/>
          <a:lstStyle/>
          <a:p>
            <a:fld id="{59594D15-2B02-4503-A17C-DAA438571C77}" type="slidenum">
              <a:rPr lang="pl-PL" smtClean="0"/>
              <a:t>119</a:t>
            </a:fld>
            <a:endParaRPr lang="pl-PL"/>
          </a:p>
        </p:txBody>
      </p:sp>
    </p:spTree>
    <p:extLst>
      <p:ext uri="{BB962C8B-B14F-4D97-AF65-F5344CB8AC3E}">
        <p14:creationId xmlns:p14="http://schemas.microsoft.com/office/powerpoint/2010/main" val="150143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9B7974-B489-B9AE-9D2C-918AE5F9309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2AF05EB-0621-2317-0827-87CE3EAC12D3}"/>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44B1E3F7-ABA7-375B-1093-6D4706F2A190}"/>
              </a:ext>
            </a:extLst>
          </p:cNvPr>
          <p:cNvSpPr>
            <a:spLocks noGrp="1"/>
          </p:cNvSpPr>
          <p:nvPr>
            <p:ph idx="1"/>
          </p:nvPr>
        </p:nvSpPr>
        <p:spPr>
          <a:xfrm>
            <a:off x="107504" y="116632"/>
            <a:ext cx="9036496" cy="6624100"/>
          </a:xfrm>
        </p:spPr>
        <p:txBody>
          <a:bodyPr>
            <a:noAutofit/>
          </a:bodyPr>
          <a:lstStyle/>
          <a:p>
            <a:r>
              <a:rPr lang="pl-PL" sz="2800" dirty="0"/>
              <a:t>Weryfikacja duplikatów faktur czyli faktur o tych samych numerach i typach ( a nawet różnych kwotach!!!) </a:t>
            </a:r>
          </a:p>
          <a:p>
            <a:r>
              <a:rPr lang="pl-PL" sz="2800" dirty="0"/>
              <a:t>Warto podkreślić, że w API </a:t>
            </a:r>
            <a:r>
              <a:rPr lang="pl-PL" sz="2800" dirty="0" err="1"/>
              <a:t>KSeF</a:t>
            </a:r>
            <a:r>
              <a:rPr lang="pl-PL" sz="2800" dirty="0"/>
              <a:t> 2.0 zostanie wdrożony mechanizm blokowania duplikatów faktur. Funkcjonalność ma dla podatnika bardzo duże znaczenie, jeśli chodzi o zabezpieczenie ich przed przesłaniem do systemu dwóch takich samych pod względem zawartości, dokumentów, gdzie każda z wysyłek zakończyła się sukcesem oraz nadane zostały dwa różne numery </a:t>
            </a:r>
            <a:r>
              <a:rPr lang="pl-PL" sz="2800" dirty="0" err="1"/>
              <a:t>KSeF</a:t>
            </a:r>
            <a:r>
              <a:rPr lang="pl-PL" sz="2800" dirty="0"/>
              <a:t>. W takim bowiem przypadku w obrocie gospodarczym funkcjonowałyby dwie faktury ze wszystkimi ich skutkami prawnymi. </a:t>
            </a:r>
          </a:p>
          <a:p>
            <a:pPr marL="0" indent="0">
              <a:buNone/>
            </a:pPr>
            <a:endParaRPr lang="pl-PL" sz="1800" b="1" dirty="0"/>
          </a:p>
        </p:txBody>
      </p:sp>
      <p:sp>
        <p:nvSpPr>
          <p:cNvPr id="2" name="Symbol zastępczy numeru slajdu 1">
            <a:extLst>
              <a:ext uri="{FF2B5EF4-FFF2-40B4-BE49-F238E27FC236}">
                <a16:creationId xmlns:a16="http://schemas.microsoft.com/office/drawing/2014/main" id="{27909D07-C653-650D-37C6-3C03AF28E767}"/>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12</a:t>
            </a:fld>
            <a:endParaRPr lang="pl-PL"/>
          </a:p>
        </p:txBody>
      </p:sp>
    </p:spTree>
    <p:extLst>
      <p:ext uri="{BB962C8B-B14F-4D97-AF65-F5344CB8AC3E}">
        <p14:creationId xmlns:p14="http://schemas.microsoft.com/office/powerpoint/2010/main" val="15428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83DEF-7C81-F34E-4A0F-36069F3DEB0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77731E2-18DC-02C6-9D65-160ECB5FEB8C}"/>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4B7F6D7-2679-724D-C728-188E5F256F0B}"/>
              </a:ext>
            </a:extLst>
          </p:cNvPr>
          <p:cNvSpPr>
            <a:spLocks noGrp="1"/>
          </p:cNvSpPr>
          <p:nvPr>
            <p:ph idx="1"/>
          </p:nvPr>
        </p:nvSpPr>
        <p:spPr>
          <a:xfrm>
            <a:off x="107504" y="116632"/>
            <a:ext cx="9036496" cy="6552728"/>
          </a:xfrm>
        </p:spPr>
        <p:txBody>
          <a:bodyPr>
            <a:noAutofit/>
          </a:bodyPr>
          <a:lstStyle/>
          <a:p>
            <a:pPr marL="0" indent="0">
              <a:buNone/>
            </a:pPr>
            <a:r>
              <a:rPr lang="pl-PL" sz="2000" b="1" dirty="0"/>
              <a:t>AD. 2. Wystawianie i udostępnianie faktur w okresie trwania niedostępności Krajowego Systemu e-Faktur ( czyli coś na kształt serwisu strony Ministerstwa i całego systemu KSEF) czyli NIE awaria tylko zamierzone działania.</a:t>
            </a:r>
            <a:endParaRPr lang="pl-PL" sz="2000" dirty="0"/>
          </a:p>
          <a:p>
            <a:pPr marL="0" indent="0">
              <a:buNone/>
            </a:pPr>
            <a:r>
              <a:rPr lang="pl-PL" sz="2000" dirty="0"/>
              <a:t>W okresie trwania niedostępności Krajowego Systemu e-Faktur oraz w przypadku gdy podatnik nie ma możliwości wystawienia faktury ustrukturyzowanej z innego powodu niż awaria Krajowego Systemu e-Faktur ( </a:t>
            </a:r>
            <a:r>
              <a:rPr lang="pl-PL" sz="2000" b="1" dirty="0"/>
              <a:t>czyli tutaj przyczyna leży po stronie podatnika) </a:t>
            </a:r>
            <a:r>
              <a:rPr lang="pl-PL" sz="2000" dirty="0"/>
              <a:t>podatnik wystawia faktury w postaci elektronicznej zgodnie z wzorem .</a:t>
            </a:r>
          </a:p>
          <a:p>
            <a:pPr marL="0" indent="0">
              <a:buNone/>
            </a:pPr>
            <a:r>
              <a:rPr lang="pl-PL" sz="2000" dirty="0"/>
              <a:t>Podatnik jest obowiązany przesłać faktury, do Krajowego Systemu e-Faktur w celu przydzielenia numeru identyfikującego te faktury w Krajowym Systemie e-Faktur </a:t>
            </a:r>
            <a:r>
              <a:rPr lang="pl-PL" sz="2000" b="1" dirty="0"/>
              <a:t>nie później niż w następnym dniu roboczym po dniu:</a:t>
            </a:r>
            <a:endParaRPr lang="pl-PL" sz="2000" dirty="0"/>
          </a:p>
          <a:p>
            <a:pPr marL="0" indent="0">
              <a:buNone/>
            </a:pPr>
            <a:r>
              <a:rPr lang="pl-PL" sz="2000" dirty="0"/>
              <a:t>1)zakończenia okresu niedostępności Krajowego Systemu e-Faktur;</a:t>
            </a:r>
          </a:p>
          <a:p>
            <a:pPr marL="0" indent="0">
              <a:buNone/>
            </a:pPr>
            <a:r>
              <a:rPr lang="pl-PL" sz="2000" dirty="0"/>
              <a:t>2)ich wystawienia - w przypadku gdy podatnik nie ma możliwości wystawienia faktury ustrukturyzowanej z innego powodu niż awaria Krajowego Systemu e-Faktur.</a:t>
            </a:r>
          </a:p>
          <a:p>
            <a:pPr marL="0" indent="0">
              <a:buNone/>
            </a:pPr>
            <a:endParaRPr lang="pl-PL" sz="2000" b="1" dirty="0"/>
          </a:p>
        </p:txBody>
      </p:sp>
      <p:sp>
        <p:nvSpPr>
          <p:cNvPr id="2" name="Symbol zastępczy numeru slajdu 1">
            <a:extLst>
              <a:ext uri="{FF2B5EF4-FFF2-40B4-BE49-F238E27FC236}">
                <a16:creationId xmlns:a16="http://schemas.microsoft.com/office/drawing/2014/main" id="{2C8BAF59-6DF2-176A-1F71-339CF1341B22}"/>
              </a:ext>
            </a:extLst>
          </p:cNvPr>
          <p:cNvSpPr>
            <a:spLocks noGrp="1"/>
          </p:cNvSpPr>
          <p:nvPr>
            <p:ph type="sldNum" sz="quarter" idx="12"/>
          </p:nvPr>
        </p:nvSpPr>
        <p:spPr/>
        <p:txBody>
          <a:bodyPr/>
          <a:lstStyle/>
          <a:p>
            <a:fld id="{59594D15-2B02-4503-A17C-DAA438571C77}" type="slidenum">
              <a:rPr lang="pl-PL" smtClean="0"/>
              <a:t>120</a:t>
            </a:fld>
            <a:endParaRPr lang="pl-PL"/>
          </a:p>
        </p:txBody>
      </p:sp>
    </p:spTree>
    <p:extLst>
      <p:ext uri="{BB962C8B-B14F-4D97-AF65-F5344CB8AC3E}">
        <p14:creationId xmlns:p14="http://schemas.microsoft.com/office/powerpoint/2010/main" val="9278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CEFA2A-C940-882D-FC50-0EDC963CBAB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D5F1DE3-7F79-79F0-B961-118536274E17}"/>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B52E04EE-7C71-3A89-70EB-E2F65863B0E9}"/>
              </a:ext>
            </a:extLst>
          </p:cNvPr>
          <p:cNvSpPr>
            <a:spLocks noGrp="1"/>
          </p:cNvSpPr>
          <p:nvPr>
            <p:ph idx="1"/>
          </p:nvPr>
        </p:nvSpPr>
        <p:spPr>
          <a:xfrm>
            <a:off x="107504" y="116632"/>
            <a:ext cx="9036496" cy="6552728"/>
          </a:xfrm>
        </p:spPr>
        <p:txBody>
          <a:bodyPr>
            <a:noAutofit/>
          </a:bodyPr>
          <a:lstStyle/>
          <a:p>
            <a:pPr marL="0" indent="0">
              <a:buNone/>
            </a:pPr>
            <a:r>
              <a:rPr lang="pl-PL" sz="3600" b="1" dirty="0"/>
              <a:t>Czyli jak niedostępność KSEF to 1 dzień po ustaniu niedostępności , a jak przyczyna po stronie podatnika to i tak najpóźniej następnego dnia.</a:t>
            </a:r>
            <a:endParaRPr lang="pl-PL" sz="3600" dirty="0"/>
          </a:p>
          <a:p>
            <a:pPr marL="0" indent="0">
              <a:buNone/>
            </a:pPr>
            <a:r>
              <a:rPr lang="pl-PL" sz="3600" dirty="0"/>
              <a:t>Podobnie jak w przypadku awarii faktura udostępniona Nabywcy musi być oznaczona dwoma kodami QR.</a:t>
            </a:r>
          </a:p>
          <a:p>
            <a:pPr marL="0" indent="0">
              <a:buNone/>
            </a:pPr>
            <a:endParaRPr lang="pl-PL" sz="2000" b="1" dirty="0"/>
          </a:p>
        </p:txBody>
      </p:sp>
      <p:sp>
        <p:nvSpPr>
          <p:cNvPr id="2" name="Symbol zastępczy numeru slajdu 1">
            <a:extLst>
              <a:ext uri="{FF2B5EF4-FFF2-40B4-BE49-F238E27FC236}">
                <a16:creationId xmlns:a16="http://schemas.microsoft.com/office/drawing/2014/main" id="{81DE9442-C310-3CAA-E00D-3BC1407CA9AB}"/>
              </a:ext>
            </a:extLst>
          </p:cNvPr>
          <p:cNvSpPr>
            <a:spLocks noGrp="1"/>
          </p:cNvSpPr>
          <p:nvPr>
            <p:ph type="sldNum" sz="quarter" idx="12"/>
          </p:nvPr>
        </p:nvSpPr>
        <p:spPr/>
        <p:txBody>
          <a:bodyPr/>
          <a:lstStyle/>
          <a:p>
            <a:fld id="{59594D15-2B02-4503-A17C-DAA438571C77}" type="slidenum">
              <a:rPr lang="pl-PL" smtClean="0"/>
              <a:t>121</a:t>
            </a:fld>
            <a:endParaRPr lang="pl-PL"/>
          </a:p>
        </p:txBody>
      </p:sp>
    </p:spTree>
    <p:extLst>
      <p:ext uri="{BB962C8B-B14F-4D97-AF65-F5344CB8AC3E}">
        <p14:creationId xmlns:p14="http://schemas.microsoft.com/office/powerpoint/2010/main" val="199652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46835B-2DDE-C064-039B-17ABEA482EC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9D56535-FC21-2D7B-3492-026A54BC19B2}"/>
              </a:ext>
            </a:extLst>
          </p:cNvPr>
          <p:cNvSpPr>
            <a:spLocks noGrp="1"/>
          </p:cNvSpPr>
          <p:nvPr>
            <p:ph type="ctrTitle"/>
          </p:nvPr>
        </p:nvSpPr>
        <p:spPr>
          <a:xfrm>
            <a:off x="323528" y="533400"/>
            <a:ext cx="8148740" cy="5847928"/>
          </a:xfrm>
        </p:spPr>
        <p:txBody>
          <a:bodyPr/>
          <a:lstStyle/>
          <a:p>
            <a:r>
              <a:rPr lang="pl-PL" sz="2400" b="1" dirty="0">
                <a:solidFill>
                  <a:srgbClr val="000000"/>
                </a:solidFill>
                <a:latin typeface="Cambria" panose="02040503050406030204" pitchFamily="18" charset="0"/>
                <a:ea typeface="Calibri" panose="020F0502020204030204" pitchFamily="34" charset="0"/>
              </a:rPr>
              <a:t>8.</a:t>
            </a:r>
            <a:r>
              <a:rPr lang="pl-PL" dirty="0"/>
              <a:t> </a:t>
            </a:r>
            <a:r>
              <a:rPr lang="pl-PL" dirty="0">
                <a:solidFill>
                  <a:schemeClr val="tx2"/>
                </a:solidFill>
              </a:rPr>
              <a:t>Jakie będą przewidziane sankcje w zakresie nieprawidłowości w korzystaniu z </a:t>
            </a:r>
            <a:r>
              <a:rPr lang="pl-PL" dirty="0" err="1">
                <a:solidFill>
                  <a:schemeClr val="tx2"/>
                </a:solidFill>
              </a:rPr>
              <a:t>KSeF</a:t>
            </a:r>
            <a:r>
              <a:rPr lang="pl-PL" dirty="0">
                <a:solidFill>
                  <a:schemeClr val="tx2"/>
                </a:solidFill>
              </a:rPr>
              <a:t> ?</a:t>
            </a:r>
            <a:br>
              <a:rPr lang="pl-PL" dirty="0">
                <a:solidFill>
                  <a:schemeClr val="tx2"/>
                </a:solidFill>
              </a:rPr>
            </a:br>
            <a:br>
              <a:rPr lang="pl-PL" dirty="0">
                <a:solidFill>
                  <a:schemeClr val="tx2"/>
                </a:solidFill>
              </a:rPr>
            </a:br>
            <a:r>
              <a:rPr lang="pl-PL" sz="3200" b="1" dirty="0">
                <a:solidFill>
                  <a:schemeClr val="tx2">
                    <a:lumMod val="75000"/>
                  </a:schemeClr>
                </a:solidFill>
                <a:effectLst/>
                <a:latin typeface="Calibri" panose="020F0502020204030204" pitchFamily="34" charset="0"/>
                <a:ea typeface="Calibri" panose="020F0502020204030204" pitchFamily="34" charset="0"/>
              </a:rPr>
              <a:t> </a:t>
            </a:r>
            <a:br>
              <a:rPr lang="pl-PL" sz="3200" dirty="0">
                <a:solidFill>
                  <a:schemeClr val="tx2">
                    <a:lumMod val="75000"/>
                  </a:schemeClr>
                </a:solidFill>
                <a:effectLst/>
                <a:latin typeface="Calibri" panose="020F0502020204030204" pitchFamily="34" charset="0"/>
                <a:ea typeface="Calibri" panose="020F0502020204030204" pitchFamily="34" charset="0"/>
              </a:rPr>
            </a:br>
            <a:endParaRPr lang="pl-PL" sz="5400" dirty="0">
              <a:solidFill>
                <a:schemeClr val="tx2">
                  <a:lumMod val="75000"/>
                </a:schemeClr>
              </a:solidFill>
            </a:endParaRPr>
          </a:p>
        </p:txBody>
      </p:sp>
      <p:sp>
        <p:nvSpPr>
          <p:cNvPr id="3" name="Podtytuł 2">
            <a:extLst>
              <a:ext uri="{FF2B5EF4-FFF2-40B4-BE49-F238E27FC236}">
                <a16:creationId xmlns:a16="http://schemas.microsoft.com/office/drawing/2014/main" id="{70FA3105-C5AB-14AD-E359-A4D5029BFF77}"/>
              </a:ext>
            </a:extLst>
          </p:cNvPr>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
        <p:nvSpPr>
          <p:cNvPr id="4" name="Symbol zastępczy numeru slajdu 3">
            <a:extLst>
              <a:ext uri="{FF2B5EF4-FFF2-40B4-BE49-F238E27FC236}">
                <a16:creationId xmlns:a16="http://schemas.microsoft.com/office/drawing/2014/main" id="{F04B620E-9609-9552-A1BD-B0C969BE8066}"/>
              </a:ext>
            </a:extLst>
          </p:cNvPr>
          <p:cNvSpPr>
            <a:spLocks noGrp="1"/>
          </p:cNvSpPr>
          <p:nvPr>
            <p:ph type="sldNum" sz="quarter" idx="12"/>
          </p:nvPr>
        </p:nvSpPr>
        <p:spPr/>
        <p:txBody>
          <a:bodyPr/>
          <a:lstStyle/>
          <a:p>
            <a:fld id="{59594D15-2B02-4503-A17C-DAA438571C77}" type="slidenum">
              <a:rPr lang="pl-PL" smtClean="0"/>
              <a:t>122</a:t>
            </a:fld>
            <a:endParaRPr lang="pl-PL"/>
          </a:p>
        </p:txBody>
      </p:sp>
    </p:spTree>
    <p:extLst>
      <p:ext uri="{BB962C8B-B14F-4D97-AF65-F5344CB8AC3E}">
        <p14:creationId xmlns:p14="http://schemas.microsoft.com/office/powerpoint/2010/main" val="5659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EACB32-8733-1593-F08B-C2F24C564C3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1E7EF98-0630-383F-DCCD-2AD7FBBDDA5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F122B01-3EBA-1459-7169-6CFDC03D1C20}"/>
              </a:ext>
            </a:extLst>
          </p:cNvPr>
          <p:cNvSpPr>
            <a:spLocks noGrp="1"/>
          </p:cNvSpPr>
          <p:nvPr>
            <p:ph idx="1"/>
          </p:nvPr>
        </p:nvSpPr>
        <p:spPr>
          <a:xfrm>
            <a:off x="107504" y="116632"/>
            <a:ext cx="9036496" cy="6552728"/>
          </a:xfrm>
        </p:spPr>
        <p:txBody>
          <a:bodyPr>
            <a:noAutofit/>
          </a:bodyPr>
          <a:lstStyle/>
          <a:p>
            <a:pPr marL="0" indent="0">
              <a:buNone/>
            </a:pPr>
            <a:r>
              <a:rPr lang="pl-PL" sz="2400" b="1" dirty="0"/>
              <a:t>SANKCJE ART. 106 ni</a:t>
            </a:r>
            <a:endParaRPr lang="pl-PL" sz="2400" dirty="0"/>
          </a:p>
          <a:p>
            <a:pPr marL="0" indent="0">
              <a:buNone/>
            </a:pPr>
            <a:r>
              <a:rPr lang="pl-PL" sz="2400" dirty="0"/>
              <a:t>Kwestia zastosowania kary pieniężnej za niektóre naruszenia zasad wystawiania lub przesyłania faktur do KSEF uregulowana została w art. 106ni. Należy zauważyć , iż kary pieniężne nie mają nic wspólnego z karami z </a:t>
            </a:r>
            <a:r>
              <a:rPr lang="pl-PL" sz="2400" dirty="0" err="1"/>
              <a:t>kks</a:t>
            </a:r>
            <a:r>
              <a:rPr lang="pl-PL" sz="2400" dirty="0"/>
              <a:t> i kary te mają charakter kary administracyjnej nakładanej  drodze decyzji przez US.</a:t>
            </a:r>
          </a:p>
          <a:p>
            <a:pPr marL="0" indent="0">
              <a:buNone/>
            </a:pPr>
            <a:r>
              <a:rPr lang="pl-PL" sz="2400" b="1" dirty="0"/>
              <a:t>Kara pieniężna</a:t>
            </a:r>
            <a:endParaRPr lang="pl-PL" sz="2400" dirty="0"/>
          </a:p>
          <a:p>
            <a:r>
              <a:rPr lang="pl-PL" sz="2400" dirty="0"/>
              <a:t>1.Jeżeli podatnik wbrew obowiązkowi: </a:t>
            </a:r>
          </a:p>
          <a:p>
            <a:r>
              <a:rPr lang="pl-PL" sz="2400" dirty="0"/>
              <a:t>1)nie wystawił faktury ustrukturyzowanej przy użyciu Krajowego Systemu e-Faktur, </a:t>
            </a:r>
          </a:p>
          <a:p>
            <a:r>
              <a:rPr lang="pl-PL" sz="2400" dirty="0"/>
              <a:t>2)w okresie trwania awarii Krajowego Systemu e-Faktur albo niedostępności Krajowego Systemu e-Faktur, albo w przypadku faktur offline 24 gdy podatnik wystawił fakturę niezgodnie z udostępnionym wzorem, </a:t>
            </a:r>
          </a:p>
          <a:p>
            <a:pPr marL="0" indent="0">
              <a:buNone/>
            </a:pPr>
            <a:endParaRPr lang="pl-PL" sz="2000" b="1" dirty="0"/>
          </a:p>
          <a:p>
            <a:endParaRPr lang="pl-PL" sz="2000" b="1" dirty="0"/>
          </a:p>
        </p:txBody>
      </p:sp>
      <p:sp>
        <p:nvSpPr>
          <p:cNvPr id="2" name="Symbol zastępczy numeru slajdu 1">
            <a:extLst>
              <a:ext uri="{FF2B5EF4-FFF2-40B4-BE49-F238E27FC236}">
                <a16:creationId xmlns:a16="http://schemas.microsoft.com/office/drawing/2014/main" id="{15508DA8-E2A5-FFA3-19C8-16D8A3A939A1}"/>
              </a:ext>
            </a:extLst>
          </p:cNvPr>
          <p:cNvSpPr>
            <a:spLocks noGrp="1"/>
          </p:cNvSpPr>
          <p:nvPr>
            <p:ph type="sldNum" sz="quarter" idx="12"/>
          </p:nvPr>
        </p:nvSpPr>
        <p:spPr/>
        <p:txBody>
          <a:bodyPr/>
          <a:lstStyle/>
          <a:p>
            <a:fld id="{59594D15-2B02-4503-A17C-DAA438571C77}" type="slidenum">
              <a:rPr lang="pl-PL" smtClean="0"/>
              <a:t>123</a:t>
            </a:fld>
            <a:endParaRPr lang="pl-PL"/>
          </a:p>
        </p:txBody>
      </p:sp>
    </p:spTree>
    <p:extLst>
      <p:ext uri="{BB962C8B-B14F-4D97-AF65-F5344CB8AC3E}">
        <p14:creationId xmlns:p14="http://schemas.microsoft.com/office/powerpoint/2010/main" val="18390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A29387-6A83-F71F-EA69-9CBA2D4F004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7F33A48-2F21-C99F-C0E6-25F48C77AE11}"/>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3F5DEE54-336D-5934-6BF5-B5C4FB53B65C}"/>
              </a:ext>
            </a:extLst>
          </p:cNvPr>
          <p:cNvSpPr>
            <a:spLocks noGrp="1"/>
          </p:cNvSpPr>
          <p:nvPr>
            <p:ph idx="1"/>
          </p:nvPr>
        </p:nvSpPr>
        <p:spPr>
          <a:xfrm>
            <a:off x="107504" y="116632"/>
            <a:ext cx="9036496" cy="6552728"/>
          </a:xfrm>
        </p:spPr>
        <p:txBody>
          <a:bodyPr>
            <a:noAutofit/>
          </a:bodyPr>
          <a:lstStyle/>
          <a:p>
            <a:r>
              <a:rPr lang="pl-PL" dirty="0"/>
              <a:t>3)nie przesłał w wymaganym terminie do Krajowego Systemu e-Faktur faktury, faktury wystawionej podczas awarii KSEF lub faktury wystawionej podczas niedostępności systemu KSEF lub faktury wystawionej w trybie offline24  </a:t>
            </a:r>
          </a:p>
          <a:p>
            <a:pPr marL="0" indent="0">
              <a:buNone/>
            </a:pPr>
            <a:r>
              <a:rPr lang="pl-PL" dirty="0"/>
              <a:t>- naczelnik urzędu skarbowego nakłada, w drodze decyzji, na podatnika karę pieniężną w wysokości do 100% kwoty podatku wykazanego na tej fakturze wystawionej poza Krajowym Systemem e-Faktur, a w przypadku faktury bez wykazanego podatku - karę pieniężną w wysokości do 18,7% kwoty należności ogółem wykazanej na tej fakturze wystawionej poza Krajowym Systemem e-Faktur. </a:t>
            </a:r>
          </a:p>
          <a:p>
            <a:pPr marL="0" indent="0">
              <a:buNone/>
            </a:pPr>
            <a:endParaRPr lang="pl-PL" sz="2000" b="1" dirty="0"/>
          </a:p>
          <a:p>
            <a:endParaRPr lang="pl-PL" sz="2000" b="1" dirty="0"/>
          </a:p>
        </p:txBody>
      </p:sp>
      <p:sp>
        <p:nvSpPr>
          <p:cNvPr id="2" name="Symbol zastępczy numeru slajdu 1">
            <a:extLst>
              <a:ext uri="{FF2B5EF4-FFF2-40B4-BE49-F238E27FC236}">
                <a16:creationId xmlns:a16="http://schemas.microsoft.com/office/drawing/2014/main" id="{90629D1F-65E8-73CC-C650-8BE183DA7D69}"/>
              </a:ext>
            </a:extLst>
          </p:cNvPr>
          <p:cNvSpPr>
            <a:spLocks noGrp="1"/>
          </p:cNvSpPr>
          <p:nvPr>
            <p:ph type="sldNum" sz="quarter" idx="12"/>
          </p:nvPr>
        </p:nvSpPr>
        <p:spPr/>
        <p:txBody>
          <a:bodyPr/>
          <a:lstStyle/>
          <a:p>
            <a:fld id="{59594D15-2B02-4503-A17C-DAA438571C77}" type="slidenum">
              <a:rPr lang="pl-PL" smtClean="0"/>
              <a:t>124</a:t>
            </a:fld>
            <a:endParaRPr lang="pl-PL"/>
          </a:p>
        </p:txBody>
      </p:sp>
    </p:spTree>
    <p:extLst>
      <p:ext uri="{BB962C8B-B14F-4D97-AF65-F5344CB8AC3E}">
        <p14:creationId xmlns:p14="http://schemas.microsoft.com/office/powerpoint/2010/main" val="232861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7632C7-7C5F-6D89-4BC0-4460E5B7D6A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492C70E-2565-5BC5-5DEE-A9D0D6A073B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EA0B40C6-F50D-9B9F-49C6-5C16D0CE1221}"/>
              </a:ext>
            </a:extLst>
          </p:cNvPr>
          <p:cNvSpPr>
            <a:spLocks noGrp="1"/>
          </p:cNvSpPr>
          <p:nvPr>
            <p:ph idx="1"/>
          </p:nvPr>
        </p:nvSpPr>
        <p:spPr>
          <a:xfrm>
            <a:off x="107504" y="116632"/>
            <a:ext cx="9036496" cy="6552728"/>
          </a:xfrm>
        </p:spPr>
        <p:txBody>
          <a:bodyPr>
            <a:noAutofit/>
          </a:bodyPr>
          <a:lstStyle/>
          <a:p>
            <a:pPr marL="0" indent="0">
              <a:buNone/>
            </a:pPr>
            <a:r>
              <a:rPr lang="pl-PL" dirty="0"/>
              <a:t>2. Wpływy z kary pieniężnej stanowią dochód budżetu państwa. </a:t>
            </a:r>
          </a:p>
          <a:p>
            <a:pPr marL="0" indent="0">
              <a:buNone/>
            </a:pPr>
            <a:r>
              <a:rPr lang="pl-PL" dirty="0"/>
              <a:t>3.Karę pieniężną uiszcza się, bez wezwania naczelnika urzędu skarbowego, na rachunek bankowy właściwego urzędu skarbowego w terminie 14 dni od dnia doręczenia decyzji o nałożeniu tej kary. </a:t>
            </a:r>
          </a:p>
          <a:p>
            <a:pPr marL="0" indent="0">
              <a:buNone/>
            </a:pPr>
            <a:r>
              <a:rPr lang="pl-PL" dirty="0"/>
              <a:t>4. W przypadku niedopełnienia przez podatnika obowiązku wystawienia faktury w KSEF lub przesłania jej do KSEF po awarii, niedostępności lub nazajutrz jako offline24 , nie wszczyna się postępowania w sprawach o przestępstwa skarbowe lub wykroczenia skarbowe.</a:t>
            </a:r>
          </a:p>
          <a:p>
            <a:pPr marL="0" indent="0">
              <a:buNone/>
            </a:pPr>
            <a:r>
              <a:rPr lang="pl-PL" sz="2400" b="1" dirty="0"/>
              <a:t>Czyli nakładana jest wyłącznie kara pieniężna.</a:t>
            </a:r>
            <a:endParaRPr lang="pl-PL" sz="2400" dirty="0"/>
          </a:p>
          <a:p>
            <a:pPr marL="0" indent="0">
              <a:buNone/>
            </a:pPr>
            <a:r>
              <a:rPr lang="pl-PL" sz="2400" b="1" dirty="0"/>
              <a:t>UWAGA</a:t>
            </a:r>
            <a:endParaRPr lang="pl-PL" sz="2400" dirty="0"/>
          </a:p>
          <a:p>
            <a:pPr marL="0" indent="0">
              <a:buNone/>
            </a:pPr>
            <a:r>
              <a:rPr lang="pl-PL" sz="2400" b="1" dirty="0"/>
              <a:t>Kara pieniężna </a:t>
            </a:r>
            <a:r>
              <a:rPr lang="pl-PL" sz="2400" dirty="0"/>
              <a:t>nakładana jest w przypadku faktury KSEF jeżeli podatnik posłuży się taką fakturą poza systemem KSEF. </a:t>
            </a:r>
          </a:p>
          <a:p>
            <a:pPr marL="0" indent="0">
              <a:buNone/>
            </a:pPr>
            <a:endParaRPr lang="pl-PL" sz="2000" b="1" dirty="0"/>
          </a:p>
        </p:txBody>
      </p:sp>
      <p:sp>
        <p:nvSpPr>
          <p:cNvPr id="2" name="Symbol zastępczy numeru slajdu 1">
            <a:extLst>
              <a:ext uri="{FF2B5EF4-FFF2-40B4-BE49-F238E27FC236}">
                <a16:creationId xmlns:a16="http://schemas.microsoft.com/office/drawing/2014/main" id="{6BD0E2FD-2571-8C1C-2973-2BA36C32F2AC}"/>
              </a:ext>
            </a:extLst>
          </p:cNvPr>
          <p:cNvSpPr>
            <a:spLocks noGrp="1"/>
          </p:cNvSpPr>
          <p:nvPr>
            <p:ph type="sldNum" sz="quarter" idx="12"/>
          </p:nvPr>
        </p:nvSpPr>
        <p:spPr/>
        <p:txBody>
          <a:bodyPr/>
          <a:lstStyle/>
          <a:p>
            <a:fld id="{59594D15-2B02-4503-A17C-DAA438571C77}" type="slidenum">
              <a:rPr lang="pl-PL" smtClean="0"/>
              <a:t>125</a:t>
            </a:fld>
            <a:endParaRPr lang="pl-PL"/>
          </a:p>
        </p:txBody>
      </p:sp>
    </p:spTree>
    <p:extLst>
      <p:ext uri="{BB962C8B-B14F-4D97-AF65-F5344CB8AC3E}">
        <p14:creationId xmlns:p14="http://schemas.microsoft.com/office/powerpoint/2010/main" val="277058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9359AB-C054-0E3E-613B-E8138E7F773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9FEEEA2-5CE0-867E-5038-D1A25D39F652}"/>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B253AEB0-6297-54C6-E111-0CC6C8F4D248}"/>
              </a:ext>
            </a:extLst>
          </p:cNvPr>
          <p:cNvSpPr>
            <a:spLocks noGrp="1"/>
          </p:cNvSpPr>
          <p:nvPr>
            <p:ph idx="1"/>
          </p:nvPr>
        </p:nvSpPr>
        <p:spPr>
          <a:xfrm>
            <a:off x="107504" y="116632"/>
            <a:ext cx="9036496" cy="6552728"/>
          </a:xfrm>
        </p:spPr>
        <p:txBody>
          <a:bodyPr>
            <a:noAutofit/>
          </a:bodyPr>
          <a:lstStyle/>
          <a:p>
            <a:pPr marL="0" indent="0">
              <a:buNone/>
            </a:pPr>
            <a:r>
              <a:rPr lang="pl-PL" sz="2800" b="1" dirty="0"/>
              <a:t>Uwaga skoro kary administracyjne </a:t>
            </a:r>
            <a:r>
              <a:rPr lang="pl-PL" sz="2800" dirty="0"/>
              <a:t>i brak karania na gruncie </a:t>
            </a:r>
            <a:r>
              <a:rPr lang="pl-PL" sz="2800" dirty="0" err="1"/>
              <a:t>kks</a:t>
            </a:r>
            <a:r>
              <a:rPr lang="pl-PL" sz="2800" dirty="0"/>
              <a:t> wchodzą dopiero od 01.01.2027 to do tego czasu nie można wykluczyć w przypadku gdy podatnik :</a:t>
            </a:r>
          </a:p>
          <a:p>
            <a:pPr marL="0" indent="0">
              <a:buNone/>
            </a:pPr>
            <a:r>
              <a:rPr lang="pl-PL" sz="2400" dirty="0"/>
              <a:t>1)nie wystawił faktury ustrukturyzowanej przy użyciu Krajowego Systemu e-Faktur, </a:t>
            </a:r>
          </a:p>
          <a:p>
            <a:pPr marL="0" indent="0">
              <a:buNone/>
            </a:pPr>
            <a:r>
              <a:rPr lang="pl-PL" sz="2400" dirty="0"/>
              <a:t>2)w okresie trwania awarii Krajowego Systemu e-Faktur albo niedostępności Krajowego Systemu e-Faktur, albo w przypadku faktur offline 24 gdy podatnik wystawił fakturę niezgodnie z udostępnionym wzorem, </a:t>
            </a:r>
          </a:p>
          <a:p>
            <a:pPr marL="0" indent="0">
              <a:buNone/>
            </a:pPr>
            <a:r>
              <a:rPr lang="pl-PL" sz="2400" dirty="0"/>
              <a:t>3)nie przesłał w wymaganym terminie do Krajowego Systemu e-Faktur faktury, faktury wystawionej podczas awarii KSEF lub faktury wystawionej podczas niedostępności systemu KSEF lub faktury wystawionej w trybie offline24  </a:t>
            </a:r>
          </a:p>
          <a:p>
            <a:pPr marL="0" indent="0">
              <a:buNone/>
            </a:pPr>
            <a:r>
              <a:rPr lang="pl-PL" sz="2800" b="1" dirty="0"/>
              <a:t>Możliwości zastosowania przez US kary z art. 62 </a:t>
            </a:r>
            <a:r>
              <a:rPr lang="pl-PL" sz="2800" b="1" dirty="0" err="1"/>
              <a:t>kks</a:t>
            </a:r>
            <a:endParaRPr lang="pl-PL" sz="2800" b="1" dirty="0"/>
          </a:p>
          <a:p>
            <a:pPr marL="0" indent="0">
              <a:buNone/>
            </a:pPr>
            <a:endParaRPr lang="pl-PL" sz="2800" dirty="0"/>
          </a:p>
          <a:p>
            <a:pPr marL="0" indent="0">
              <a:buNone/>
            </a:pPr>
            <a:r>
              <a:rPr lang="pl-PL" sz="2000" b="1" dirty="0"/>
              <a:t> </a:t>
            </a:r>
          </a:p>
        </p:txBody>
      </p:sp>
      <p:sp>
        <p:nvSpPr>
          <p:cNvPr id="2" name="Symbol zastępczy numeru slajdu 1">
            <a:extLst>
              <a:ext uri="{FF2B5EF4-FFF2-40B4-BE49-F238E27FC236}">
                <a16:creationId xmlns:a16="http://schemas.microsoft.com/office/drawing/2014/main" id="{2A079EB8-5467-E9B0-261A-F0A5715194C2}"/>
              </a:ext>
            </a:extLst>
          </p:cNvPr>
          <p:cNvSpPr>
            <a:spLocks noGrp="1"/>
          </p:cNvSpPr>
          <p:nvPr>
            <p:ph type="sldNum" sz="quarter" idx="12"/>
          </p:nvPr>
        </p:nvSpPr>
        <p:spPr/>
        <p:txBody>
          <a:bodyPr/>
          <a:lstStyle/>
          <a:p>
            <a:fld id="{59594D15-2B02-4503-A17C-DAA438571C77}" type="slidenum">
              <a:rPr lang="pl-PL" smtClean="0"/>
              <a:t>126</a:t>
            </a:fld>
            <a:endParaRPr lang="pl-PL"/>
          </a:p>
        </p:txBody>
      </p:sp>
    </p:spTree>
    <p:extLst>
      <p:ext uri="{BB962C8B-B14F-4D97-AF65-F5344CB8AC3E}">
        <p14:creationId xmlns:p14="http://schemas.microsoft.com/office/powerpoint/2010/main" val="338950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DFE5E0-5CAE-31D8-A771-6E08CE6835B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953B29B-C123-F18D-FBAF-3F62DD8BB6FA}"/>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DE11A7DC-B96B-CCD9-D8C8-DE00D8FF39A6}"/>
              </a:ext>
            </a:extLst>
          </p:cNvPr>
          <p:cNvSpPr>
            <a:spLocks noGrp="1"/>
          </p:cNvSpPr>
          <p:nvPr>
            <p:ph idx="1"/>
          </p:nvPr>
        </p:nvSpPr>
        <p:spPr>
          <a:xfrm>
            <a:off x="107504" y="116632"/>
            <a:ext cx="9036496" cy="6552728"/>
          </a:xfrm>
        </p:spPr>
        <p:txBody>
          <a:bodyPr>
            <a:noAutofit/>
          </a:bodyPr>
          <a:lstStyle/>
          <a:p>
            <a:pPr marL="0" indent="0">
              <a:buNone/>
            </a:pPr>
            <a:r>
              <a:rPr lang="pl-PL" sz="1600" b="1" dirty="0"/>
              <a:t>Art.  62. [Naruszenie procedury rachunkowej]</a:t>
            </a:r>
            <a:endParaRPr lang="pl-PL" sz="1600" dirty="0"/>
          </a:p>
          <a:p>
            <a:pPr marL="0" indent="0">
              <a:buNone/>
            </a:pPr>
            <a:r>
              <a:rPr lang="pl-PL" sz="1600" b="1" dirty="0"/>
              <a:t>§  1.</a:t>
            </a:r>
            <a:r>
              <a:rPr lang="pl-PL" sz="1600" dirty="0"/>
              <a:t> Kto wbrew obowiązkowi nie wystawia faktury lub rachunku, wystawia je w sposób wadliwy albo odmawia ich wydania,</a:t>
            </a:r>
          </a:p>
          <a:p>
            <a:pPr marL="0" indent="0">
              <a:buNone/>
            </a:pPr>
            <a:r>
              <a:rPr lang="pl-PL" sz="1600" dirty="0"/>
              <a:t>podlega karze grzywny do 180 stawek dziennych.</a:t>
            </a:r>
          </a:p>
          <a:p>
            <a:pPr marL="0" indent="0">
              <a:buNone/>
            </a:pPr>
            <a:r>
              <a:rPr lang="pl-PL" sz="1600" b="1" dirty="0"/>
              <a:t>§  2.</a:t>
            </a:r>
            <a:r>
              <a:rPr lang="pl-PL" sz="1600" dirty="0"/>
              <a:t> Kto fakturę lub rachunek wystawia w sposób nierzetelny albo takim dokumentem się posługuje,</a:t>
            </a:r>
          </a:p>
          <a:p>
            <a:pPr marL="0" indent="0">
              <a:buNone/>
            </a:pPr>
            <a:r>
              <a:rPr lang="pl-PL" sz="1600" dirty="0"/>
              <a:t>podlega karze grzywny do 720 stawek dziennych albo karze pozbawienia wolności na czas nie krótszy od roku, albo obu tym karom łącznie.</a:t>
            </a:r>
          </a:p>
          <a:p>
            <a:pPr marL="0" indent="0">
              <a:buNone/>
            </a:pPr>
            <a:r>
              <a:rPr lang="pl-PL" sz="1600" b="1" dirty="0"/>
              <a:t>§  2a.</a:t>
            </a:r>
            <a:r>
              <a:rPr lang="pl-PL" sz="1600" dirty="0"/>
              <a:t> Kto fakturę lub rachunek wystawia w sposób nierzetelny albo takim dokumentem się posługuje, a kwota podatku wynikająca z faktury albo suma kwot podatku wynikających z faktur jest małej wartości,</a:t>
            </a:r>
          </a:p>
          <a:p>
            <a:pPr marL="0" indent="0">
              <a:buNone/>
            </a:pPr>
            <a:r>
              <a:rPr lang="pl-PL" sz="1600" dirty="0"/>
              <a:t>podlega karze grzywny do 720 stawek dziennych albo karze pozbawienia wolności, albo obu tym karom łącznie.</a:t>
            </a:r>
          </a:p>
          <a:p>
            <a:pPr marL="0" indent="0">
              <a:buNone/>
            </a:pPr>
            <a:r>
              <a:rPr lang="pl-PL" sz="1600" b="1" dirty="0"/>
              <a:t>§  3.</a:t>
            </a:r>
            <a:r>
              <a:rPr lang="pl-PL" sz="1600" dirty="0"/>
              <a:t> Karze określonej w § 1 podlega także ten, kto wbrew obowiązkowi nie przechowuje wystawionej lub otrzymanej faktury lub rachunku, bądź dowodu zakupu towarów.</a:t>
            </a:r>
          </a:p>
          <a:p>
            <a:pPr marL="0" indent="0">
              <a:buNone/>
            </a:pPr>
            <a:r>
              <a:rPr lang="pl-PL" sz="1600" b="1" dirty="0"/>
              <a:t>§  4.</a:t>
            </a:r>
            <a:r>
              <a:rPr lang="pl-PL" sz="1600" dirty="0"/>
              <a:t> Karze określonej w § 1 podlega także ten, kto wbrew przepisom </a:t>
            </a:r>
            <a:r>
              <a:rPr lang="pl-PL" sz="1600" u="sng" dirty="0">
                <a:hlinkClick r:id="rId2"/>
              </a:rPr>
              <a:t>ustawy</a:t>
            </a:r>
            <a:r>
              <a:rPr lang="pl-PL" sz="1600" dirty="0"/>
              <a:t> dokona sprzedaży z pominięciem kasy rejestrującej albo nie wyda dokumentu z kasy rejestrującej, stwierdzającego dokonanie sprzedaży.</a:t>
            </a:r>
          </a:p>
          <a:p>
            <a:pPr marL="0" indent="0">
              <a:buNone/>
            </a:pPr>
            <a:r>
              <a:rPr lang="pl-PL" sz="1600" b="1" dirty="0"/>
              <a:t>§  5.</a:t>
            </a:r>
            <a:r>
              <a:rPr lang="pl-PL" sz="1600" dirty="0"/>
              <a:t> W wypadku mniejszej wagi, sprawca czynu zabronionego określonego w § 1-4</a:t>
            </a:r>
          </a:p>
          <a:p>
            <a:pPr marL="0" indent="0">
              <a:buNone/>
            </a:pPr>
            <a:r>
              <a:rPr lang="pl-PL" sz="1600" dirty="0"/>
              <a:t>podlega karze grzywny za wykroczenie skarbowe.</a:t>
            </a:r>
          </a:p>
          <a:p>
            <a:pPr marL="0" indent="0">
              <a:buNone/>
            </a:pPr>
            <a:endParaRPr lang="pl-PL" sz="2800" dirty="0"/>
          </a:p>
          <a:p>
            <a:pPr marL="0" indent="0">
              <a:buNone/>
            </a:pPr>
            <a:r>
              <a:rPr lang="pl-PL" sz="2000" b="1" dirty="0"/>
              <a:t> </a:t>
            </a:r>
          </a:p>
        </p:txBody>
      </p:sp>
      <p:sp>
        <p:nvSpPr>
          <p:cNvPr id="2" name="Symbol zastępczy numeru slajdu 1">
            <a:extLst>
              <a:ext uri="{FF2B5EF4-FFF2-40B4-BE49-F238E27FC236}">
                <a16:creationId xmlns:a16="http://schemas.microsoft.com/office/drawing/2014/main" id="{B621408F-AC59-608A-E86B-4D00DB5B5EE6}"/>
              </a:ext>
            </a:extLst>
          </p:cNvPr>
          <p:cNvSpPr>
            <a:spLocks noGrp="1"/>
          </p:cNvSpPr>
          <p:nvPr>
            <p:ph type="sldNum" sz="quarter" idx="12"/>
          </p:nvPr>
        </p:nvSpPr>
        <p:spPr/>
        <p:txBody>
          <a:bodyPr/>
          <a:lstStyle/>
          <a:p>
            <a:fld id="{59594D15-2B02-4503-A17C-DAA438571C77}" type="slidenum">
              <a:rPr lang="pl-PL" smtClean="0"/>
              <a:t>127</a:t>
            </a:fld>
            <a:endParaRPr lang="pl-PL"/>
          </a:p>
        </p:txBody>
      </p:sp>
    </p:spTree>
    <p:extLst>
      <p:ext uri="{BB962C8B-B14F-4D97-AF65-F5344CB8AC3E}">
        <p14:creationId xmlns:p14="http://schemas.microsoft.com/office/powerpoint/2010/main" val="1118325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8822BC-4FF2-CD8A-BBF3-95D5C873A64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A62A6F9-5F93-C81C-ABCA-B70FE9DD0C5E}"/>
              </a:ext>
            </a:extLst>
          </p:cNvPr>
          <p:cNvSpPr>
            <a:spLocks noGrp="1"/>
          </p:cNvSpPr>
          <p:nvPr>
            <p:ph type="ctrTitle"/>
          </p:nvPr>
        </p:nvSpPr>
        <p:spPr>
          <a:xfrm>
            <a:off x="323528" y="533400"/>
            <a:ext cx="8148740" cy="5847928"/>
          </a:xfrm>
        </p:spPr>
        <p:txBody>
          <a:bodyPr/>
          <a:lstStyle/>
          <a:p>
            <a:r>
              <a:rPr lang="pl-PL" sz="2400" dirty="0">
                <a:solidFill>
                  <a:srgbClr val="000000"/>
                </a:solidFill>
                <a:latin typeface="Cambria" panose="02040503050406030204" pitchFamily="18" charset="0"/>
              </a:rPr>
              <a:t>9. </a:t>
            </a:r>
            <a:r>
              <a:rPr lang="pl-PL" dirty="0">
                <a:solidFill>
                  <a:schemeClr val="tx2"/>
                </a:solidFill>
              </a:rPr>
              <a:t>Preferencje i korzyści wynikające z stosowania faktur ustrukturyzowanych w porównaniu do faktur zwykłych</a:t>
            </a:r>
            <a:br>
              <a:rPr lang="pl-PL" dirty="0">
                <a:solidFill>
                  <a:schemeClr val="tx2"/>
                </a:solidFill>
              </a:rPr>
            </a:br>
            <a:r>
              <a:rPr lang="pl-PL" sz="3200" b="1" dirty="0">
                <a:solidFill>
                  <a:schemeClr val="tx2">
                    <a:lumMod val="75000"/>
                  </a:schemeClr>
                </a:solidFill>
                <a:effectLst/>
                <a:latin typeface="Calibri" panose="020F0502020204030204" pitchFamily="34" charset="0"/>
                <a:ea typeface="Calibri" panose="020F0502020204030204" pitchFamily="34" charset="0"/>
              </a:rPr>
              <a:t> </a:t>
            </a:r>
            <a:br>
              <a:rPr lang="pl-PL" sz="3200" dirty="0">
                <a:solidFill>
                  <a:schemeClr val="tx2">
                    <a:lumMod val="75000"/>
                  </a:schemeClr>
                </a:solidFill>
                <a:effectLst/>
                <a:latin typeface="Calibri" panose="020F0502020204030204" pitchFamily="34" charset="0"/>
                <a:ea typeface="Calibri" panose="020F0502020204030204" pitchFamily="34" charset="0"/>
              </a:rPr>
            </a:br>
            <a:endParaRPr lang="pl-PL" sz="5400" dirty="0">
              <a:solidFill>
                <a:schemeClr val="tx2">
                  <a:lumMod val="75000"/>
                </a:schemeClr>
              </a:solidFill>
            </a:endParaRPr>
          </a:p>
        </p:txBody>
      </p:sp>
      <p:sp>
        <p:nvSpPr>
          <p:cNvPr id="3" name="Podtytuł 2">
            <a:extLst>
              <a:ext uri="{FF2B5EF4-FFF2-40B4-BE49-F238E27FC236}">
                <a16:creationId xmlns:a16="http://schemas.microsoft.com/office/drawing/2014/main" id="{8AF01210-8B19-A0D1-647E-33FF99637F03}"/>
              </a:ext>
            </a:extLst>
          </p:cNvPr>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
        <p:nvSpPr>
          <p:cNvPr id="4" name="Symbol zastępczy numeru slajdu 3">
            <a:extLst>
              <a:ext uri="{FF2B5EF4-FFF2-40B4-BE49-F238E27FC236}">
                <a16:creationId xmlns:a16="http://schemas.microsoft.com/office/drawing/2014/main" id="{64E4D9D6-D5B3-1B71-FBC9-2D22590694CF}"/>
              </a:ext>
            </a:extLst>
          </p:cNvPr>
          <p:cNvSpPr>
            <a:spLocks noGrp="1"/>
          </p:cNvSpPr>
          <p:nvPr>
            <p:ph type="sldNum" sz="quarter" idx="12"/>
          </p:nvPr>
        </p:nvSpPr>
        <p:spPr/>
        <p:txBody>
          <a:bodyPr/>
          <a:lstStyle/>
          <a:p>
            <a:fld id="{59594D15-2B02-4503-A17C-DAA438571C77}" type="slidenum">
              <a:rPr lang="pl-PL" smtClean="0"/>
              <a:t>128</a:t>
            </a:fld>
            <a:endParaRPr lang="pl-PL"/>
          </a:p>
        </p:txBody>
      </p:sp>
    </p:spTree>
    <p:extLst>
      <p:ext uri="{BB962C8B-B14F-4D97-AF65-F5344CB8AC3E}">
        <p14:creationId xmlns:p14="http://schemas.microsoft.com/office/powerpoint/2010/main" val="111736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32AE30-7F54-3654-24A0-85D6AE61C94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9031D1D-57B1-B9B8-570A-D700810610E6}"/>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B77332A-21C3-E9F3-2DD5-66D31FC3A0D6}"/>
              </a:ext>
            </a:extLst>
          </p:cNvPr>
          <p:cNvSpPr>
            <a:spLocks noGrp="1"/>
          </p:cNvSpPr>
          <p:nvPr>
            <p:ph idx="1"/>
          </p:nvPr>
        </p:nvSpPr>
        <p:spPr>
          <a:xfrm>
            <a:off x="107504" y="260648"/>
            <a:ext cx="8928992" cy="6336704"/>
          </a:xfrm>
        </p:spPr>
        <p:txBody>
          <a:bodyPr>
            <a:noAutofit/>
          </a:bodyPr>
          <a:lstStyle/>
          <a:p>
            <a:pPr marL="0" indent="0">
              <a:buNone/>
            </a:pPr>
            <a:r>
              <a:rPr lang="pl-PL" sz="1800" b="1" dirty="0"/>
              <a:t>KORZYŚCI WYNIKAJĄCE ZE STOSOWANIA FAKTUR KSEF. </a:t>
            </a:r>
            <a:endParaRPr lang="pl-PL" sz="1800" dirty="0"/>
          </a:p>
          <a:p>
            <a:pPr marL="0" lvl="0" indent="0">
              <a:buNone/>
            </a:pPr>
            <a:r>
              <a:rPr lang="pl-PL" sz="1800" b="1" dirty="0"/>
              <a:t>1. Skrócony czas zwrotu VAT:</a:t>
            </a:r>
            <a:endParaRPr lang="pl-PL" sz="1800" dirty="0"/>
          </a:p>
          <a:p>
            <a:pPr marL="0" indent="0">
              <a:buNone/>
            </a:pPr>
            <a:r>
              <a:rPr lang="pl-PL" sz="1800" dirty="0"/>
              <a:t>Faktury wystawiane przy pomocy KSEF pozwalają na szybsze odzyskanie podatku VAT, bo termin zwrotu skraca się do 40 dni zamiast obecnych 60 dni. Od 01.02.2026 w art. 87 taki termin zwrotu VAT dotyczyć będzie wszystkich podatników , czyli nawet tych którzy obowiązkowo wejdą do KSEF od kwietnia 2026 roku chyba , że przepis w tej części się jeszcze zmieni. </a:t>
            </a:r>
          </a:p>
          <a:p>
            <a:pPr marL="0" lvl="0" indent="0">
              <a:buNone/>
            </a:pPr>
            <a:r>
              <a:rPr lang="pl-PL" sz="1800" b="1" dirty="0"/>
              <a:t>2. Brak konieczności archiwizacji:</a:t>
            </a:r>
            <a:endParaRPr lang="pl-PL" sz="1800" dirty="0"/>
          </a:p>
          <a:p>
            <a:pPr marL="0" indent="0">
              <a:buNone/>
            </a:pPr>
            <a:r>
              <a:rPr lang="pl-PL" sz="1800" dirty="0"/>
              <a:t>Przedsiębiorcy nie muszą już samodzielnie przechowywać faktur, ponieważ są one archiwizowane w systemie KSEF przez 10 lat. To nie jest do końca prawda bo wszelkie dokumenty spoza KSEF nadal będzie trzeba archiwizować w innej formie. Poza tym nawet dokumenty przechowywane w KSEF dotyczące środków trwałych będą musiały być archiwizowane przez okres amortyzacji plus 6 lat. </a:t>
            </a:r>
          </a:p>
          <a:p>
            <a:pPr marL="0" lvl="0" indent="0">
              <a:buNone/>
            </a:pPr>
            <a:r>
              <a:rPr lang="pl-PL" sz="1800" b="1" dirty="0"/>
              <a:t>3. Eliminacja ryzyka zagubienia dokumentów:</a:t>
            </a:r>
            <a:endParaRPr lang="pl-PL" sz="1800" dirty="0"/>
          </a:p>
          <a:p>
            <a:pPr marL="0" indent="0">
              <a:buNone/>
            </a:pPr>
            <a:r>
              <a:rPr lang="pl-PL" sz="1800" dirty="0"/>
              <a:t>Faktury w KSEF są przechowywane w ustrukturyzowany sposób, co minimalizuje ryzyko ich zagubienia lub zniszczenia. </a:t>
            </a:r>
          </a:p>
          <a:p>
            <a:pPr marL="0" indent="0">
              <a:buNone/>
            </a:pPr>
            <a:endParaRPr lang="pl-PL" sz="2000" dirty="0"/>
          </a:p>
          <a:p>
            <a:endParaRPr lang="pl-PL" sz="2000" dirty="0"/>
          </a:p>
          <a:p>
            <a:endParaRPr lang="pl-PL" sz="2000" dirty="0"/>
          </a:p>
        </p:txBody>
      </p:sp>
      <p:sp>
        <p:nvSpPr>
          <p:cNvPr id="2" name="Symbol zastępczy numeru slajdu 1">
            <a:extLst>
              <a:ext uri="{FF2B5EF4-FFF2-40B4-BE49-F238E27FC236}">
                <a16:creationId xmlns:a16="http://schemas.microsoft.com/office/drawing/2014/main" id="{2FEFA8F8-5512-B623-EF08-DE20282B7992}"/>
              </a:ext>
            </a:extLst>
          </p:cNvPr>
          <p:cNvSpPr>
            <a:spLocks noGrp="1"/>
          </p:cNvSpPr>
          <p:nvPr>
            <p:ph type="sldNum" sz="quarter" idx="12"/>
          </p:nvPr>
        </p:nvSpPr>
        <p:spPr/>
        <p:txBody>
          <a:bodyPr/>
          <a:lstStyle/>
          <a:p>
            <a:fld id="{59594D15-2B02-4503-A17C-DAA438571C77}" type="slidenum">
              <a:rPr lang="pl-PL" smtClean="0"/>
              <a:t>129</a:t>
            </a:fld>
            <a:endParaRPr lang="pl-PL"/>
          </a:p>
        </p:txBody>
      </p:sp>
    </p:spTree>
    <p:extLst>
      <p:ext uri="{BB962C8B-B14F-4D97-AF65-F5344CB8AC3E}">
        <p14:creationId xmlns:p14="http://schemas.microsoft.com/office/powerpoint/2010/main" val="41323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CE852D-51B5-DB95-FB6C-DC4CB653AD7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B4A4320-8E53-2170-7F9F-FE8F36365E5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8CF3FFAF-E662-8F61-79FC-D8563E1EA119}"/>
              </a:ext>
            </a:extLst>
          </p:cNvPr>
          <p:cNvSpPr>
            <a:spLocks noGrp="1"/>
          </p:cNvSpPr>
          <p:nvPr>
            <p:ph idx="1"/>
          </p:nvPr>
        </p:nvSpPr>
        <p:spPr>
          <a:xfrm>
            <a:off x="107504" y="116632"/>
            <a:ext cx="8856984" cy="6624100"/>
          </a:xfrm>
        </p:spPr>
        <p:txBody>
          <a:bodyPr>
            <a:noAutofit/>
          </a:bodyPr>
          <a:lstStyle/>
          <a:p>
            <a:pPr marL="0" indent="0">
              <a:buNone/>
            </a:pPr>
            <a:r>
              <a:rPr lang="pl-PL" b="1" dirty="0"/>
              <a:t>CO OZNACZA określenie WYSTAWIANIE FAKTUR PRZY POMOCY KSEF?</a:t>
            </a:r>
            <a:endParaRPr lang="pl-PL" dirty="0"/>
          </a:p>
          <a:p>
            <a:pPr marL="514350" indent="-514350">
              <a:buAutoNum type="arabicPeriod"/>
            </a:pPr>
            <a:r>
              <a:rPr lang="pl-PL" sz="2000" dirty="0"/>
              <a:t>Oznacza wystawiania ich przy pomocy posiadanych programów do fakturowania, które po aktualizacji będą w stanie przesyłać faktury po ich wygenerowaniu do KSEF </a:t>
            </a:r>
          </a:p>
          <a:p>
            <a:pPr marL="514350" indent="-514350">
              <a:buAutoNum type="arabicPeriod"/>
            </a:pPr>
            <a:r>
              <a:rPr lang="pl-PL" sz="2000" dirty="0"/>
              <a:t>korzystanie z bardzo ubogiej w możliwości aplikacji Ministerstwa Finansów </a:t>
            </a:r>
            <a:r>
              <a:rPr lang="pl-PL" sz="2000" dirty="0" err="1"/>
              <a:t>eFirma</a:t>
            </a:r>
            <a:r>
              <a:rPr lang="pl-PL" sz="2000" dirty="0"/>
              <a:t> ( to w przypadku podatników wystawiających dwie lub trzy faktury w miesiącu)</a:t>
            </a:r>
          </a:p>
          <a:p>
            <a:pPr marL="0" indent="0">
              <a:buNone/>
            </a:pPr>
            <a:r>
              <a:rPr lang="pl-PL" sz="2000" b="1" dirty="0"/>
              <a:t>UWAGA </a:t>
            </a:r>
          </a:p>
          <a:p>
            <a:pPr marL="0" indent="0">
              <a:buNone/>
            </a:pPr>
            <a:r>
              <a:rPr lang="pl-PL" sz="2000" b="1" dirty="0"/>
              <a:t>Jeżeli dotychczas wystawiali Państwo faktury w Wordzie lub </a:t>
            </a:r>
            <a:r>
              <a:rPr lang="pl-PL" sz="2000" b="1" dirty="0" err="1"/>
              <a:t>Exelu</a:t>
            </a:r>
            <a:r>
              <a:rPr lang="pl-PL" sz="2000" b="1" dirty="0"/>
              <a:t> lub ręcznie to niestety trzeba się będzie skorzystać z jednej z poniższych możliwości :</a:t>
            </a:r>
          </a:p>
          <a:p>
            <a:pPr marL="0" indent="0">
              <a:buNone/>
            </a:pPr>
            <a:r>
              <a:rPr lang="pl-PL" sz="2000" b="1" dirty="0"/>
              <a:t> 1. zakup programu do fakturowania i tworzenie faktur w nowym programie.</a:t>
            </a:r>
          </a:p>
          <a:p>
            <a:pPr marL="0" indent="0">
              <a:buNone/>
            </a:pPr>
            <a:r>
              <a:rPr lang="pl-PL" sz="2000" b="1" dirty="0"/>
              <a:t>  2. korzystanie z ubogiego programu Ministerstwa </a:t>
            </a:r>
            <a:r>
              <a:rPr lang="pl-PL" sz="2000" b="1" dirty="0" err="1"/>
              <a:t>eFirma</a:t>
            </a:r>
            <a:r>
              <a:rPr lang="pl-PL" sz="2000" b="1" dirty="0"/>
              <a:t>.</a:t>
            </a:r>
          </a:p>
          <a:p>
            <a:pPr marL="0" indent="0">
              <a:buNone/>
            </a:pPr>
            <a:r>
              <a:rPr lang="pl-PL" sz="2000" b="1" dirty="0"/>
              <a:t>  3. korzystanie z oprogramowania i usług obsługującego Was biura rachunkowego – jeżeli w ogóle taki zakres czynności będzie przewidywać umowa.</a:t>
            </a:r>
          </a:p>
        </p:txBody>
      </p:sp>
      <p:sp>
        <p:nvSpPr>
          <p:cNvPr id="2" name="Symbol zastępczy numeru slajdu 1">
            <a:extLst>
              <a:ext uri="{FF2B5EF4-FFF2-40B4-BE49-F238E27FC236}">
                <a16:creationId xmlns:a16="http://schemas.microsoft.com/office/drawing/2014/main" id="{B67544CF-972C-A1B1-8329-F7EF2D20C829}"/>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13</a:t>
            </a:fld>
            <a:endParaRPr lang="pl-PL"/>
          </a:p>
        </p:txBody>
      </p:sp>
    </p:spTree>
    <p:extLst>
      <p:ext uri="{BB962C8B-B14F-4D97-AF65-F5344CB8AC3E}">
        <p14:creationId xmlns:p14="http://schemas.microsoft.com/office/powerpoint/2010/main" val="275962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587C93-1D78-3A05-4AB2-D9ADD55EC04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BFBB2E9-C9F6-D5F2-56A5-6D18E67155B9}"/>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31C315C5-63A1-61F4-4B98-CE70F6F3B622}"/>
              </a:ext>
            </a:extLst>
          </p:cNvPr>
          <p:cNvSpPr>
            <a:spLocks noGrp="1"/>
          </p:cNvSpPr>
          <p:nvPr>
            <p:ph idx="1"/>
          </p:nvPr>
        </p:nvSpPr>
        <p:spPr>
          <a:xfrm>
            <a:off x="107504" y="260648"/>
            <a:ext cx="8928992" cy="6336704"/>
          </a:xfrm>
        </p:spPr>
        <p:txBody>
          <a:bodyPr>
            <a:noAutofit/>
          </a:bodyPr>
          <a:lstStyle/>
          <a:p>
            <a:pPr marL="0" indent="0">
              <a:buNone/>
            </a:pPr>
            <a:r>
              <a:rPr lang="pl-PL" sz="1800" b="1" dirty="0"/>
              <a:t>KORZYŚCI WYNIKAJĄCE ZE STOSOWANIA FAKTUR KSEF. </a:t>
            </a:r>
            <a:endParaRPr lang="pl-PL" sz="1800" dirty="0"/>
          </a:p>
          <a:p>
            <a:pPr marL="0" lvl="0" indent="0">
              <a:buNone/>
            </a:pPr>
            <a:r>
              <a:rPr lang="pl-PL" sz="2400" b="1" dirty="0"/>
              <a:t>4. Standaryzacja faktur:</a:t>
            </a:r>
            <a:endParaRPr lang="pl-PL" sz="2400" dirty="0"/>
          </a:p>
          <a:p>
            <a:pPr marL="0" indent="0">
              <a:buNone/>
            </a:pPr>
            <a:r>
              <a:rPr lang="pl-PL" sz="2400" dirty="0"/>
              <a:t>Ustandaryzowany format faktur ułatwia automatyzację procesów księgowych i zmniejsza ryzyko pomyłek przy wprowadzaniu danych. </a:t>
            </a:r>
          </a:p>
          <a:p>
            <a:pPr marL="0" indent="0">
              <a:buNone/>
            </a:pPr>
            <a:r>
              <a:rPr lang="pl-PL" sz="2400" dirty="0"/>
              <a:t>- ułatwienia w rozliczaniu faktur korygujących po stronie Wystawcy i Nabywcy</a:t>
            </a:r>
          </a:p>
          <a:p>
            <a:pPr marL="0" lvl="0" indent="0">
              <a:buNone/>
            </a:pPr>
            <a:r>
              <a:rPr lang="pl-PL" sz="2400" b="1" dirty="0"/>
              <a:t>5. Automatyzacja procesów:</a:t>
            </a:r>
            <a:endParaRPr lang="pl-PL" sz="2400" dirty="0"/>
          </a:p>
          <a:p>
            <a:pPr marL="0" indent="0">
              <a:buNone/>
            </a:pPr>
            <a:r>
              <a:rPr lang="pl-PL" sz="2400" dirty="0"/>
              <a:t>KSEF umożliwia automatyczne przesyłanie faktur do systemów księgowych, co przyspiesza procesy i redukuje koszty. </a:t>
            </a:r>
          </a:p>
          <a:p>
            <a:pPr marL="0" lvl="0" indent="0">
              <a:buNone/>
            </a:pPr>
            <a:r>
              <a:rPr lang="pl-PL" sz="2400" b="1" dirty="0"/>
              <a:t>6. Szybsza wymiana faktur:</a:t>
            </a:r>
            <a:endParaRPr lang="pl-PL" sz="2400" dirty="0"/>
          </a:p>
          <a:p>
            <a:pPr marL="0" indent="0">
              <a:buNone/>
            </a:pPr>
            <a:r>
              <a:rPr lang="pl-PL" sz="2400" dirty="0"/>
              <a:t>Wymiana faktur z kontrahentami jest szybsza i sprawniejsza.  </a:t>
            </a:r>
          </a:p>
          <a:p>
            <a:pPr marL="0" lvl="0" indent="0">
              <a:buNone/>
            </a:pPr>
            <a:r>
              <a:rPr lang="pl-PL" sz="2400" b="1" dirty="0"/>
              <a:t>7. Bezpieczeństwo danych:</a:t>
            </a:r>
            <a:endParaRPr lang="pl-PL" sz="2400" dirty="0"/>
          </a:p>
          <a:p>
            <a:pPr marL="0" indent="0">
              <a:buNone/>
            </a:pPr>
            <a:r>
              <a:rPr lang="pl-PL" sz="2400" dirty="0"/>
              <a:t>Dane w KSEF są chronione i nienaruszalne, co gwarantuje bezpieczeństwo informacji. </a:t>
            </a:r>
          </a:p>
          <a:p>
            <a:pPr marL="0" indent="0">
              <a:buNone/>
            </a:pPr>
            <a:endParaRPr lang="pl-PL" sz="2000" dirty="0"/>
          </a:p>
        </p:txBody>
      </p:sp>
      <p:sp>
        <p:nvSpPr>
          <p:cNvPr id="2" name="Symbol zastępczy numeru slajdu 1">
            <a:extLst>
              <a:ext uri="{FF2B5EF4-FFF2-40B4-BE49-F238E27FC236}">
                <a16:creationId xmlns:a16="http://schemas.microsoft.com/office/drawing/2014/main" id="{1D6690A3-2DAF-51B7-7BD1-A693A5A98D9A}"/>
              </a:ext>
            </a:extLst>
          </p:cNvPr>
          <p:cNvSpPr>
            <a:spLocks noGrp="1"/>
          </p:cNvSpPr>
          <p:nvPr>
            <p:ph type="sldNum" sz="quarter" idx="12"/>
          </p:nvPr>
        </p:nvSpPr>
        <p:spPr/>
        <p:txBody>
          <a:bodyPr/>
          <a:lstStyle/>
          <a:p>
            <a:fld id="{59594D15-2B02-4503-A17C-DAA438571C77}" type="slidenum">
              <a:rPr lang="pl-PL" smtClean="0"/>
              <a:t>130</a:t>
            </a:fld>
            <a:endParaRPr lang="pl-PL"/>
          </a:p>
        </p:txBody>
      </p:sp>
    </p:spTree>
    <p:extLst>
      <p:ext uri="{BB962C8B-B14F-4D97-AF65-F5344CB8AC3E}">
        <p14:creationId xmlns:p14="http://schemas.microsoft.com/office/powerpoint/2010/main" val="41630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D3A43B-E99D-626F-39EC-F92CCC86278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D65C109-616C-F694-72E3-CD68DCA0672F}"/>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A27D8484-3631-EA3F-DD3F-337E8B5B3676}"/>
              </a:ext>
            </a:extLst>
          </p:cNvPr>
          <p:cNvSpPr>
            <a:spLocks noGrp="1"/>
          </p:cNvSpPr>
          <p:nvPr>
            <p:ph idx="1"/>
          </p:nvPr>
        </p:nvSpPr>
        <p:spPr>
          <a:xfrm>
            <a:off x="107504" y="260648"/>
            <a:ext cx="8928992" cy="6336704"/>
          </a:xfrm>
        </p:spPr>
        <p:txBody>
          <a:bodyPr>
            <a:noAutofit/>
          </a:bodyPr>
          <a:lstStyle/>
          <a:p>
            <a:pPr marL="0" indent="0">
              <a:buNone/>
            </a:pPr>
            <a:r>
              <a:rPr lang="pl-PL" sz="1800" b="1" dirty="0"/>
              <a:t>KORZYŚCI WYNIKAJĄCE ZE STOSOWANIA FAKTUR KSEF. </a:t>
            </a:r>
            <a:endParaRPr lang="pl-PL" sz="1800" dirty="0"/>
          </a:p>
          <a:p>
            <a:pPr marL="0" lvl="0" indent="0">
              <a:buNone/>
            </a:pPr>
            <a:r>
              <a:rPr lang="pl-PL" sz="2400" b="1" dirty="0"/>
              <a:t>8. Transparentność obrotu gospodarczego:</a:t>
            </a:r>
            <a:endParaRPr lang="pl-PL" sz="2400" dirty="0"/>
          </a:p>
          <a:p>
            <a:pPr marL="0" indent="0">
              <a:buNone/>
            </a:pPr>
            <a:r>
              <a:rPr lang="pl-PL" sz="2400" dirty="0"/>
              <a:t>KSEF przyczynia się do zwiększenia przejrzystości obrotu gospodarczego.</a:t>
            </a:r>
          </a:p>
          <a:p>
            <a:pPr marL="0" indent="0">
              <a:buNone/>
            </a:pPr>
            <a:r>
              <a:rPr lang="pl-PL" sz="2400" dirty="0"/>
              <a:t> Nie trzeba będzie już dbać na gruncie VAT o  autentyczność pochodzenia, czytelność oraz integralność treści faktur,</a:t>
            </a:r>
          </a:p>
          <a:p>
            <a:pPr marL="0" lvl="0" indent="0">
              <a:buNone/>
            </a:pPr>
            <a:r>
              <a:rPr lang="pl-PL" sz="2400" b="1" dirty="0"/>
              <a:t>9. Brak konieczności wystawiania duplikatów:</a:t>
            </a:r>
            <a:endParaRPr lang="pl-PL" sz="2400" dirty="0"/>
          </a:p>
          <a:p>
            <a:pPr marL="0" indent="0">
              <a:buNone/>
            </a:pPr>
            <a:r>
              <a:rPr lang="pl-PL" sz="2400" dirty="0"/>
              <a:t>W KSEF nie ma potrzeby wystawiania duplikatów faktur, ponieważ faktury są zawsze dostępne w systemie. Bardziej chodzi tu o to , że skoro faktura jest w systemie KSEF i zawsze uznaje się ją za otrzymaną w dacie nadania jej KSEF ID to zniknie także problem z data ujęcia w rejestrach zakupu otrzymanej faktury bo skoro NIE zaginie i się NIE zniszczy to zawsze data otrzymania będzie data nadania identyfikatora w KSEF. </a:t>
            </a:r>
          </a:p>
          <a:p>
            <a:pPr marL="0" indent="0">
              <a:buNone/>
            </a:pPr>
            <a:endParaRPr lang="pl-PL" sz="2000" dirty="0"/>
          </a:p>
        </p:txBody>
      </p:sp>
      <p:sp>
        <p:nvSpPr>
          <p:cNvPr id="2" name="Symbol zastępczy numeru slajdu 1">
            <a:extLst>
              <a:ext uri="{FF2B5EF4-FFF2-40B4-BE49-F238E27FC236}">
                <a16:creationId xmlns:a16="http://schemas.microsoft.com/office/drawing/2014/main" id="{D3A33D54-A1AB-32A4-FBF2-F29441080672}"/>
              </a:ext>
            </a:extLst>
          </p:cNvPr>
          <p:cNvSpPr>
            <a:spLocks noGrp="1"/>
          </p:cNvSpPr>
          <p:nvPr>
            <p:ph type="sldNum" sz="quarter" idx="12"/>
          </p:nvPr>
        </p:nvSpPr>
        <p:spPr/>
        <p:txBody>
          <a:bodyPr/>
          <a:lstStyle/>
          <a:p>
            <a:fld id="{59594D15-2B02-4503-A17C-DAA438571C77}" type="slidenum">
              <a:rPr lang="pl-PL" smtClean="0"/>
              <a:t>131</a:t>
            </a:fld>
            <a:endParaRPr lang="pl-PL"/>
          </a:p>
        </p:txBody>
      </p:sp>
    </p:spTree>
    <p:extLst>
      <p:ext uri="{BB962C8B-B14F-4D97-AF65-F5344CB8AC3E}">
        <p14:creationId xmlns:p14="http://schemas.microsoft.com/office/powerpoint/2010/main" val="40564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DB57C7-358E-0FB0-D2AF-413FBBD96A4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AC09A7A-8F8D-4888-891C-09ACE2A3A402}"/>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A214CA6B-6451-CCDA-5CEF-88E00308ED2B}"/>
              </a:ext>
            </a:extLst>
          </p:cNvPr>
          <p:cNvSpPr>
            <a:spLocks noGrp="1"/>
          </p:cNvSpPr>
          <p:nvPr>
            <p:ph idx="1"/>
          </p:nvPr>
        </p:nvSpPr>
        <p:spPr>
          <a:xfrm>
            <a:off x="107504" y="260648"/>
            <a:ext cx="8928992" cy="6336704"/>
          </a:xfrm>
        </p:spPr>
        <p:txBody>
          <a:bodyPr>
            <a:noAutofit/>
          </a:bodyPr>
          <a:lstStyle/>
          <a:p>
            <a:pPr marL="0" indent="0">
              <a:buNone/>
            </a:pPr>
            <a:r>
              <a:rPr lang="pl-PL" sz="1800" b="1" dirty="0"/>
              <a:t>KORZYŚCI WYNIKAJĄCE ZE STOSOWANIA FAKTUR KSEF. </a:t>
            </a:r>
            <a:endParaRPr lang="pl-PL" sz="1800" dirty="0"/>
          </a:p>
          <a:p>
            <a:pPr marL="0" lvl="0" indent="0">
              <a:buNone/>
            </a:pPr>
            <a:r>
              <a:rPr lang="pl-PL" b="1" dirty="0"/>
              <a:t>10. Usprawnienie kontroli podatkowych:</a:t>
            </a:r>
            <a:endParaRPr lang="pl-PL" dirty="0"/>
          </a:p>
          <a:p>
            <a:pPr marL="0" indent="0">
              <a:buNone/>
            </a:pPr>
            <a:r>
              <a:rPr lang="pl-PL" dirty="0"/>
              <a:t>- Dzięki KSEF, administracja skarbowa ma lepszy dostęp do danych, co może przyspieszyć i ułatwić kontrole podatkowe. W ramach czynności sprawdzających US będą mogły samodzielnie otrzymać dostęp do naszych faktur przychodowych i kosztowych bez potrzeby uzyskania dostępu do plików JPK Faktura. </a:t>
            </a:r>
          </a:p>
          <a:p>
            <a:pPr marL="0" indent="0">
              <a:buNone/>
            </a:pPr>
            <a:r>
              <a:rPr lang="pl-PL" dirty="0"/>
              <a:t>- jednocześnie podatnicy zostaną zwolnieni z obowiązku przekazywania plików JPK_FA na żądanie organów  podatkowych.</a:t>
            </a:r>
          </a:p>
          <a:p>
            <a:pPr marL="0" indent="0">
              <a:buNone/>
            </a:pPr>
            <a:endParaRPr lang="pl-PL" sz="2000" dirty="0"/>
          </a:p>
        </p:txBody>
      </p:sp>
      <p:sp>
        <p:nvSpPr>
          <p:cNvPr id="2" name="Symbol zastępczy numeru slajdu 1">
            <a:extLst>
              <a:ext uri="{FF2B5EF4-FFF2-40B4-BE49-F238E27FC236}">
                <a16:creationId xmlns:a16="http://schemas.microsoft.com/office/drawing/2014/main" id="{0FF527F2-68E2-AAEF-FB10-17A3153E7C62}"/>
              </a:ext>
            </a:extLst>
          </p:cNvPr>
          <p:cNvSpPr>
            <a:spLocks noGrp="1"/>
          </p:cNvSpPr>
          <p:nvPr>
            <p:ph type="sldNum" sz="quarter" idx="12"/>
          </p:nvPr>
        </p:nvSpPr>
        <p:spPr/>
        <p:txBody>
          <a:bodyPr/>
          <a:lstStyle/>
          <a:p>
            <a:fld id="{59594D15-2B02-4503-A17C-DAA438571C77}" type="slidenum">
              <a:rPr lang="pl-PL" smtClean="0"/>
              <a:t>132</a:t>
            </a:fld>
            <a:endParaRPr lang="pl-PL"/>
          </a:p>
        </p:txBody>
      </p:sp>
    </p:spTree>
    <p:extLst>
      <p:ext uri="{BB962C8B-B14F-4D97-AF65-F5344CB8AC3E}">
        <p14:creationId xmlns:p14="http://schemas.microsoft.com/office/powerpoint/2010/main" val="38045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1F3BD5-3C28-BA37-0140-FF78CAEDE6D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0CF50B7-2F33-4A11-A8E8-221A20453DFC}"/>
              </a:ext>
            </a:extLst>
          </p:cNvPr>
          <p:cNvSpPr>
            <a:spLocks noGrp="1"/>
          </p:cNvSpPr>
          <p:nvPr>
            <p:ph type="ctrTitle"/>
          </p:nvPr>
        </p:nvSpPr>
        <p:spPr>
          <a:xfrm>
            <a:off x="323528" y="533400"/>
            <a:ext cx="8148740" cy="5847928"/>
          </a:xfrm>
        </p:spPr>
        <p:txBody>
          <a:bodyPr/>
          <a:lstStyle/>
          <a:p>
            <a:r>
              <a:rPr lang="pl-PL" sz="2400" dirty="0">
                <a:solidFill>
                  <a:schemeClr val="tx2"/>
                </a:solidFill>
                <a:latin typeface="Cambria" panose="02040503050406030204" pitchFamily="18" charset="0"/>
              </a:rPr>
              <a:t>10.</a:t>
            </a:r>
            <a:r>
              <a:rPr lang="pl-PL" dirty="0"/>
              <a:t> </a:t>
            </a:r>
            <a:r>
              <a:rPr lang="pl-PL" dirty="0">
                <a:solidFill>
                  <a:schemeClr val="tx2"/>
                </a:solidFill>
              </a:rPr>
              <a:t>Jak się przygotować do wdrożenia </a:t>
            </a:r>
            <a:r>
              <a:rPr lang="pl-PL" dirty="0" err="1">
                <a:solidFill>
                  <a:schemeClr val="tx2"/>
                </a:solidFill>
              </a:rPr>
              <a:t>KSeF</a:t>
            </a:r>
            <a:r>
              <a:rPr lang="pl-PL" dirty="0">
                <a:solidFill>
                  <a:schemeClr val="tx2"/>
                </a:solidFill>
              </a:rPr>
              <a:t> – procedury, wymagania, analiza, szkolenia</a:t>
            </a:r>
            <a:br>
              <a:rPr lang="pl-PL" dirty="0">
                <a:solidFill>
                  <a:schemeClr val="tx2"/>
                </a:solidFill>
              </a:rPr>
            </a:br>
            <a:r>
              <a:rPr lang="pl-PL" sz="3200" b="1" dirty="0">
                <a:solidFill>
                  <a:schemeClr val="tx2">
                    <a:lumMod val="75000"/>
                  </a:schemeClr>
                </a:solidFill>
                <a:effectLst/>
                <a:latin typeface="Calibri" panose="020F0502020204030204" pitchFamily="34" charset="0"/>
                <a:ea typeface="Calibri" panose="020F0502020204030204" pitchFamily="34" charset="0"/>
              </a:rPr>
              <a:t> </a:t>
            </a:r>
            <a:br>
              <a:rPr lang="pl-PL" sz="3200" dirty="0">
                <a:solidFill>
                  <a:schemeClr val="tx2">
                    <a:lumMod val="75000"/>
                  </a:schemeClr>
                </a:solidFill>
                <a:effectLst/>
                <a:latin typeface="Calibri" panose="020F0502020204030204" pitchFamily="34" charset="0"/>
                <a:ea typeface="Calibri" panose="020F0502020204030204" pitchFamily="34" charset="0"/>
              </a:rPr>
            </a:br>
            <a:endParaRPr lang="pl-PL" sz="5400" dirty="0">
              <a:solidFill>
                <a:schemeClr val="tx2">
                  <a:lumMod val="75000"/>
                </a:schemeClr>
              </a:solidFill>
            </a:endParaRPr>
          </a:p>
        </p:txBody>
      </p:sp>
      <p:sp>
        <p:nvSpPr>
          <p:cNvPr id="3" name="Podtytuł 2">
            <a:extLst>
              <a:ext uri="{FF2B5EF4-FFF2-40B4-BE49-F238E27FC236}">
                <a16:creationId xmlns:a16="http://schemas.microsoft.com/office/drawing/2014/main" id="{6A5EC048-2ADE-13E9-D556-264BE64DC843}"/>
              </a:ext>
            </a:extLst>
          </p:cNvPr>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
        <p:nvSpPr>
          <p:cNvPr id="4" name="Symbol zastępczy numeru slajdu 3">
            <a:extLst>
              <a:ext uri="{FF2B5EF4-FFF2-40B4-BE49-F238E27FC236}">
                <a16:creationId xmlns:a16="http://schemas.microsoft.com/office/drawing/2014/main" id="{7B36B44A-E49C-A935-270F-A68412357801}"/>
              </a:ext>
            </a:extLst>
          </p:cNvPr>
          <p:cNvSpPr>
            <a:spLocks noGrp="1"/>
          </p:cNvSpPr>
          <p:nvPr>
            <p:ph type="sldNum" sz="quarter" idx="12"/>
          </p:nvPr>
        </p:nvSpPr>
        <p:spPr/>
        <p:txBody>
          <a:bodyPr/>
          <a:lstStyle/>
          <a:p>
            <a:fld id="{59594D15-2B02-4503-A17C-DAA438571C77}" type="slidenum">
              <a:rPr lang="pl-PL" smtClean="0"/>
              <a:t>133</a:t>
            </a:fld>
            <a:endParaRPr lang="pl-PL"/>
          </a:p>
        </p:txBody>
      </p:sp>
    </p:spTree>
    <p:extLst>
      <p:ext uri="{BB962C8B-B14F-4D97-AF65-F5344CB8AC3E}">
        <p14:creationId xmlns:p14="http://schemas.microsoft.com/office/powerpoint/2010/main" val="12696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6002DC-E1FB-7630-F6E6-DC6F254A9B9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7DC1C44-2601-94CA-3630-99A640383B29}"/>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1C972B3E-24AA-A998-3533-A9FD56BE7911}"/>
              </a:ext>
            </a:extLst>
          </p:cNvPr>
          <p:cNvSpPr>
            <a:spLocks noGrp="1"/>
          </p:cNvSpPr>
          <p:nvPr>
            <p:ph idx="1"/>
          </p:nvPr>
        </p:nvSpPr>
        <p:spPr>
          <a:xfrm>
            <a:off x="35496" y="73152"/>
            <a:ext cx="9036496" cy="6524200"/>
          </a:xfrm>
        </p:spPr>
        <p:txBody>
          <a:bodyPr>
            <a:noAutofit/>
          </a:bodyPr>
          <a:lstStyle/>
          <a:p>
            <a:pPr marL="0" indent="0">
              <a:buNone/>
            </a:pPr>
            <a:r>
              <a:rPr lang="pl-PL" sz="2000" b="1" dirty="0"/>
              <a:t>TYPOWE ROLE W KONTEKŚCIE WDROŻENIA I UZYTKOWANIA KSEF 2.0</a:t>
            </a:r>
          </a:p>
          <a:p>
            <a:pPr marL="0" indent="0">
              <a:buNone/>
            </a:pPr>
            <a:r>
              <a:rPr lang="pl-PL" sz="2000" b="1" dirty="0"/>
              <a:t>1. ZARZĄD/WŁAŚCICIEL( Reprezentant Podatnika)</a:t>
            </a:r>
          </a:p>
          <a:p>
            <a:pPr marL="0" indent="0">
              <a:buNone/>
            </a:pPr>
            <a:r>
              <a:rPr lang="pl-PL" sz="2000" dirty="0"/>
              <a:t>Osoby formalnie reprezentujące firmę ponoszące ostateczną odpowiedzialność prawną i finansową za prawidłowe działalnie KSEF. Wiodą kluczowa role na etapie nadawania uprawnień pierwotnych i wtórnych.</a:t>
            </a:r>
          </a:p>
          <a:p>
            <a:pPr marL="0" indent="0">
              <a:buNone/>
            </a:pPr>
            <a:r>
              <a:rPr lang="pl-PL" sz="2000" b="1" dirty="0"/>
              <a:t>2. ADMINISTRATOR KSEF</a:t>
            </a:r>
          </a:p>
          <a:p>
            <a:pPr marL="0" indent="0">
              <a:buNone/>
            </a:pPr>
            <a:r>
              <a:rPr lang="pl-PL" sz="2000" dirty="0"/>
              <a:t>Najważniejsza osoba operacyjna. Osoba ta posiada najwyższe uprawnienia do zarządzania dostępami do KSEF przekazane jej przez osoby z pkt.1. Powinno się generalnie obsadzić przynajmniej dwie osoby w tej roli, ze względów pragmatycznych. Nie musi być właścicielem firmy ani członkiem zarządu.</a:t>
            </a:r>
          </a:p>
          <a:p>
            <a:pPr marL="0" indent="0">
              <a:buNone/>
            </a:pPr>
            <a:r>
              <a:rPr lang="pl-PL" sz="2000" b="1" dirty="0"/>
              <a:t>3. GŁÓWNY KSIĘGOWY</a:t>
            </a:r>
          </a:p>
          <a:p>
            <a:pPr marL="0" indent="0">
              <a:buNone/>
            </a:pPr>
            <a:r>
              <a:rPr lang="pl-PL" sz="2000" dirty="0"/>
              <a:t>Osoba pełniąca rolę ( jeżeli oczywiście nie jest administratorem!) nadzoru nad poprawnością danych. Powinna posiadać szerokie uprawnienia operacyjne w tym wgląd we wszystkie faktury, nadzór nad ich wystawianiem oraz korygowaniem. Często to właśnie Główny księgowy pełni funkcję Administratora.</a:t>
            </a:r>
          </a:p>
        </p:txBody>
      </p:sp>
      <p:sp>
        <p:nvSpPr>
          <p:cNvPr id="2" name="Symbol zastępczy numeru slajdu 1">
            <a:extLst>
              <a:ext uri="{FF2B5EF4-FFF2-40B4-BE49-F238E27FC236}">
                <a16:creationId xmlns:a16="http://schemas.microsoft.com/office/drawing/2014/main" id="{D923A098-DB9D-06DC-F960-888CD3222C78}"/>
              </a:ext>
            </a:extLst>
          </p:cNvPr>
          <p:cNvSpPr>
            <a:spLocks noGrp="1"/>
          </p:cNvSpPr>
          <p:nvPr>
            <p:ph type="sldNum" sz="quarter" idx="12"/>
          </p:nvPr>
        </p:nvSpPr>
        <p:spPr/>
        <p:txBody>
          <a:bodyPr/>
          <a:lstStyle/>
          <a:p>
            <a:fld id="{59594D15-2B02-4503-A17C-DAA438571C77}" type="slidenum">
              <a:rPr lang="pl-PL" smtClean="0"/>
              <a:t>134</a:t>
            </a:fld>
            <a:endParaRPr lang="pl-PL"/>
          </a:p>
        </p:txBody>
      </p:sp>
    </p:spTree>
    <p:extLst>
      <p:ext uri="{BB962C8B-B14F-4D97-AF65-F5344CB8AC3E}">
        <p14:creationId xmlns:p14="http://schemas.microsoft.com/office/powerpoint/2010/main" val="337237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E02BDB-7AEC-65A4-18F2-A8AC9AFD8CA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AB94031-1BBA-7996-4C30-7DA4058F6C31}"/>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429FFB00-1A48-DF1D-E0A8-CF7BDADE3C58}"/>
              </a:ext>
            </a:extLst>
          </p:cNvPr>
          <p:cNvSpPr>
            <a:spLocks noGrp="1"/>
          </p:cNvSpPr>
          <p:nvPr>
            <p:ph idx="1"/>
          </p:nvPr>
        </p:nvSpPr>
        <p:spPr>
          <a:xfrm>
            <a:off x="35496" y="73152"/>
            <a:ext cx="9036496" cy="6524200"/>
          </a:xfrm>
        </p:spPr>
        <p:txBody>
          <a:bodyPr>
            <a:noAutofit/>
          </a:bodyPr>
          <a:lstStyle/>
          <a:p>
            <a:pPr marL="0" indent="0">
              <a:buNone/>
            </a:pPr>
            <a:r>
              <a:rPr lang="pl-PL" sz="2000" b="1" dirty="0"/>
              <a:t>TYPOWE ROLE W KONTEKŚCIE WDROŻENIA I UZYTKOWANIA KSEF 2.0</a:t>
            </a:r>
          </a:p>
          <a:p>
            <a:pPr marL="0" indent="0">
              <a:buNone/>
            </a:pPr>
            <a:r>
              <a:rPr lang="pl-PL" sz="2000" b="1" dirty="0"/>
              <a:t>4. SPECJALISTA FAKTUROWANIA, MAGAZYNIER, OSOBA ODPOWIEDZIALNA ZA PŁATNOŚCI</a:t>
            </a:r>
          </a:p>
          <a:p>
            <a:pPr marL="0" indent="0">
              <a:buNone/>
            </a:pPr>
            <a:r>
              <a:rPr lang="pl-PL" sz="2000" dirty="0"/>
              <a:t>Użytkownik operacyjny, wykonujący codzienne zdania . Uprawnienia takiej osoby ograniczone są do wystawiania faktur lub importowania faktur lub przeglądania faktur)</a:t>
            </a:r>
          </a:p>
          <a:p>
            <a:pPr marL="0" indent="0">
              <a:buNone/>
            </a:pPr>
            <a:r>
              <a:rPr lang="pl-PL" sz="2000" b="1" dirty="0"/>
              <a:t>5. DZIAŁ IT</a:t>
            </a:r>
          </a:p>
          <a:p>
            <a:pPr marL="0" indent="0">
              <a:buNone/>
            </a:pPr>
            <a:r>
              <a:rPr lang="pl-PL" sz="2000" dirty="0"/>
              <a:t>Pełni rolę czysto techniczną. Taka osoba jest odpowiedzialna za techniczną integracje systemu Oprogramowania w firmie z KSEF. Osoba taka może też być odpowiedzialna za przechowywanie certyfikatów KSEF oraz szeroko rozumianą implementację oprogramowania i zasad informatycznych związanych z KSEF do firmy. </a:t>
            </a:r>
          </a:p>
          <a:p>
            <a:pPr marL="0" indent="0">
              <a:buNone/>
            </a:pPr>
            <a:r>
              <a:rPr lang="pl-PL" sz="2000" b="1" dirty="0"/>
              <a:t>6. KONTROLER WEWNĘTRZNY</a:t>
            </a:r>
          </a:p>
          <a:p>
            <a:pPr marL="0" indent="0">
              <a:buNone/>
            </a:pPr>
            <a:r>
              <a:rPr lang="pl-PL" sz="2000" dirty="0"/>
              <a:t>Osoba z uprawnieniami tylko do przeglądania danych z KSEF pozwalająca na weryfikację zgodności procesów bez ryzyka wprowadzenia zmian.</a:t>
            </a:r>
          </a:p>
          <a:p>
            <a:pPr marL="0" indent="0">
              <a:buNone/>
            </a:pPr>
            <a:r>
              <a:rPr lang="pl-PL" sz="2000" b="1" dirty="0"/>
              <a:t>7. PEŁNOMOCNIK ZEWNĘTRZNY</a:t>
            </a:r>
          </a:p>
          <a:p>
            <a:pPr marL="0" indent="0">
              <a:buNone/>
            </a:pPr>
            <a:r>
              <a:rPr lang="pl-PL" sz="2000" dirty="0"/>
              <a:t>Podmiot zewnętrzny, któremu firma przekazuje część obowiązków związanych np. z importowaniem faktur z KSEF, przeglądaniem dokumentów a </a:t>
            </a:r>
            <a:r>
              <a:rPr lang="pl-PL" sz="2000" dirty="0" err="1"/>
              <a:t>czasmi</a:t>
            </a:r>
            <a:r>
              <a:rPr lang="pl-PL" sz="2000" dirty="0"/>
              <a:t> nawet wystawiania faktur i przesyłania ich do KSEF</a:t>
            </a:r>
          </a:p>
        </p:txBody>
      </p:sp>
      <p:sp>
        <p:nvSpPr>
          <p:cNvPr id="2" name="Symbol zastępczy numeru slajdu 1">
            <a:extLst>
              <a:ext uri="{FF2B5EF4-FFF2-40B4-BE49-F238E27FC236}">
                <a16:creationId xmlns:a16="http://schemas.microsoft.com/office/drawing/2014/main" id="{91D621EB-BF45-E682-7022-D1E301415423}"/>
              </a:ext>
            </a:extLst>
          </p:cNvPr>
          <p:cNvSpPr>
            <a:spLocks noGrp="1"/>
          </p:cNvSpPr>
          <p:nvPr>
            <p:ph type="sldNum" sz="quarter" idx="12"/>
          </p:nvPr>
        </p:nvSpPr>
        <p:spPr/>
        <p:txBody>
          <a:bodyPr/>
          <a:lstStyle/>
          <a:p>
            <a:fld id="{59594D15-2B02-4503-A17C-DAA438571C77}" type="slidenum">
              <a:rPr lang="pl-PL" smtClean="0"/>
              <a:t>135</a:t>
            </a:fld>
            <a:endParaRPr lang="pl-PL"/>
          </a:p>
        </p:txBody>
      </p:sp>
    </p:spTree>
    <p:extLst>
      <p:ext uri="{BB962C8B-B14F-4D97-AF65-F5344CB8AC3E}">
        <p14:creationId xmlns:p14="http://schemas.microsoft.com/office/powerpoint/2010/main" val="358319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D8D5C8-92CC-6CF9-9C29-B4ECAE99B6C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BE8BA60-E109-B1BA-DCC5-C1CEEE73CE5E}"/>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26C02BC2-FA73-B911-A4C2-EDC8047184C2}"/>
              </a:ext>
            </a:extLst>
          </p:cNvPr>
          <p:cNvSpPr>
            <a:spLocks noGrp="1"/>
          </p:cNvSpPr>
          <p:nvPr>
            <p:ph idx="1"/>
          </p:nvPr>
        </p:nvSpPr>
        <p:spPr>
          <a:xfrm>
            <a:off x="107504" y="73152"/>
            <a:ext cx="9036496" cy="6711696"/>
          </a:xfrm>
        </p:spPr>
        <p:txBody>
          <a:bodyPr>
            <a:noAutofit/>
          </a:bodyPr>
          <a:lstStyle/>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r>
              <a:rPr lang="pl-PL" b="1" dirty="0"/>
              <a:t>MODEL WSPÓŁPRACY FIRMA POSIADAJĄCA KSIĘGOWOŚC NA MIEJSCU</a:t>
            </a:r>
            <a:endParaRPr lang="pl-PL" dirty="0"/>
          </a:p>
          <a:p>
            <a:pPr marL="0" indent="0">
              <a:buNone/>
            </a:pPr>
            <a:endParaRPr lang="pl-PL" sz="2000" dirty="0"/>
          </a:p>
        </p:txBody>
      </p:sp>
      <p:sp>
        <p:nvSpPr>
          <p:cNvPr id="2" name="Symbol zastępczy numeru slajdu 1">
            <a:extLst>
              <a:ext uri="{FF2B5EF4-FFF2-40B4-BE49-F238E27FC236}">
                <a16:creationId xmlns:a16="http://schemas.microsoft.com/office/drawing/2014/main" id="{37E3CE27-01C1-1BF1-0ED2-94476288033F}"/>
              </a:ext>
            </a:extLst>
          </p:cNvPr>
          <p:cNvSpPr>
            <a:spLocks noGrp="1"/>
          </p:cNvSpPr>
          <p:nvPr>
            <p:ph type="sldNum" sz="quarter" idx="12"/>
          </p:nvPr>
        </p:nvSpPr>
        <p:spPr/>
        <p:txBody>
          <a:bodyPr/>
          <a:lstStyle/>
          <a:p>
            <a:fld id="{59594D15-2B02-4503-A17C-DAA438571C77}" type="slidenum">
              <a:rPr lang="pl-PL" smtClean="0"/>
              <a:t>136</a:t>
            </a:fld>
            <a:endParaRPr lang="pl-PL"/>
          </a:p>
        </p:txBody>
      </p:sp>
    </p:spTree>
    <p:extLst>
      <p:ext uri="{BB962C8B-B14F-4D97-AF65-F5344CB8AC3E}">
        <p14:creationId xmlns:p14="http://schemas.microsoft.com/office/powerpoint/2010/main" val="23426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3B5824B-E1F9-0FD4-B9D7-FFBC28A40F2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5C187BF-8B04-8F6B-CA6F-BD0C56D79776}"/>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17D5E416-936A-6448-2123-4707BCBDABA3}"/>
              </a:ext>
            </a:extLst>
          </p:cNvPr>
          <p:cNvSpPr>
            <a:spLocks noGrp="1"/>
          </p:cNvSpPr>
          <p:nvPr>
            <p:ph idx="1"/>
          </p:nvPr>
        </p:nvSpPr>
        <p:spPr>
          <a:xfrm>
            <a:off x="107504" y="73152"/>
            <a:ext cx="9036496" cy="6711696"/>
          </a:xfrm>
        </p:spPr>
        <p:txBody>
          <a:bodyPr>
            <a:noAutofit/>
          </a:bodyPr>
          <a:lstStyle/>
          <a:p>
            <a:pPr marL="0" indent="0">
              <a:buNone/>
            </a:pPr>
            <a:r>
              <a:rPr lang="pl-PL" sz="2000" b="1" dirty="0"/>
              <a:t>Schemat 1.</a:t>
            </a:r>
            <a:endParaRPr lang="pl-PL" sz="2000" dirty="0"/>
          </a:p>
          <a:p>
            <a:pPr marL="0" indent="0">
              <a:buNone/>
            </a:pPr>
            <a:r>
              <a:rPr lang="pl-PL" sz="2000" b="1" dirty="0"/>
              <a:t>OBECNIE</a:t>
            </a:r>
            <a:endParaRPr lang="pl-PL" sz="2000" dirty="0"/>
          </a:p>
          <a:p>
            <a:pPr marL="0" indent="0">
              <a:buNone/>
            </a:pPr>
            <a:r>
              <a:rPr lang="pl-PL" sz="2000" dirty="0"/>
              <a:t>Wszystkie dokumenty sprzedażowe są akceptowane przez osobę lub osoby odpowiedzialne za dokonywanie sprzedaży. Wszelkie dokumenty kosztowe przechodzą przez „książkę podawczą” i są przekazywane do akceptacji przez kierownika jednostki ( dyrektora , prezesa) lub osobę przez nie go upoważnioną co do zasadności poniesienia wydatku oraz ewentualnego ustalenia której pozycji kosztów ( konta5) dotyczy wydatek. </a:t>
            </a:r>
          </a:p>
          <a:p>
            <a:pPr marL="0" indent="0">
              <a:buNone/>
            </a:pPr>
            <a:r>
              <a:rPr lang="pl-PL" sz="2000" b="1" dirty="0"/>
              <a:t>PO WEJŚCIU KSEF</a:t>
            </a:r>
            <a:endParaRPr lang="pl-PL" sz="2000" dirty="0"/>
          </a:p>
          <a:p>
            <a:pPr marL="0" indent="0">
              <a:buNone/>
            </a:pPr>
            <a:r>
              <a:rPr lang="pl-PL" sz="2000" dirty="0"/>
              <a:t>Wszystkie dokumenty sprzedażowe są akceptowane przez osobę lub osoby odpowiedzialne za dokonywanie </a:t>
            </a:r>
            <a:r>
              <a:rPr lang="pl-PL" sz="2000" b="1" dirty="0"/>
              <a:t>sprzedaży</a:t>
            </a:r>
            <a:r>
              <a:rPr lang="pl-PL" sz="2000" dirty="0"/>
              <a:t> i wysyłane do KSEF przynajmniej raz dziennie. </a:t>
            </a:r>
          </a:p>
          <a:p>
            <a:pPr marL="0" indent="0">
              <a:buNone/>
            </a:pPr>
            <a:r>
              <a:rPr lang="pl-PL" sz="2000" dirty="0"/>
              <a:t>Wszelkie dokumenty kosztowe są importowane z KSEF w wersji </a:t>
            </a:r>
            <a:r>
              <a:rPr lang="pl-PL" sz="2000" dirty="0" err="1"/>
              <a:t>xml</a:t>
            </a:r>
            <a:r>
              <a:rPr lang="pl-PL" sz="2000" dirty="0"/>
              <a:t> oraz w wersji PDF i na tych PDF-ach dokonywane </a:t>
            </a:r>
            <a:r>
              <a:rPr lang="pl-PL" sz="2000" dirty="0" err="1"/>
              <a:t>sa</a:t>
            </a:r>
            <a:r>
              <a:rPr lang="pl-PL" sz="2000" dirty="0"/>
              <a:t> uwagi dotyczące zatwierdzenia, opisu pozycji kosztów lub kalkulacyjnego opisu kosztów ( konta z gatunku 5) następnie są umieszczane w buforze „zaakceptowane” do użytku przez dział księgowości lub dział magazynowania lub dla celów programu odpowiedzialnego za rozrachunki. </a:t>
            </a:r>
          </a:p>
          <a:p>
            <a:pPr marL="0" indent="0">
              <a:buNone/>
            </a:pPr>
            <a:endParaRPr lang="pl-PL" sz="2000" dirty="0"/>
          </a:p>
        </p:txBody>
      </p:sp>
      <p:sp>
        <p:nvSpPr>
          <p:cNvPr id="2" name="Symbol zastępczy numeru slajdu 1">
            <a:extLst>
              <a:ext uri="{FF2B5EF4-FFF2-40B4-BE49-F238E27FC236}">
                <a16:creationId xmlns:a16="http://schemas.microsoft.com/office/drawing/2014/main" id="{DD4C6625-48FE-9F89-B1F0-CFF50CA6B191}"/>
              </a:ext>
            </a:extLst>
          </p:cNvPr>
          <p:cNvSpPr>
            <a:spLocks noGrp="1"/>
          </p:cNvSpPr>
          <p:nvPr>
            <p:ph type="sldNum" sz="quarter" idx="12"/>
          </p:nvPr>
        </p:nvSpPr>
        <p:spPr/>
        <p:txBody>
          <a:bodyPr/>
          <a:lstStyle/>
          <a:p>
            <a:fld id="{59594D15-2B02-4503-A17C-DAA438571C77}" type="slidenum">
              <a:rPr lang="pl-PL" smtClean="0"/>
              <a:t>137</a:t>
            </a:fld>
            <a:endParaRPr lang="pl-PL"/>
          </a:p>
        </p:txBody>
      </p:sp>
    </p:spTree>
    <p:extLst>
      <p:ext uri="{BB962C8B-B14F-4D97-AF65-F5344CB8AC3E}">
        <p14:creationId xmlns:p14="http://schemas.microsoft.com/office/powerpoint/2010/main" val="101678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AD4D37-B4C5-EB85-1165-7F10F4086B6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D95B58B-C6E6-D7AD-0EB0-970D75F1B061}"/>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73D37F1-D3C2-03FB-3F56-7B4DF25A795D}"/>
              </a:ext>
            </a:extLst>
          </p:cNvPr>
          <p:cNvSpPr>
            <a:spLocks noGrp="1"/>
          </p:cNvSpPr>
          <p:nvPr>
            <p:ph idx="1"/>
          </p:nvPr>
        </p:nvSpPr>
        <p:spPr>
          <a:xfrm>
            <a:off x="107504" y="73152"/>
            <a:ext cx="9036496" cy="6711696"/>
          </a:xfrm>
        </p:spPr>
        <p:txBody>
          <a:bodyPr>
            <a:noAutofit/>
          </a:bodyPr>
          <a:lstStyle/>
          <a:p>
            <a:pPr marL="0" indent="0">
              <a:buNone/>
            </a:pPr>
            <a:r>
              <a:rPr lang="pl-PL" sz="2400" b="1" dirty="0"/>
              <a:t>Schemat 2.</a:t>
            </a:r>
            <a:endParaRPr lang="pl-PL" sz="2400" dirty="0"/>
          </a:p>
          <a:p>
            <a:pPr marL="0" indent="0">
              <a:buNone/>
            </a:pPr>
            <a:r>
              <a:rPr lang="pl-PL" sz="2000" b="1" dirty="0"/>
              <a:t>OBECNIE</a:t>
            </a:r>
            <a:endParaRPr lang="pl-PL" sz="2000" dirty="0"/>
          </a:p>
          <a:p>
            <a:pPr marL="0" indent="0">
              <a:buNone/>
            </a:pPr>
            <a:r>
              <a:rPr lang="pl-PL" sz="2000" dirty="0"/>
              <a:t>Wszystkie dokumenty sprzedażowe są akceptowane przez osobę lub osoby odpowiedzialne za dokonywanie sprzedaży. Wszelkie dokumenty kosztowe przechodzą bezpośrednio do księgowości w celu zaksięgowania.  </a:t>
            </a:r>
          </a:p>
          <a:p>
            <a:pPr marL="0" indent="0">
              <a:buNone/>
            </a:pPr>
            <a:r>
              <a:rPr lang="pl-PL" sz="2000" b="1" dirty="0"/>
              <a:t>PO WEJŚCIU KSEF</a:t>
            </a:r>
            <a:endParaRPr lang="pl-PL" sz="2000" dirty="0"/>
          </a:p>
          <a:p>
            <a:pPr marL="0" indent="0">
              <a:buNone/>
            </a:pPr>
            <a:r>
              <a:rPr lang="pl-PL" sz="2000" dirty="0"/>
              <a:t>Wszystkie dokumenty sprzedażowe są akceptowane przez osobę lub osoby odpowiedzialne za dokonywanie sprzedaży i wysyłane do KSEF przynajmniej raz dziennie. Wszelkie dokumenty kosztowe są importowane z KSEF są umieszczane w buforze firmowym , Z tego bufora korzysta dział księgowy w celu zaimportowania tych dokumentów do programu FK oraz dział magazynowy do programu magazynowego i dział zajmujący się rozliczaniem rozrachunków ( lub dokonuje tego sam dział księgowy). NIE jest dokonywany opis dokumentów pod kątem merytorycznym bo tak było także przed wejściem KSEF. Kwalifikacja zaliczenia do odpowiedniej grupy kosztów odbywa się w drodze uzgodnień tak jak dotychczas.</a:t>
            </a:r>
          </a:p>
          <a:p>
            <a:r>
              <a:rPr lang="pl-PL" sz="2400" dirty="0"/>
              <a:t> </a:t>
            </a:r>
          </a:p>
          <a:p>
            <a:pPr marL="0" indent="0">
              <a:buNone/>
            </a:pPr>
            <a:endParaRPr lang="pl-PL" sz="2000" dirty="0"/>
          </a:p>
        </p:txBody>
      </p:sp>
      <p:sp>
        <p:nvSpPr>
          <p:cNvPr id="2" name="Symbol zastępczy numeru slajdu 1">
            <a:extLst>
              <a:ext uri="{FF2B5EF4-FFF2-40B4-BE49-F238E27FC236}">
                <a16:creationId xmlns:a16="http://schemas.microsoft.com/office/drawing/2014/main" id="{DCE0B96E-D4FC-9F9F-FDC4-002AC699EA8A}"/>
              </a:ext>
            </a:extLst>
          </p:cNvPr>
          <p:cNvSpPr>
            <a:spLocks noGrp="1"/>
          </p:cNvSpPr>
          <p:nvPr>
            <p:ph type="sldNum" sz="quarter" idx="12"/>
          </p:nvPr>
        </p:nvSpPr>
        <p:spPr/>
        <p:txBody>
          <a:bodyPr/>
          <a:lstStyle/>
          <a:p>
            <a:fld id="{59594D15-2B02-4503-A17C-DAA438571C77}" type="slidenum">
              <a:rPr lang="pl-PL" smtClean="0"/>
              <a:t>138</a:t>
            </a:fld>
            <a:endParaRPr lang="pl-PL"/>
          </a:p>
        </p:txBody>
      </p:sp>
    </p:spTree>
    <p:extLst>
      <p:ext uri="{BB962C8B-B14F-4D97-AF65-F5344CB8AC3E}">
        <p14:creationId xmlns:p14="http://schemas.microsoft.com/office/powerpoint/2010/main" val="398761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CDD375-0FAF-FE63-9AE3-E3CA6A3F715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D18358E-F129-59BA-EB3A-0181B96B65E0}"/>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82B0977-55FE-F399-7EEC-0141A8FF17CB}"/>
              </a:ext>
            </a:extLst>
          </p:cNvPr>
          <p:cNvSpPr>
            <a:spLocks noGrp="1"/>
          </p:cNvSpPr>
          <p:nvPr>
            <p:ph idx="1"/>
          </p:nvPr>
        </p:nvSpPr>
        <p:spPr>
          <a:xfrm>
            <a:off x="107504" y="73152"/>
            <a:ext cx="9036496" cy="6711696"/>
          </a:xfrm>
        </p:spPr>
        <p:txBody>
          <a:bodyPr>
            <a:noAutofit/>
          </a:bodyPr>
          <a:lstStyle/>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r>
              <a:rPr lang="pl-PL" b="1" dirty="0"/>
              <a:t>ZASADY WDROŻENIA KSEF W PRZYPADKU KANCELARII PRAWNEJ</a:t>
            </a:r>
            <a:endParaRPr lang="pl-PL" dirty="0"/>
          </a:p>
          <a:p>
            <a:pPr marL="0" indent="0">
              <a:buNone/>
            </a:pPr>
            <a:endParaRPr lang="pl-PL" sz="2000" dirty="0"/>
          </a:p>
        </p:txBody>
      </p:sp>
      <p:sp>
        <p:nvSpPr>
          <p:cNvPr id="2" name="Symbol zastępczy numeru slajdu 1">
            <a:extLst>
              <a:ext uri="{FF2B5EF4-FFF2-40B4-BE49-F238E27FC236}">
                <a16:creationId xmlns:a16="http://schemas.microsoft.com/office/drawing/2014/main" id="{86F822D8-18E0-C944-9C4B-9E298EBF2820}"/>
              </a:ext>
            </a:extLst>
          </p:cNvPr>
          <p:cNvSpPr>
            <a:spLocks noGrp="1"/>
          </p:cNvSpPr>
          <p:nvPr>
            <p:ph type="sldNum" sz="quarter" idx="12"/>
          </p:nvPr>
        </p:nvSpPr>
        <p:spPr/>
        <p:txBody>
          <a:bodyPr/>
          <a:lstStyle/>
          <a:p>
            <a:fld id="{59594D15-2B02-4503-A17C-DAA438571C77}" type="slidenum">
              <a:rPr lang="pl-PL" smtClean="0"/>
              <a:t>139</a:t>
            </a:fld>
            <a:endParaRPr lang="pl-PL"/>
          </a:p>
        </p:txBody>
      </p:sp>
    </p:spTree>
    <p:extLst>
      <p:ext uri="{BB962C8B-B14F-4D97-AF65-F5344CB8AC3E}">
        <p14:creationId xmlns:p14="http://schemas.microsoft.com/office/powerpoint/2010/main" val="285770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6F5870-2254-BC57-0441-BFA24FBC3AF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9DE2CAD-0C6A-24A4-9E40-F37CC2B8BD90}"/>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755984AA-AFED-BE4C-FF86-DADF55946142}"/>
              </a:ext>
            </a:extLst>
          </p:cNvPr>
          <p:cNvSpPr>
            <a:spLocks noGrp="1"/>
          </p:cNvSpPr>
          <p:nvPr>
            <p:ph idx="1"/>
          </p:nvPr>
        </p:nvSpPr>
        <p:spPr>
          <a:xfrm>
            <a:off x="107504" y="116632"/>
            <a:ext cx="8856984" cy="6624100"/>
          </a:xfrm>
        </p:spPr>
        <p:txBody>
          <a:bodyPr>
            <a:noAutofit/>
          </a:bodyPr>
          <a:lstStyle/>
          <a:p>
            <a:pPr marL="0" indent="0">
              <a:buNone/>
            </a:pPr>
            <a:r>
              <a:rPr lang="pl-PL" b="1" dirty="0"/>
              <a:t>Co do zasady faktura wygenerowana w swoim programie fakturowania ma zostać przesłana do KSEF online czyli w tym samym dniu.</a:t>
            </a:r>
            <a:endParaRPr lang="pl-PL" dirty="0"/>
          </a:p>
          <a:p>
            <a:pPr marL="0" indent="0">
              <a:buNone/>
            </a:pPr>
            <a:r>
              <a:rPr lang="pl-PL" dirty="0"/>
              <a:t>W sytuacji gdy wystawiamy taką fakturę w relacji B2B i odbiorcą faktury jest podatnik krajowy faktura taka może być mu dostarczona </a:t>
            </a:r>
            <a:r>
              <a:rPr lang="pl-PL" b="1" dirty="0"/>
              <a:t>WYŁĄCZNIE  </a:t>
            </a:r>
            <a:r>
              <a:rPr lang="pl-PL" dirty="0"/>
              <a:t>za pośrednictwem KSEF, </a:t>
            </a:r>
          </a:p>
          <a:p>
            <a:pPr marL="0" indent="0">
              <a:buNone/>
            </a:pPr>
            <a:r>
              <a:rPr lang="pl-PL" dirty="0"/>
              <a:t>Nie będzie już możliwości wydrukowania mu jej w wersji papierowej i wręczyć </a:t>
            </a:r>
            <a:r>
              <a:rPr lang="pl-PL" b="1" dirty="0"/>
              <a:t>przed przesłaniem </a:t>
            </a:r>
            <a:r>
              <a:rPr lang="pl-PL" dirty="0"/>
              <a:t>jej do KSEF </a:t>
            </a:r>
            <a:r>
              <a:rPr lang="pl-PL" b="1" dirty="0"/>
              <a:t>Jako dokument przekazany ewentualnie Nabywcy </a:t>
            </a:r>
            <a:r>
              <a:rPr lang="pl-PL" dirty="0"/>
              <a:t>będzie można uznać dokument nie posiadający kilku z 15-tu elementów faktury, np. WZ-</a:t>
            </a:r>
            <a:r>
              <a:rPr lang="pl-PL" dirty="0" err="1"/>
              <a:t>kę</a:t>
            </a:r>
            <a:r>
              <a:rPr lang="pl-PL" dirty="0"/>
              <a:t> albo inne zestawienie sprzedaży albo pro formę.</a:t>
            </a:r>
            <a:endParaRPr lang="pl-PL" b="1" dirty="0"/>
          </a:p>
          <a:p>
            <a:pPr marL="0" indent="0">
              <a:buNone/>
            </a:pPr>
            <a:endParaRPr lang="pl-PL" dirty="0"/>
          </a:p>
          <a:p>
            <a:pPr marL="0" indent="0">
              <a:buNone/>
            </a:pPr>
            <a:endParaRPr lang="pl-PL" sz="1800" b="1" dirty="0"/>
          </a:p>
        </p:txBody>
      </p:sp>
      <p:sp>
        <p:nvSpPr>
          <p:cNvPr id="2" name="Symbol zastępczy numeru slajdu 1">
            <a:extLst>
              <a:ext uri="{FF2B5EF4-FFF2-40B4-BE49-F238E27FC236}">
                <a16:creationId xmlns:a16="http://schemas.microsoft.com/office/drawing/2014/main" id="{87A02FD4-F06C-533C-4D09-9C63099012AC}"/>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14</a:t>
            </a:fld>
            <a:endParaRPr lang="pl-PL"/>
          </a:p>
        </p:txBody>
      </p:sp>
    </p:spTree>
    <p:extLst>
      <p:ext uri="{BB962C8B-B14F-4D97-AF65-F5344CB8AC3E}">
        <p14:creationId xmlns:p14="http://schemas.microsoft.com/office/powerpoint/2010/main" val="24381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B75AB2-53D7-6F3E-4C3F-D6B0FC46A0F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E0359E6-59FC-EEE1-B05F-3754B3CC5F31}"/>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CFF428A9-818A-0420-FB3B-9928C5CD51A1}"/>
              </a:ext>
            </a:extLst>
          </p:cNvPr>
          <p:cNvSpPr>
            <a:spLocks noGrp="1"/>
          </p:cNvSpPr>
          <p:nvPr>
            <p:ph idx="1"/>
          </p:nvPr>
        </p:nvSpPr>
        <p:spPr>
          <a:xfrm>
            <a:off x="107504" y="73152"/>
            <a:ext cx="9036496" cy="6711696"/>
          </a:xfrm>
        </p:spPr>
        <p:txBody>
          <a:bodyPr>
            <a:noAutofit/>
          </a:bodyPr>
          <a:lstStyle/>
          <a:p>
            <a:pPr marL="0" lvl="0" indent="0">
              <a:buNone/>
            </a:pPr>
            <a:r>
              <a:rPr lang="pl-PL" sz="1800" b="1" dirty="0"/>
              <a:t>Wdrożenie ELEMENTY</a:t>
            </a:r>
            <a:endParaRPr lang="pl-PL" sz="1800" dirty="0"/>
          </a:p>
          <a:p>
            <a:pPr marL="0" indent="0">
              <a:buNone/>
            </a:pPr>
            <a:r>
              <a:rPr lang="pl-PL" sz="2000" dirty="0"/>
              <a:t>ważnym elementem wdrożenia są:</a:t>
            </a:r>
          </a:p>
          <a:p>
            <a:pPr marL="457200" indent="-457200">
              <a:buAutoNum type="arabicPeriod"/>
            </a:pPr>
            <a:r>
              <a:rPr lang="pl-PL" sz="2000" dirty="0"/>
              <a:t>Przeszkolenie personelu kancelarii w zakresie KSEF</a:t>
            </a:r>
          </a:p>
          <a:p>
            <a:pPr marL="457200" indent="-457200">
              <a:buAutoNum type="arabicPeriod"/>
            </a:pPr>
            <a:r>
              <a:rPr lang="pl-PL" sz="2000" dirty="0"/>
              <a:t>Analiza gotowości posiadanego programu do wystawiania faktur pod kontem integracji z KSEF.</a:t>
            </a:r>
          </a:p>
          <a:p>
            <a:pPr marL="457200" indent="-457200">
              <a:buAutoNum type="arabicPeriod"/>
            </a:pPr>
            <a:r>
              <a:rPr lang="pl-PL" sz="2000" dirty="0"/>
              <a:t>Analiza możliwych sposobów „pozyskiwania” faktur z KSEF za pomocą narzędzia w postaci programu lub dokonując logowania się codziennie do KSEF w celu „ ściągnięcia” faktur w postaci PDF.</a:t>
            </a:r>
          </a:p>
          <a:p>
            <a:pPr marL="457200" indent="-457200">
              <a:buAutoNum type="arabicPeriod"/>
            </a:pPr>
            <a:r>
              <a:rPr lang="pl-PL" sz="2000" dirty="0"/>
              <a:t>Dokonanie inicjacji procesu pracy w KSEF w zależności od rodzaju formy prowadzenia Kancelarii ( JDG czy spółka)</a:t>
            </a:r>
          </a:p>
          <a:p>
            <a:pPr marL="457200" indent="-457200">
              <a:buAutoNum type="arabicPeriod"/>
            </a:pPr>
            <a:r>
              <a:rPr lang="pl-PL" sz="2000" dirty="0"/>
              <a:t>Nadanie uprawnień pracownikom odpowiedzialnym za wystawiania lub pobieranie faktur lub obu tych czynności razem.</a:t>
            </a:r>
          </a:p>
          <a:p>
            <a:pPr marL="457200" indent="-457200">
              <a:buAutoNum type="arabicPeriod"/>
            </a:pPr>
            <a:r>
              <a:rPr lang="pl-PL" sz="2000" dirty="0"/>
              <a:t>Doprowadzenie aby uprawnieni pracownicy wygenerowali sobie certyfikaty lub </a:t>
            </a:r>
            <a:r>
              <a:rPr lang="pl-PL" sz="2000" dirty="0" err="1"/>
              <a:t>Tokeny</a:t>
            </a:r>
            <a:r>
              <a:rPr lang="pl-PL" sz="2000" dirty="0"/>
              <a:t> niezbędne do obsługi programów do wystawiania faktur w KSEF i do pobierania faktur z KSEF.</a:t>
            </a:r>
          </a:p>
          <a:p>
            <a:pPr marL="457200" indent="-457200">
              <a:buAutoNum type="arabicPeriod"/>
            </a:pPr>
            <a:r>
              <a:rPr lang="pl-PL" sz="2000" dirty="0"/>
              <a:t>Zapewnienie kontroli na ważnością certyfikatów i ich odpowiednim odnawianiem.</a:t>
            </a:r>
          </a:p>
          <a:p>
            <a:pPr marL="457200" indent="-457200">
              <a:buAutoNum type="arabicPeriod"/>
            </a:pPr>
            <a:r>
              <a:rPr lang="pl-PL" sz="2000" dirty="0"/>
              <a:t>Zapewnienie bezpieczeństwa dostępu do danych przez pracowników w podziale na role poszczególnych pracowników kancelarii. </a:t>
            </a:r>
          </a:p>
        </p:txBody>
      </p:sp>
      <p:sp>
        <p:nvSpPr>
          <p:cNvPr id="2" name="Symbol zastępczy numeru slajdu 1">
            <a:extLst>
              <a:ext uri="{FF2B5EF4-FFF2-40B4-BE49-F238E27FC236}">
                <a16:creationId xmlns:a16="http://schemas.microsoft.com/office/drawing/2014/main" id="{FF642B1C-C354-8775-A9AB-A16AC8DC45D4}"/>
              </a:ext>
            </a:extLst>
          </p:cNvPr>
          <p:cNvSpPr>
            <a:spLocks noGrp="1"/>
          </p:cNvSpPr>
          <p:nvPr>
            <p:ph type="sldNum" sz="quarter" idx="12"/>
          </p:nvPr>
        </p:nvSpPr>
        <p:spPr/>
        <p:txBody>
          <a:bodyPr/>
          <a:lstStyle/>
          <a:p>
            <a:fld id="{59594D15-2B02-4503-A17C-DAA438571C77}" type="slidenum">
              <a:rPr lang="pl-PL" smtClean="0"/>
              <a:t>140</a:t>
            </a:fld>
            <a:endParaRPr lang="pl-PL"/>
          </a:p>
        </p:txBody>
      </p:sp>
    </p:spTree>
    <p:extLst>
      <p:ext uri="{BB962C8B-B14F-4D97-AF65-F5344CB8AC3E}">
        <p14:creationId xmlns:p14="http://schemas.microsoft.com/office/powerpoint/2010/main" val="373307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7011F0-D562-E35D-0359-35F6B484A7E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FBF4949-7023-A4A2-33F0-2112505C7444}"/>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156A2C54-DB6B-1389-39DF-F47761D465FC}"/>
              </a:ext>
            </a:extLst>
          </p:cNvPr>
          <p:cNvSpPr>
            <a:spLocks noGrp="1"/>
          </p:cNvSpPr>
          <p:nvPr>
            <p:ph idx="1"/>
          </p:nvPr>
        </p:nvSpPr>
        <p:spPr>
          <a:xfrm>
            <a:off x="107504" y="73152"/>
            <a:ext cx="9036496" cy="6711696"/>
          </a:xfrm>
        </p:spPr>
        <p:txBody>
          <a:bodyPr>
            <a:noAutofit/>
          </a:bodyPr>
          <a:lstStyle/>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r>
              <a:rPr lang="pl-PL" b="1" dirty="0"/>
              <a:t>ZASADY WDROŻENIA KSEF W PRZYPADKU KSIĘGOWOŚCI NA MIEJSCU</a:t>
            </a:r>
            <a:endParaRPr lang="pl-PL" dirty="0"/>
          </a:p>
          <a:p>
            <a:pPr marL="0" indent="0">
              <a:buNone/>
            </a:pPr>
            <a:endParaRPr lang="pl-PL" sz="2000" dirty="0"/>
          </a:p>
        </p:txBody>
      </p:sp>
      <p:sp>
        <p:nvSpPr>
          <p:cNvPr id="2" name="Symbol zastępczy numeru slajdu 1">
            <a:extLst>
              <a:ext uri="{FF2B5EF4-FFF2-40B4-BE49-F238E27FC236}">
                <a16:creationId xmlns:a16="http://schemas.microsoft.com/office/drawing/2014/main" id="{3E9AD0C4-8AC1-9CDA-6640-A260FD7E9370}"/>
              </a:ext>
            </a:extLst>
          </p:cNvPr>
          <p:cNvSpPr>
            <a:spLocks noGrp="1"/>
          </p:cNvSpPr>
          <p:nvPr>
            <p:ph type="sldNum" sz="quarter" idx="12"/>
          </p:nvPr>
        </p:nvSpPr>
        <p:spPr/>
        <p:txBody>
          <a:bodyPr/>
          <a:lstStyle/>
          <a:p>
            <a:fld id="{59594D15-2B02-4503-A17C-DAA438571C77}" type="slidenum">
              <a:rPr lang="pl-PL" smtClean="0"/>
              <a:t>141</a:t>
            </a:fld>
            <a:endParaRPr lang="pl-PL"/>
          </a:p>
        </p:txBody>
      </p:sp>
    </p:spTree>
    <p:extLst>
      <p:ext uri="{BB962C8B-B14F-4D97-AF65-F5344CB8AC3E}">
        <p14:creationId xmlns:p14="http://schemas.microsoft.com/office/powerpoint/2010/main" val="1412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4DAFC8-9951-8FC8-A3D0-0F0A4B55AF6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3B79F17-E87F-228C-CDA9-A1410E07B5C6}"/>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03A4A03B-3BF1-8309-6BD4-95F0ABF746ED}"/>
              </a:ext>
            </a:extLst>
          </p:cNvPr>
          <p:cNvSpPr>
            <a:spLocks noGrp="1"/>
          </p:cNvSpPr>
          <p:nvPr>
            <p:ph idx="1"/>
          </p:nvPr>
        </p:nvSpPr>
        <p:spPr>
          <a:xfrm>
            <a:off x="107504" y="73152"/>
            <a:ext cx="9036496" cy="6711696"/>
          </a:xfrm>
        </p:spPr>
        <p:txBody>
          <a:bodyPr>
            <a:noAutofit/>
          </a:bodyPr>
          <a:lstStyle/>
          <a:p>
            <a:pPr marL="0" indent="0">
              <a:buNone/>
            </a:pPr>
            <a:r>
              <a:rPr lang="pl-PL" sz="2000" dirty="0"/>
              <a:t>W zależności od tego czy podmiotem jest JDG czy podmiot inny :</a:t>
            </a:r>
          </a:p>
          <a:p>
            <a:pPr marL="0" indent="0">
              <a:buNone/>
            </a:pPr>
            <a:r>
              <a:rPr lang="pl-PL" sz="2000" dirty="0"/>
              <a:t>- w przypadku JDG osoba właściciel postara się o uzyskania dostępu do KSEF z a pośrednictwem Profilu zaufanego lub posiadanego podpisu elektronicznego. Po otrzymaniu takiego uprawnienia powinna ona ustalić komu będzie dalej cedować uprawnienia do :</a:t>
            </a:r>
          </a:p>
          <a:p>
            <a:pPr marL="0" indent="0">
              <a:buNone/>
            </a:pPr>
            <a:r>
              <a:rPr lang="pl-PL" sz="2000" dirty="0"/>
              <a:t>- nadawania uprawnień</a:t>
            </a:r>
          </a:p>
          <a:p>
            <a:pPr marL="0" indent="0">
              <a:buNone/>
            </a:pPr>
            <a:r>
              <a:rPr lang="pl-PL" sz="2000" dirty="0"/>
              <a:t>- pobierania faktur z KSEF</a:t>
            </a:r>
          </a:p>
          <a:p>
            <a:pPr marL="0" indent="0">
              <a:buNone/>
            </a:pPr>
            <a:r>
              <a:rPr lang="pl-PL" sz="2000" dirty="0"/>
              <a:t>- wysyłania faktur do KSEF</a:t>
            </a:r>
          </a:p>
          <a:p>
            <a:pPr marL="0" indent="0">
              <a:buNone/>
            </a:pPr>
            <a:r>
              <a:rPr lang="pl-PL" sz="2000" dirty="0"/>
              <a:t>- przeglądania faktur w KSEF</a:t>
            </a:r>
          </a:p>
          <a:p>
            <a:pPr marL="0" indent="0">
              <a:buNone/>
            </a:pPr>
            <a:r>
              <a:rPr lang="pl-PL" sz="2000" dirty="0"/>
              <a:t>Trzeba określić listę osób mających uzyskać odpowiednie uprawnienia i w systemie działającym w roku 2026 wygenerować dla nich </a:t>
            </a:r>
            <a:r>
              <a:rPr lang="pl-PL" sz="2000" dirty="0" err="1"/>
              <a:t>Tokeny</a:t>
            </a:r>
            <a:r>
              <a:rPr lang="pl-PL" sz="2000" dirty="0"/>
              <a:t> z uprawnieniami, które następnie zostaną wczytane do odpowiednich programów fakturowania, księgowego, importowego na dysk firmowy, magazynowego itd. W celu przeniesienia danych dotyczących sprzedaży i kosztów danej firmy z KSEF na dysk firmowy.</a:t>
            </a:r>
          </a:p>
          <a:p>
            <a:pPr marL="0" indent="0">
              <a:buNone/>
            </a:pPr>
            <a:endParaRPr lang="pl-PL" sz="2000" dirty="0"/>
          </a:p>
        </p:txBody>
      </p:sp>
      <p:sp>
        <p:nvSpPr>
          <p:cNvPr id="2" name="Symbol zastępczy numeru slajdu 1">
            <a:extLst>
              <a:ext uri="{FF2B5EF4-FFF2-40B4-BE49-F238E27FC236}">
                <a16:creationId xmlns:a16="http://schemas.microsoft.com/office/drawing/2014/main" id="{EFE8A455-B5C3-E3D0-403A-6F262CD13148}"/>
              </a:ext>
            </a:extLst>
          </p:cNvPr>
          <p:cNvSpPr>
            <a:spLocks noGrp="1"/>
          </p:cNvSpPr>
          <p:nvPr>
            <p:ph type="sldNum" sz="quarter" idx="12"/>
          </p:nvPr>
        </p:nvSpPr>
        <p:spPr/>
        <p:txBody>
          <a:bodyPr/>
          <a:lstStyle/>
          <a:p>
            <a:fld id="{59594D15-2B02-4503-A17C-DAA438571C77}" type="slidenum">
              <a:rPr lang="pl-PL" smtClean="0"/>
              <a:t>142</a:t>
            </a:fld>
            <a:endParaRPr lang="pl-PL"/>
          </a:p>
        </p:txBody>
      </p:sp>
    </p:spTree>
    <p:extLst>
      <p:ext uri="{BB962C8B-B14F-4D97-AF65-F5344CB8AC3E}">
        <p14:creationId xmlns:p14="http://schemas.microsoft.com/office/powerpoint/2010/main" val="377661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4532C7-8969-2C3F-D803-B2E4462DB14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38FBC2F-A3F1-29F1-27BA-F39365519DAB}"/>
              </a:ext>
            </a:extLst>
          </p:cNvPr>
          <p:cNvSpPr>
            <a:spLocks noGrp="1"/>
          </p:cNvSpPr>
          <p:nvPr>
            <p:ph type="title"/>
          </p:nvPr>
        </p:nvSpPr>
        <p:spPr>
          <a:xfrm>
            <a:off x="457200" y="260648"/>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C3ADEE69-76FD-07F8-5ABE-B71281810231}"/>
              </a:ext>
            </a:extLst>
          </p:cNvPr>
          <p:cNvSpPr>
            <a:spLocks noGrp="1"/>
          </p:cNvSpPr>
          <p:nvPr>
            <p:ph idx="1"/>
          </p:nvPr>
        </p:nvSpPr>
        <p:spPr>
          <a:xfrm>
            <a:off x="107504" y="73152"/>
            <a:ext cx="9036496" cy="6711696"/>
          </a:xfrm>
        </p:spPr>
        <p:txBody>
          <a:bodyPr>
            <a:noAutofit/>
          </a:bodyPr>
          <a:lstStyle/>
          <a:p>
            <a:pPr marL="0" indent="0">
              <a:buNone/>
            </a:pPr>
            <a:r>
              <a:rPr lang="pl-PL" sz="2000" dirty="0"/>
              <a:t>- </a:t>
            </a:r>
            <a:r>
              <a:rPr lang="pl-PL" sz="2000" b="1" dirty="0"/>
              <a:t>w przypadku NIE JDG</a:t>
            </a:r>
            <a:r>
              <a:rPr lang="pl-PL" sz="2000" dirty="0"/>
              <a:t> osoby odpowiedzialne za reprezentowanie podmiotu musza wypełnić ZAW-FA w którym wskażą jedną i tylko jedna osobę której przysługiwać będą uprawnienia do dostępu do KSEF. Po otrzymaniu takich uprawnień od Urzędu Skarbowego ( co potrwa trochę!) osoba taka dokona umocowania odpowiednich osób wskazanych przez siebie do :</a:t>
            </a:r>
          </a:p>
          <a:p>
            <a:pPr marL="0" indent="0">
              <a:buNone/>
            </a:pPr>
            <a:r>
              <a:rPr lang="pl-PL" sz="2000" dirty="0"/>
              <a:t>- nadawania uprawnień</a:t>
            </a:r>
          </a:p>
          <a:p>
            <a:pPr marL="0" indent="0">
              <a:buNone/>
            </a:pPr>
            <a:r>
              <a:rPr lang="pl-PL" sz="2000" dirty="0"/>
              <a:t>- pobierania faktur z KSEF</a:t>
            </a:r>
          </a:p>
          <a:p>
            <a:pPr marL="0" indent="0">
              <a:buNone/>
            </a:pPr>
            <a:r>
              <a:rPr lang="pl-PL" sz="2000" dirty="0"/>
              <a:t>- wysyłania faktur do KSEF</a:t>
            </a:r>
          </a:p>
          <a:p>
            <a:pPr marL="0" indent="0">
              <a:buNone/>
            </a:pPr>
            <a:r>
              <a:rPr lang="pl-PL" sz="2000" dirty="0"/>
              <a:t>- przeglądania faktur w KSEF</a:t>
            </a:r>
          </a:p>
          <a:p>
            <a:pPr marL="0" indent="0">
              <a:buNone/>
            </a:pPr>
            <a:r>
              <a:rPr lang="pl-PL" sz="2000" dirty="0"/>
              <a:t>Trzeba określić listę osób mających uzyskać odpowiednie uprawnienia i w systemie działającym w roku 2026 wygenerować dla nich </a:t>
            </a:r>
            <a:r>
              <a:rPr lang="pl-PL" sz="2000" dirty="0" err="1"/>
              <a:t>Tokeny</a:t>
            </a:r>
            <a:r>
              <a:rPr lang="pl-PL" sz="2000" dirty="0"/>
              <a:t> z uprawnieniami które następnie zostaną wczytane do odpowiednich programów fakturowania, księgowego, importowego na </a:t>
            </a:r>
            <a:r>
              <a:rPr lang="pl-PL" sz="2000" dirty="0" err="1"/>
              <a:t>dyysk</a:t>
            </a:r>
            <a:r>
              <a:rPr lang="pl-PL" sz="2000" dirty="0"/>
              <a:t> firmowy, magazynowego itd. W celu przeniesienia danych dotyczących sprzedaży i kosztów danej firmy z KSEF na dysk firmowy.</a:t>
            </a:r>
          </a:p>
          <a:p>
            <a:pPr marL="0" indent="0">
              <a:buNone/>
            </a:pPr>
            <a:endParaRPr lang="pl-PL" sz="2000" dirty="0"/>
          </a:p>
        </p:txBody>
      </p:sp>
      <p:sp>
        <p:nvSpPr>
          <p:cNvPr id="2" name="Symbol zastępczy numeru slajdu 1">
            <a:extLst>
              <a:ext uri="{FF2B5EF4-FFF2-40B4-BE49-F238E27FC236}">
                <a16:creationId xmlns:a16="http://schemas.microsoft.com/office/drawing/2014/main" id="{FBC1AE1C-AF66-F250-287B-B84B5359E014}"/>
              </a:ext>
            </a:extLst>
          </p:cNvPr>
          <p:cNvSpPr>
            <a:spLocks noGrp="1"/>
          </p:cNvSpPr>
          <p:nvPr>
            <p:ph type="sldNum" sz="quarter" idx="12"/>
          </p:nvPr>
        </p:nvSpPr>
        <p:spPr/>
        <p:txBody>
          <a:bodyPr/>
          <a:lstStyle/>
          <a:p>
            <a:fld id="{59594D15-2B02-4503-A17C-DAA438571C77}" type="slidenum">
              <a:rPr lang="pl-PL" smtClean="0"/>
              <a:t>143</a:t>
            </a:fld>
            <a:endParaRPr lang="pl-PL"/>
          </a:p>
        </p:txBody>
      </p:sp>
    </p:spTree>
    <p:extLst>
      <p:ext uri="{BB962C8B-B14F-4D97-AF65-F5344CB8AC3E}">
        <p14:creationId xmlns:p14="http://schemas.microsoft.com/office/powerpoint/2010/main" val="199631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260648"/>
            <a:ext cx="8856984" cy="6480084"/>
          </a:xfrm>
        </p:spPr>
        <p:txBody>
          <a:bodyPr>
            <a:noAutofit/>
          </a:bodyPr>
          <a:lstStyle/>
          <a:p>
            <a:pPr marL="0" indent="0" algn="l">
              <a:buNone/>
            </a:pPr>
            <a:endParaRPr lang="pl-PL" sz="2000" b="0" i="0" dirty="0">
              <a:solidFill>
                <a:srgbClr val="000000"/>
              </a:solidFill>
              <a:effectLst/>
              <a:latin typeface="Open Sans" panose="020B0606030504020204" pitchFamily="34" charset="0"/>
            </a:endParaRPr>
          </a:p>
          <a:p>
            <a:pPr marL="0" indent="0" algn="l">
              <a:buNone/>
            </a:pPr>
            <a:endParaRPr lang="pl-PL" sz="2000" dirty="0">
              <a:solidFill>
                <a:srgbClr val="000000"/>
              </a:solidFill>
              <a:latin typeface="Open Sans" panose="020B0606030504020204" pitchFamily="34" charset="0"/>
            </a:endParaRPr>
          </a:p>
          <a:p>
            <a:pPr marL="0" indent="0" algn="l">
              <a:buNone/>
            </a:pPr>
            <a:endParaRPr lang="pl-PL" sz="2000" b="0" i="0" dirty="0">
              <a:solidFill>
                <a:srgbClr val="000000"/>
              </a:solidFill>
              <a:effectLst/>
              <a:latin typeface="Open Sans" panose="020B0606030504020204" pitchFamily="34" charset="0"/>
            </a:endParaRPr>
          </a:p>
          <a:p>
            <a:pPr marL="0" indent="0" algn="l">
              <a:buNone/>
            </a:pPr>
            <a:endParaRPr lang="pl-PL" sz="2000" dirty="0">
              <a:solidFill>
                <a:srgbClr val="000000"/>
              </a:solidFill>
              <a:latin typeface="Open Sans" panose="020B0606030504020204" pitchFamily="34" charset="0"/>
            </a:endParaRPr>
          </a:p>
          <a:p>
            <a:pPr marL="0" indent="0" algn="l">
              <a:buNone/>
            </a:pPr>
            <a:r>
              <a:rPr lang="pl-PL" sz="3600" b="1" i="0" dirty="0">
                <a:solidFill>
                  <a:srgbClr val="000000"/>
                </a:solidFill>
                <a:effectLst/>
                <a:latin typeface="Open Sans" panose="020B0606030504020204" pitchFamily="34" charset="0"/>
              </a:rPr>
              <a:t>DZIĘKUJEMY ZA UWAGĘ </a:t>
            </a:r>
            <a:endParaRPr lang="pl-PL" sz="4000" b="1" i="0" dirty="0">
              <a:solidFill>
                <a:srgbClr val="000000"/>
              </a:solidFill>
              <a:effectLst/>
              <a:latin typeface="Open Sans" panose="020B0606030504020204" pitchFamily="34" charset="0"/>
            </a:endParaRPr>
          </a:p>
        </p:txBody>
      </p:sp>
      <p:sp>
        <p:nvSpPr>
          <p:cNvPr id="2" name="Symbol zastępczy numeru slajdu 1"/>
          <p:cNvSpPr>
            <a:spLocks noGrp="1"/>
          </p:cNvSpPr>
          <p:nvPr>
            <p:ph type="sldNum" sz="quarter" idx="12"/>
          </p:nvPr>
        </p:nvSpPr>
        <p:spPr>
          <a:xfrm>
            <a:off x="6251448" y="6556248"/>
            <a:ext cx="588336" cy="228600"/>
          </a:xfrm>
          <a:prstGeom prst="rect">
            <a:avLst/>
          </a:prstGeom>
        </p:spPr>
        <p:txBody>
          <a:bodyPr/>
          <a:lstStyle/>
          <a:p>
            <a:fld id="{59594D15-2B02-4503-A17C-DAA438571C77}" type="slidenum">
              <a:rPr lang="pl-PL" smtClean="0"/>
              <a:t>144</a:t>
            </a:fld>
            <a:endParaRPr lang="pl-PL"/>
          </a:p>
        </p:txBody>
      </p:sp>
    </p:spTree>
    <p:extLst>
      <p:ext uri="{BB962C8B-B14F-4D97-AF65-F5344CB8AC3E}">
        <p14:creationId xmlns:p14="http://schemas.microsoft.com/office/powerpoint/2010/main" val="22380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278650"/>
            <a:ext cx="8856984" cy="6462082"/>
          </a:xfrm>
        </p:spPr>
        <p:txBody>
          <a:bodyPr>
            <a:noAutofit/>
          </a:bodyPr>
          <a:lstStyle/>
          <a:p>
            <a:pPr marL="0" indent="0">
              <a:buNone/>
            </a:pPr>
            <a:r>
              <a:rPr lang="pl-PL" b="1" dirty="0"/>
              <a:t>REASUMUJĄC </a:t>
            </a:r>
            <a:endParaRPr lang="pl-PL" dirty="0"/>
          </a:p>
          <a:p>
            <a:pPr marL="0" indent="0">
              <a:buNone/>
            </a:pPr>
            <a:r>
              <a:rPr lang="pl-PL" b="1" dirty="0"/>
              <a:t>Od 01.04.2026 wszyscy podatnicy krajowi  wszystkim podatnikom krajowym będą wystawiać Faktury KSEF czyli wg. zasady opisanej niżej :</a:t>
            </a:r>
            <a:endParaRPr lang="pl-PL" dirty="0"/>
          </a:p>
          <a:p>
            <a:pPr marL="0" lvl="0" indent="0">
              <a:buNone/>
            </a:pPr>
            <a:r>
              <a:rPr lang="pl-PL" b="1" dirty="0"/>
              <a:t>1. Wygeneruj fakturę w swoim programie do fakturowania.</a:t>
            </a:r>
            <a:endParaRPr lang="pl-PL" dirty="0"/>
          </a:p>
          <a:p>
            <a:pPr marL="0" lvl="0" indent="0">
              <a:buNone/>
            </a:pPr>
            <a:r>
              <a:rPr lang="pl-PL" b="1" dirty="0"/>
              <a:t>2. Prześlij fakturę przy pomocy tego programu do KSEF. </a:t>
            </a:r>
            <a:r>
              <a:rPr lang="pl-PL" dirty="0"/>
              <a:t>Tutaj generalnie trzeba będzie ją przekazać niezwłocznie. Dopuszczalnym będzie przekazanie wszystkich faktur z danego dnia do końca tego dnia.  Alternatywą jeżeli nie jesteś w stanie przekazywać faktur KSEF natychmiast do KSEF będzie </a:t>
            </a:r>
            <a:r>
              <a:rPr lang="pl-PL" b="1" dirty="0"/>
              <a:t>faktura offline24 ,</a:t>
            </a:r>
            <a:r>
              <a:rPr lang="pl-PL" dirty="0"/>
              <a:t>którą będzie można przekazywać do KSEF najpóźniej następnego dnia. </a:t>
            </a:r>
          </a:p>
          <a:p>
            <a:pPr marL="0" indent="0">
              <a:buNone/>
            </a:pPr>
            <a:endParaRPr lang="pl-PL" sz="1800" b="1" dirty="0"/>
          </a:p>
        </p:txBody>
      </p:sp>
      <p:sp>
        <p:nvSpPr>
          <p:cNvPr id="2" name="Symbol zastępczy numeru slajdu 1"/>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15</a:t>
            </a:fld>
            <a:endParaRPr lang="pl-PL"/>
          </a:p>
        </p:txBody>
      </p:sp>
    </p:spTree>
    <p:extLst>
      <p:ext uri="{BB962C8B-B14F-4D97-AF65-F5344CB8AC3E}">
        <p14:creationId xmlns:p14="http://schemas.microsoft.com/office/powerpoint/2010/main" val="31595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47637A-F488-BEFC-8E2C-1F9891765CA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195BE8E-FC4C-1D48-BE01-BACD6B64C390}"/>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B6E6955-44C0-2ED7-3526-613A478A534F}"/>
              </a:ext>
            </a:extLst>
          </p:cNvPr>
          <p:cNvSpPr>
            <a:spLocks noGrp="1"/>
          </p:cNvSpPr>
          <p:nvPr>
            <p:ph idx="1"/>
          </p:nvPr>
        </p:nvSpPr>
        <p:spPr>
          <a:xfrm>
            <a:off x="107504" y="278650"/>
            <a:ext cx="8856984" cy="6462082"/>
          </a:xfrm>
        </p:spPr>
        <p:txBody>
          <a:bodyPr>
            <a:noAutofit/>
          </a:bodyPr>
          <a:lstStyle/>
          <a:p>
            <a:pPr marL="0" lvl="0" indent="0">
              <a:buNone/>
            </a:pPr>
            <a:r>
              <a:rPr lang="pl-PL" sz="2000" b="1" dirty="0"/>
              <a:t>3. Przekaż Nabywcy ( nie ważne jak- opcja dowolna) , że jego faktura już jest w KSEF ( nie musisz tego robić !!!) . </a:t>
            </a:r>
            <a:r>
              <a:rPr lang="pl-PL" sz="2000" dirty="0"/>
              <a:t>Na życzenie Nabywcy wydrukuj mu coś co nie będzie fakturą KSEF, ale będzie oddawać sens sprzedaży ( jeżeli chce coś dostać zanim wyślesz fakturę do KSEF) lub poczekaj , aż faktura „przerobi się” w KSEF i wydrukuj mu ją już z oznaczeniem KSEF ID ( opcja dowolna) . Jak Nabywca wróci do firmy to może sobie zaimportować wszystkie faktury kosztowe,  które „cały świat” wystawił dla niego w tym dniu i będzie mógł za nie płacić zgodnie z terminami płatności. Nabywca ( czyli w zakresie swoich zakupów także i Ty ) może te zaimportowane faktury wydrukować , albo w trosce o przyrodę tylko wczytać na swój serwer i oglądać w jakieś formie oddającej ich wygląd.</a:t>
            </a:r>
          </a:p>
          <a:p>
            <a:pPr marL="0" indent="0">
              <a:buNone/>
            </a:pPr>
            <a:r>
              <a:rPr lang="pl-PL" sz="2000" b="1" dirty="0"/>
              <a:t>UWAGA</a:t>
            </a:r>
            <a:endParaRPr lang="pl-PL" sz="2000" dirty="0"/>
          </a:p>
          <a:p>
            <a:pPr marL="0" indent="0">
              <a:buNone/>
            </a:pPr>
            <a:r>
              <a:rPr lang="pl-PL" sz="2000" b="1" dirty="0"/>
              <a:t>Wszystkie faktury w KSEF mają jeden zestaw danych ( takich samych jak dotychczas faktury papierowe)  </a:t>
            </a:r>
            <a:r>
              <a:rPr lang="pl-PL" sz="2000" dirty="0"/>
              <a:t>zgodny z ustawą VAT art. 106 e. Oznacza to , że do lamusa przejdą faktury papierowe z logo firmy. Na podglądzie zaimportowanych faktur nie będzie żadnego logo tylko suche dane: dostawca, nabywca, kwoty, nr. Faktury , kwoty wg. stawek itd. Czyli to co jest teraz na fakturze papierowej, ale bez „dodatkowych </a:t>
            </a:r>
            <a:r>
              <a:rPr lang="pl-PL" sz="2000" dirty="0" err="1"/>
              <a:t>ślaczków</a:t>
            </a:r>
            <a:r>
              <a:rPr lang="pl-PL" sz="2000" dirty="0"/>
              <a:t>”.</a:t>
            </a:r>
          </a:p>
          <a:p>
            <a:pPr marL="0" indent="0">
              <a:buNone/>
            </a:pPr>
            <a:endParaRPr lang="pl-PL" sz="1800" b="1" dirty="0"/>
          </a:p>
        </p:txBody>
      </p:sp>
      <p:sp>
        <p:nvSpPr>
          <p:cNvPr id="2" name="Symbol zastępczy numeru slajdu 1">
            <a:extLst>
              <a:ext uri="{FF2B5EF4-FFF2-40B4-BE49-F238E27FC236}">
                <a16:creationId xmlns:a16="http://schemas.microsoft.com/office/drawing/2014/main" id="{3F3268C1-546F-06E1-6855-CDB002222DBF}"/>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16</a:t>
            </a:fld>
            <a:endParaRPr lang="pl-PL"/>
          </a:p>
        </p:txBody>
      </p:sp>
    </p:spTree>
    <p:extLst>
      <p:ext uri="{BB962C8B-B14F-4D97-AF65-F5344CB8AC3E}">
        <p14:creationId xmlns:p14="http://schemas.microsoft.com/office/powerpoint/2010/main" val="346803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A43B9A-95E2-76F4-C624-C2061EDE86B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290321E-DA25-228D-2107-B198D33AE6D8}"/>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3E18696-8461-237C-66CF-11A3BC6E8518}"/>
              </a:ext>
            </a:extLst>
          </p:cNvPr>
          <p:cNvSpPr>
            <a:spLocks noGrp="1"/>
          </p:cNvSpPr>
          <p:nvPr>
            <p:ph idx="1"/>
          </p:nvPr>
        </p:nvSpPr>
        <p:spPr>
          <a:xfrm>
            <a:off x="107504" y="278650"/>
            <a:ext cx="8856984" cy="6462082"/>
          </a:xfrm>
        </p:spPr>
        <p:txBody>
          <a:bodyPr>
            <a:noAutofit/>
          </a:bodyPr>
          <a:lstStyle/>
          <a:p>
            <a:pPr marL="0" indent="0">
              <a:buNone/>
            </a:pPr>
            <a:r>
              <a:rPr lang="pl-PL" sz="2000" b="1" dirty="0"/>
              <a:t>KWESTIE ZWIĄZANE Z DATĄ WYSTAWIENIA RZECZYWISTEGO I WYSTAWIENIA W ROZUMIENIU KSEF</a:t>
            </a:r>
            <a:r>
              <a:rPr lang="pl-PL" sz="2000" dirty="0"/>
              <a:t> </a:t>
            </a:r>
          </a:p>
          <a:p>
            <a:pPr marL="0" lvl="0" indent="0">
              <a:buNone/>
            </a:pPr>
            <a:r>
              <a:rPr lang="pl-PL" sz="2000" dirty="0"/>
              <a:t>1. Na wysyłanej fakturze będzie w polu P_1 widnieć data wystawienia faktury zgodna z art. 106e ust.1 pkt. 1 . Jednakże zgodnie z art. 106 na fakturę KSEF uznaje się za wystawioną w </a:t>
            </a:r>
            <a:r>
              <a:rPr lang="pl-PL" sz="2000" b="1" dirty="0"/>
              <a:t>dniu jej przesłania do KSEF </a:t>
            </a:r>
            <a:r>
              <a:rPr lang="pl-PL" sz="2000" dirty="0"/>
              <a:t>, czyli może być to ta sama data lub data późniejsza. Generalnie fakt , że datą wystawienia faktury będzie data przesłania do KSEF, a nie data tzw. ”techniczna” wpisana w programie do fakturowania  nie ma większego znaczenia dla powstania obowiązku podatkowego bo ten zgodnie z art.19a jest kształtowany generalnie w dacie wykonania usługi lub wydania towaru lub otrzymania zaliczki, jednakże są tutaj ważne wyjątki:</a:t>
            </a:r>
          </a:p>
          <a:p>
            <a:pPr marL="292608" lvl="1" indent="0">
              <a:buNone/>
            </a:pPr>
            <a:r>
              <a:rPr lang="pl-PL" sz="2400" dirty="0">
                <a:solidFill>
                  <a:schemeClr val="tx1"/>
                </a:solidFill>
              </a:rPr>
              <a:t>1.1. Faktury wystawiane za usługi budowlane ( do 30 dni od wykonania usługi lub w dacie zapłaty zaliczki) </a:t>
            </a:r>
          </a:p>
          <a:p>
            <a:pPr marL="292608" lvl="1" indent="0">
              <a:buNone/>
            </a:pPr>
            <a:r>
              <a:rPr lang="pl-PL" sz="2400" dirty="0">
                <a:solidFill>
                  <a:schemeClr val="tx1"/>
                </a:solidFill>
              </a:rPr>
              <a:t>1.2. Faktury wystawiane za sprzedaż książek( 60 dni)</a:t>
            </a:r>
          </a:p>
          <a:p>
            <a:pPr marL="292608" lvl="1" indent="0">
              <a:buNone/>
            </a:pPr>
            <a:r>
              <a:rPr lang="pl-PL" sz="2400" dirty="0">
                <a:solidFill>
                  <a:schemeClr val="tx1"/>
                </a:solidFill>
              </a:rPr>
              <a:t>1.3. Faktury wystawiane za drukowanie książek( 90 dni)</a:t>
            </a:r>
          </a:p>
          <a:p>
            <a:pPr marL="0" indent="0">
              <a:buNone/>
            </a:pPr>
            <a:endParaRPr lang="pl-PL" sz="1800" b="1" dirty="0"/>
          </a:p>
        </p:txBody>
      </p:sp>
      <p:sp>
        <p:nvSpPr>
          <p:cNvPr id="2" name="Symbol zastępczy numeru slajdu 1">
            <a:extLst>
              <a:ext uri="{FF2B5EF4-FFF2-40B4-BE49-F238E27FC236}">
                <a16:creationId xmlns:a16="http://schemas.microsoft.com/office/drawing/2014/main" id="{3E96CEE7-7BEE-365B-E2BE-FCEF4D97FE7F}"/>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17</a:t>
            </a:fld>
            <a:endParaRPr lang="pl-PL"/>
          </a:p>
        </p:txBody>
      </p:sp>
    </p:spTree>
    <p:extLst>
      <p:ext uri="{BB962C8B-B14F-4D97-AF65-F5344CB8AC3E}">
        <p14:creationId xmlns:p14="http://schemas.microsoft.com/office/powerpoint/2010/main" val="13958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CD706E-CDDC-4F96-8EE0-E4CDB965874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F56C04B-FDD9-A73E-0D8E-1D3253384E6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FD052DE1-C4E7-4A06-DBA4-1AAC8BB54DA9}"/>
              </a:ext>
            </a:extLst>
          </p:cNvPr>
          <p:cNvSpPr>
            <a:spLocks noGrp="1"/>
          </p:cNvSpPr>
          <p:nvPr>
            <p:ph idx="1"/>
          </p:nvPr>
        </p:nvSpPr>
        <p:spPr>
          <a:xfrm>
            <a:off x="107504" y="278650"/>
            <a:ext cx="8856984" cy="6462082"/>
          </a:xfrm>
        </p:spPr>
        <p:txBody>
          <a:bodyPr>
            <a:noAutofit/>
          </a:bodyPr>
          <a:lstStyle/>
          <a:p>
            <a:r>
              <a:rPr lang="pl-PL" sz="2000" b="1" dirty="0"/>
              <a:t>KWESTIE ZWIĄZANE Z DATĄ WYSTAWIENIA RZECZYWISTEGO I WYSTAWIENIA W ROZUMIENIU KSEF</a:t>
            </a:r>
            <a:r>
              <a:rPr lang="pl-PL" sz="2000" dirty="0"/>
              <a:t> </a:t>
            </a:r>
          </a:p>
          <a:p>
            <a:pPr marL="292608" lvl="1" indent="0">
              <a:buNone/>
            </a:pPr>
            <a:r>
              <a:rPr lang="pl-PL" sz="1800" dirty="0">
                <a:solidFill>
                  <a:schemeClr val="tx1"/>
                </a:solidFill>
              </a:rPr>
              <a:t>1.4. Wszelkiego rodzaju faktury tzw. medialne za </a:t>
            </a:r>
          </a:p>
          <a:p>
            <a:r>
              <a:rPr lang="pl-PL" sz="2000" dirty="0"/>
              <a:t>a)dostaw energii elektrycznej, cieplnej lub chłodniczej oraz gazu przewodowego,</a:t>
            </a:r>
          </a:p>
          <a:p>
            <a:r>
              <a:rPr lang="pl-PL" sz="2000" dirty="0"/>
              <a:t>b)świadczenia usług:</a:t>
            </a:r>
          </a:p>
          <a:p>
            <a:r>
              <a:rPr lang="pl-PL" sz="2000" dirty="0"/>
              <a:t>-telekomunikacyjnych,</a:t>
            </a:r>
          </a:p>
          <a:p>
            <a:r>
              <a:rPr lang="pl-PL" sz="2000" dirty="0"/>
              <a:t>-wymienionych w poz. 24-37, 50 i 51 załącznika nr 3 do ustawy,</a:t>
            </a:r>
          </a:p>
          <a:p>
            <a:r>
              <a:rPr lang="pl-PL" sz="2000" dirty="0"/>
              <a:t>-najmu, dzierżawy, leasingu lub usług o podobnym charakterze,</a:t>
            </a:r>
          </a:p>
          <a:p>
            <a:r>
              <a:rPr lang="pl-PL" sz="2000" dirty="0"/>
              <a:t>-ochrony osób oraz usług ochrony, dozoru i przechowywania mienia,</a:t>
            </a:r>
          </a:p>
          <a:p>
            <a:r>
              <a:rPr lang="pl-PL" sz="2000" dirty="0"/>
              <a:t>-stałej obsługi prawnej i biurowej,</a:t>
            </a:r>
          </a:p>
          <a:p>
            <a:r>
              <a:rPr lang="pl-PL" sz="2000" dirty="0"/>
              <a:t>-dystrybucji energii elektrycznej, cieplnej lub chłodniczej oraz gazu przewodowego</a:t>
            </a:r>
          </a:p>
          <a:p>
            <a:r>
              <a:rPr lang="pl-PL" sz="2000" dirty="0"/>
              <a:t>               1.5. data wystawienia faktury przy WDT jeżeli jest ona wcześniejsza niż data 15-go następnego miesiąca po dostawie WDT. </a:t>
            </a:r>
          </a:p>
          <a:p>
            <a:pPr marL="0" indent="0">
              <a:buNone/>
            </a:pPr>
            <a:endParaRPr lang="pl-PL" sz="1800" b="1" dirty="0"/>
          </a:p>
        </p:txBody>
      </p:sp>
      <p:sp>
        <p:nvSpPr>
          <p:cNvPr id="2" name="Symbol zastępczy numeru slajdu 1">
            <a:extLst>
              <a:ext uri="{FF2B5EF4-FFF2-40B4-BE49-F238E27FC236}">
                <a16:creationId xmlns:a16="http://schemas.microsoft.com/office/drawing/2014/main" id="{1DBD8BA4-D36D-7D07-9032-D07447635689}"/>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18</a:t>
            </a:fld>
            <a:endParaRPr lang="pl-PL"/>
          </a:p>
        </p:txBody>
      </p:sp>
    </p:spTree>
    <p:extLst>
      <p:ext uri="{BB962C8B-B14F-4D97-AF65-F5344CB8AC3E}">
        <p14:creationId xmlns:p14="http://schemas.microsoft.com/office/powerpoint/2010/main" val="42766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578538-E014-3BCD-605D-F584215EC83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700BCA5-2925-7DF8-1399-0153782CA56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A84278A-7AC1-47F5-022A-268AA16CC542}"/>
              </a:ext>
            </a:extLst>
          </p:cNvPr>
          <p:cNvSpPr>
            <a:spLocks noGrp="1"/>
          </p:cNvSpPr>
          <p:nvPr>
            <p:ph idx="1"/>
          </p:nvPr>
        </p:nvSpPr>
        <p:spPr>
          <a:xfrm>
            <a:off x="209325" y="242189"/>
            <a:ext cx="8856984" cy="6462082"/>
          </a:xfrm>
        </p:spPr>
        <p:txBody>
          <a:bodyPr>
            <a:noAutofit/>
          </a:bodyPr>
          <a:lstStyle/>
          <a:p>
            <a:pPr marL="0" indent="0">
              <a:buNone/>
            </a:pPr>
            <a:r>
              <a:rPr lang="pl-PL" sz="2400" dirty="0"/>
              <a:t>W przypadku tych faktur data wystawienia P_1 ( czyli data techniczna ) będzie istotna dla daty powstania obowiązku podatkowego. Oznacza to , że co do zasady faktura wygenerowana w naszym systemie fakturowym powinna zostać przesłana </a:t>
            </a:r>
            <a:r>
              <a:rPr lang="pl-PL" sz="2400" b="1" dirty="0"/>
              <a:t>do KSEF natychmiast, </a:t>
            </a:r>
            <a:r>
              <a:rPr lang="pl-PL" sz="2400" dirty="0"/>
              <a:t>a przynajmniej w tym samym dniu. Taką fakturę KSEF która powstaje w naszym programie do fakturowania nazwiemy na razie dla potrzeb dydaktycznych fakturą KSEF online. Zgodnie z broszura </a:t>
            </a:r>
            <a:r>
              <a:rPr lang="pl-PL" sz="2400" dirty="0" err="1"/>
              <a:t>Min.Fin</a:t>
            </a:r>
            <a:r>
              <a:rPr lang="pl-PL" sz="2400" dirty="0"/>
              <a:t> jeżeli faktura online zostanie przesłana do KSEF z opóźnieniem ( opóźnienie oznacza NIE w tym samym dniu!!!) staje się automatycznie faktura offline24 z datą wystawienia taką jak na fakturze ,a nie z datą w KSEF ID.</a:t>
            </a:r>
          </a:p>
          <a:p>
            <a:pPr marL="0" indent="0">
              <a:buNone/>
            </a:pPr>
            <a:r>
              <a:rPr lang="pl-PL" sz="2400" b="1" dirty="0"/>
              <a:t>Reasumując z punktu widzenia Wystawcy faktury datą wystawienia jest ZAWSZE  data P_1 na fakturze czyli data z Waszego programu do fakturowania.</a:t>
            </a:r>
          </a:p>
          <a:p>
            <a:pPr marL="0" indent="0">
              <a:buNone/>
            </a:pPr>
            <a:r>
              <a:rPr lang="pl-PL" sz="2400" b="1" dirty="0"/>
              <a:t>Data z KSEF id jest wyłącznie ważna dla Odbiorcy faktury bo jest to data OTRZYMANIA  faktury.</a:t>
            </a:r>
          </a:p>
          <a:p>
            <a:pPr marL="0" indent="0">
              <a:buNone/>
            </a:pPr>
            <a:endParaRPr lang="pl-PL" sz="1800" b="1" dirty="0"/>
          </a:p>
        </p:txBody>
      </p:sp>
      <p:sp>
        <p:nvSpPr>
          <p:cNvPr id="2" name="Symbol zastępczy numeru slajdu 1">
            <a:extLst>
              <a:ext uri="{FF2B5EF4-FFF2-40B4-BE49-F238E27FC236}">
                <a16:creationId xmlns:a16="http://schemas.microsoft.com/office/drawing/2014/main" id="{6E1C9482-2A47-4335-384E-DAA5816D25B9}"/>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19</a:t>
            </a:fld>
            <a:endParaRPr lang="pl-PL"/>
          </a:p>
        </p:txBody>
      </p:sp>
    </p:spTree>
    <p:extLst>
      <p:ext uri="{BB962C8B-B14F-4D97-AF65-F5344CB8AC3E}">
        <p14:creationId xmlns:p14="http://schemas.microsoft.com/office/powerpoint/2010/main" val="333233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533400"/>
            <a:ext cx="8148740" cy="5847928"/>
          </a:xfrm>
        </p:spPr>
        <p:txBody>
          <a:bodyPr/>
          <a:lstStyle/>
          <a:p>
            <a:r>
              <a:rPr lang="pl-PL" sz="1800" dirty="0">
                <a:solidFill>
                  <a:srgbClr val="000000"/>
                </a:solidFill>
                <a:latin typeface="Times New Roman" panose="02020603050405020304" pitchFamily="18" charset="0"/>
                <a:ea typeface="Calibri" panose="020F0502020204030204" pitchFamily="34" charset="0"/>
              </a:rPr>
              <a:t>1. HARMONOGRAM WEJŚCIA W ŻYCIE</a:t>
            </a:r>
            <a:br>
              <a:rPr lang="pl-PL" sz="1800" dirty="0">
                <a:solidFill>
                  <a:srgbClr val="000000"/>
                </a:solidFill>
                <a:effectLst/>
                <a:latin typeface="Calibri" panose="020F0502020204030204" pitchFamily="34" charset="0"/>
                <a:ea typeface="Calibri" panose="020F0502020204030204" pitchFamily="34" charset="0"/>
              </a:rPr>
            </a:br>
            <a:r>
              <a:rPr lang="pl-PL" sz="3600" dirty="0">
                <a:solidFill>
                  <a:schemeClr val="bg2">
                    <a:lumMod val="50000"/>
                  </a:schemeClr>
                </a:solidFill>
              </a:rPr>
              <a:t> </a:t>
            </a:r>
            <a:br>
              <a:rPr lang="pl-PL" sz="3600" dirty="0">
                <a:solidFill>
                  <a:schemeClr val="bg2">
                    <a:lumMod val="50000"/>
                  </a:schemeClr>
                </a:solidFill>
              </a:rPr>
            </a:br>
            <a:endParaRPr lang="pl-PL" sz="3600" dirty="0">
              <a:solidFill>
                <a:schemeClr val="bg2">
                  <a:lumMod val="50000"/>
                </a:schemeClr>
              </a:solidFill>
            </a:endParaRPr>
          </a:p>
        </p:txBody>
      </p:sp>
      <p:sp>
        <p:nvSpPr>
          <p:cNvPr id="3" name="Podtytuł 2"/>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Tree>
    <p:extLst>
      <p:ext uri="{BB962C8B-B14F-4D97-AF65-F5344CB8AC3E}">
        <p14:creationId xmlns:p14="http://schemas.microsoft.com/office/powerpoint/2010/main" val="104281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976689-0776-A4A4-EB5B-4F0C9EF7752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DB93E37-902C-38D0-9053-D1F1C4896269}"/>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FDFD19ED-B2F1-609F-A57C-BAD58135B9FD}"/>
              </a:ext>
            </a:extLst>
          </p:cNvPr>
          <p:cNvSpPr>
            <a:spLocks noGrp="1"/>
          </p:cNvSpPr>
          <p:nvPr>
            <p:ph idx="1"/>
          </p:nvPr>
        </p:nvSpPr>
        <p:spPr>
          <a:xfrm>
            <a:off x="107504" y="73152"/>
            <a:ext cx="8856984" cy="6667580"/>
          </a:xfrm>
        </p:spPr>
        <p:txBody>
          <a:bodyPr>
            <a:noAutofit/>
          </a:bodyPr>
          <a:lstStyle/>
          <a:p>
            <a:pPr marL="0" indent="0">
              <a:buNone/>
            </a:pPr>
            <a:r>
              <a:rPr lang="pl-PL" sz="2400" b="1" dirty="0"/>
              <a:t>Art.. 106 na - Za datę otrzymania faktury uważać się będzie </a:t>
            </a:r>
            <a:r>
              <a:rPr lang="pl-PL" sz="2400" dirty="0"/>
              <a:t>datę nadania tej fakturze numeru KSEF. I tu już robi się nieciekawie!!!. Bo jak Nasz Dostawca spóźni się z przesłaniem faktury do KSEF np. fakturę wystawioną 31.07 wyśle do KSEF 01.08 to znaczy , że My otrzymaliśmy ja 01.08 i możemy odliczyć Vat</a:t>
            </a:r>
          </a:p>
          <a:p>
            <a:pPr marL="0" indent="0">
              <a:buNone/>
            </a:pPr>
            <a:r>
              <a:rPr lang="pl-PL" sz="2400" dirty="0"/>
              <a:t> NIE WCZEŚNIEJ NIŻ OD 01.08!!!!</a:t>
            </a:r>
          </a:p>
          <a:p>
            <a:pPr marL="0" indent="0">
              <a:buNone/>
            </a:pPr>
            <a:r>
              <a:rPr lang="pl-PL" sz="2400" dirty="0"/>
              <a:t>I nie będzie innej daty OTRZYMANIA,  bo nawet jak niezgodnie z przepisami Nasz dostawca wręczy nam wydrukowaną fakturę ( jeszcze nieprzesłaną do KSEF) do ręki 31.07 to i tak rzeczywiście jest ona otrzymana w dacie nadania KSEF ID czyli w tym przykładzie 01.08 ( UWAGA inaczej w przypadku faktur offline awaria i offline niedostępność) .</a:t>
            </a:r>
            <a:endParaRPr lang="pl-PL" sz="1800" b="1" dirty="0"/>
          </a:p>
        </p:txBody>
      </p:sp>
      <p:sp>
        <p:nvSpPr>
          <p:cNvPr id="2" name="Symbol zastępczy numeru slajdu 1">
            <a:extLst>
              <a:ext uri="{FF2B5EF4-FFF2-40B4-BE49-F238E27FC236}">
                <a16:creationId xmlns:a16="http://schemas.microsoft.com/office/drawing/2014/main" id="{ABACE65A-7F0F-A1D0-21D5-D62EC92C4C81}"/>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20</a:t>
            </a:fld>
            <a:endParaRPr lang="pl-PL"/>
          </a:p>
        </p:txBody>
      </p:sp>
    </p:spTree>
    <p:extLst>
      <p:ext uri="{BB962C8B-B14F-4D97-AF65-F5344CB8AC3E}">
        <p14:creationId xmlns:p14="http://schemas.microsoft.com/office/powerpoint/2010/main" val="8849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D7B807-D5DB-3DB6-A4AE-11C7B45B571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DCBB39E-C2FE-9B81-AD62-12EDD2672F43}"/>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628CA48-6703-6C34-EB87-EA63601A5BA2}"/>
              </a:ext>
            </a:extLst>
          </p:cNvPr>
          <p:cNvSpPr>
            <a:spLocks noGrp="1"/>
          </p:cNvSpPr>
          <p:nvPr>
            <p:ph idx="1"/>
          </p:nvPr>
        </p:nvSpPr>
        <p:spPr>
          <a:xfrm>
            <a:off x="107504" y="278650"/>
            <a:ext cx="8856984" cy="6462082"/>
          </a:xfrm>
        </p:spPr>
        <p:txBody>
          <a:bodyPr>
            <a:noAutofit/>
          </a:bodyPr>
          <a:lstStyle/>
          <a:p>
            <a:pPr marL="0" indent="0">
              <a:buNone/>
            </a:pPr>
            <a:r>
              <a:rPr lang="pl-PL" sz="2400" b="1" dirty="0"/>
              <a:t>WNIOSEK Nabywcy będą „cisnąć” Dostawców, aby ci jak najszybciej przesyłali faktury do KSEF szczególnie pod koniec miesiąca.</a:t>
            </a:r>
            <a:endParaRPr lang="pl-PL" sz="2400" dirty="0"/>
          </a:p>
          <a:p>
            <a:pPr marL="0" indent="0">
              <a:buNone/>
            </a:pPr>
            <a:r>
              <a:rPr lang="pl-PL" sz="2400" b="1" dirty="0"/>
              <a:t>Może ktoś zapytać a co </a:t>
            </a:r>
            <a:r>
              <a:rPr lang="pl-PL" sz="2400" dirty="0"/>
              <a:t>jeżeli data wystawienia na mojej fakturze będzie 31.07 a data na KSEF ID będzie np. 03.08 to czy to nie jest sprzeczne?</a:t>
            </a:r>
          </a:p>
          <a:p>
            <a:pPr marL="0" indent="0">
              <a:buNone/>
            </a:pPr>
            <a:r>
              <a:rPr lang="pl-PL" sz="2400" dirty="0"/>
              <a:t>JEST ale z punktu widzenia Sprzedawcy nikogo nie będzie interesowała data na fakturze ( z jednym wyjątkiem faktury </a:t>
            </a:r>
            <a:r>
              <a:rPr lang="pl-PL" sz="2400" b="1" dirty="0"/>
              <a:t>offline</a:t>
            </a:r>
            <a:r>
              <a:rPr lang="pl-PL" sz="2400" dirty="0"/>
              <a:t> o czym w następnych slajdach) tylko data w KSEF , to będzie jedyna prawidłowa data OTRZYMANIA.</a:t>
            </a:r>
          </a:p>
          <a:p>
            <a:pPr marL="0" indent="0">
              <a:buNone/>
            </a:pPr>
            <a:endParaRPr lang="pl-PL" sz="1800" b="1" dirty="0"/>
          </a:p>
        </p:txBody>
      </p:sp>
      <p:sp>
        <p:nvSpPr>
          <p:cNvPr id="2" name="Symbol zastępczy numeru slajdu 1">
            <a:extLst>
              <a:ext uri="{FF2B5EF4-FFF2-40B4-BE49-F238E27FC236}">
                <a16:creationId xmlns:a16="http://schemas.microsoft.com/office/drawing/2014/main" id="{B71F3ED1-E341-0182-A712-510BE2DF699A}"/>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21</a:t>
            </a:fld>
            <a:endParaRPr lang="pl-PL"/>
          </a:p>
        </p:txBody>
      </p:sp>
    </p:spTree>
    <p:extLst>
      <p:ext uri="{BB962C8B-B14F-4D97-AF65-F5344CB8AC3E}">
        <p14:creationId xmlns:p14="http://schemas.microsoft.com/office/powerpoint/2010/main" val="293073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E517A5D-2898-12AB-EB2D-CFF8F7E17BF9}"/>
              </a:ext>
            </a:extLst>
          </p:cNvPr>
          <p:cNvSpPr>
            <a:spLocks noGrp="1"/>
          </p:cNvSpPr>
          <p:nvPr>
            <p:ph idx="1"/>
          </p:nvPr>
        </p:nvSpPr>
        <p:spPr>
          <a:xfrm>
            <a:off x="179512" y="332656"/>
            <a:ext cx="8784976" cy="6123080"/>
          </a:xfrm>
        </p:spPr>
        <p:txBody>
          <a:bodyPr>
            <a:normAutofit/>
          </a:bodyPr>
          <a:lstStyle/>
          <a:p>
            <a:pPr marL="0" indent="0">
              <a:buNone/>
            </a:pPr>
            <a:r>
              <a:rPr lang="pl-PL" b="1" dirty="0"/>
              <a:t>Czyli PODATNIK  wystawia fakturę KSEF zawsze, gdy dokonuje dostawy lub świadczenia usługi dotyczy to</a:t>
            </a:r>
            <a:r>
              <a:rPr lang="pl-PL" dirty="0"/>
              <a:t> :</a:t>
            </a:r>
          </a:p>
          <a:p>
            <a:pPr marL="0" indent="0">
              <a:buNone/>
            </a:pPr>
            <a:r>
              <a:rPr lang="pl-PL" dirty="0"/>
              <a:t>- sprzedaży lub świadczenia usług dla odbiorcy krajowego</a:t>
            </a:r>
          </a:p>
          <a:p>
            <a:pPr>
              <a:buFontTx/>
              <a:buChar char="-"/>
            </a:pPr>
            <a:r>
              <a:rPr lang="pl-PL" dirty="0"/>
              <a:t>WDT</a:t>
            </a:r>
          </a:p>
          <a:p>
            <a:pPr>
              <a:buFontTx/>
              <a:buChar char="-"/>
            </a:pPr>
            <a:r>
              <a:rPr lang="pl-PL" dirty="0"/>
              <a:t>- exportu towarów  </a:t>
            </a:r>
          </a:p>
          <a:p>
            <a:pPr marL="0" indent="0">
              <a:buNone/>
            </a:pPr>
            <a:r>
              <a:rPr lang="pl-PL" dirty="0"/>
              <a:t>- exportu usług</a:t>
            </a:r>
          </a:p>
          <a:p>
            <a:pPr marL="0" indent="0">
              <a:buNone/>
            </a:pPr>
            <a:r>
              <a:rPr lang="pl-PL" dirty="0"/>
              <a:t>- zaliczek i przedpłat ( jeżeli nie są otrzymane w tym samym miesiącu co wykonanie czynności bo wtedy nie trzeba ich wystawiać)</a:t>
            </a:r>
          </a:p>
          <a:p>
            <a:pPr marL="0" indent="0">
              <a:buNone/>
            </a:pPr>
            <a:r>
              <a:rPr lang="pl-PL" dirty="0"/>
              <a:t>- WSTO do 42.000 zł obrotu jeżeli podatnik nie korzysta z OSS lub IOSS</a:t>
            </a:r>
          </a:p>
          <a:p>
            <a:pPr marL="0" indent="0">
              <a:buNone/>
            </a:pPr>
            <a:r>
              <a:rPr lang="pl-PL" dirty="0"/>
              <a:t>- najem prywatny jeżeli Wynajmujący wystawia w ogóle faktury w tym zakresie</a:t>
            </a:r>
          </a:p>
          <a:p>
            <a:pPr marL="0" indent="0">
              <a:buNone/>
            </a:pPr>
            <a:endParaRPr lang="pl-PL" dirty="0"/>
          </a:p>
        </p:txBody>
      </p:sp>
    </p:spTree>
    <p:extLst>
      <p:ext uri="{BB962C8B-B14F-4D97-AF65-F5344CB8AC3E}">
        <p14:creationId xmlns:p14="http://schemas.microsoft.com/office/powerpoint/2010/main" val="37705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8EE74F-1CC6-B822-84EE-2777DEDB680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ABB8C28-F780-0F6F-F6AB-EAFA9FA46B6A}"/>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6F3C590-9F17-5847-CA10-CCDBD0EC429A}"/>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23</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EDBB37FC-A47E-FC7E-19AF-60211D3319C0}"/>
              </a:ext>
            </a:extLst>
          </p:cNvPr>
          <p:cNvSpPr>
            <a:spLocks noGrp="1"/>
          </p:cNvSpPr>
          <p:nvPr>
            <p:ph idx="1"/>
          </p:nvPr>
        </p:nvSpPr>
        <p:spPr>
          <a:xfrm>
            <a:off x="179512" y="332656"/>
            <a:ext cx="8784976" cy="6123080"/>
          </a:xfrm>
        </p:spPr>
        <p:txBody>
          <a:bodyPr>
            <a:normAutofit/>
          </a:bodyPr>
          <a:lstStyle/>
          <a:p>
            <a:pPr marL="0" indent="0">
              <a:buNone/>
            </a:pPr>
            <a:r>
              <a:rPr lang="pl-PL" b="1" dirty="0"/>
              <a:t>USTALMY NAJPIERW KIEDY PODATNIK NIE BĘDZIE MUSIAŁ wystawiać faktury w KSEF?</a:t>
            </a:r>
            <a:endParaRPr lang="pl-PL" dirty="0"/>
          </a:p>
          <a:p>
            <a:pPr marL="0" indent="0">
              <a:buNone/>
            </a:pPr>
            <a:r>
              <a:rPr lang="pl-PL" b="1" dirty="0"/>
              <a:t>PODATNIK NIE WYSTAWIA faktury w KSEF jeżeli:</a:t>
            </a:r>
            <a:endParaRPr lang="pl-PL" dirty="0"/>
          </a:p>
          <a:p>
            <a:pPr marL="0" indent="0">
              <a:buNone/>
            </a:pPr>
            <a:r>
              <a:rPr lang="pl-PL" dirty="0"/>
              <a:t>1.jest to czynność wykonana na rzecz osoby fizycznej nie prowadzącej działalności gospodarczej chyba , że na jej żądanie i jednocześnie podatnik nie chce wystawiać jej w KSEF. </a:t>
            </a:r>
          </a:p>
          <a:p>
            <a:pPr marL="0" indent="0">
              <a:buNone/>
            </a:pPr>
            <a:endParaRPr lang="pl-PL" dirty="0"/>
          </a:p>
          <a:p>
            <a:pPr marL="0" indent="0">
              <a:buNone/>
            </a:pPr>
            <a:r>
              <a:rPr lang="pl-PL" dirty="0"/>
              <a:t>MOŻE ale NIE MUSI !!!</a:t>
            </a:r>
          </a:p>
          <a:p>
            <a:pPr marL="0" indent="0">
              <a:buNone/>
            </a:pPr>
            <a:endParaRPr lang="pl-PL" dirty="0"/>
          </a:p>
        </p:txBody>
      </p:sp>
    </p:spTree>
    <p:extLst>
      <p:ext uri="{BB962C8B-B14F-4D97-AF65-F5344CB8AC3E}">
        <p14:creationId xmlns:p14="http://schemas.microsoft.com/office/powerpoint/2010/main" val="12880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60AEF8-3B00-C304-9D88-D6D92BDD4C3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7BE193A-24D3-DEB9-3992-63AF8510FFE5}"/>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3FB36B4-FDDB-14C4-8A98-83FDF2A5FDEF}"/>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24</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4D136EB9-F488-05A8-8A56-921B5617E46F}"/>
              </a:ext>
            </a:extLst>
          </p:cNvPr>
          <p:cNvSpPr>
            <a:spLocks noGrp="1"/>
          </p:cNvSpPr>
          <p:nvPr>
            <p:ph idx="1"/>
          </p:nvPr>
        </p:nvSpPr>
        <p:spPr>
          <a:xfrm>
            <a:off x="0" y="116632"/>
            <a:ext cx="9144000" cy="6439616"/>
          </a:xfrm>
        </p:spPr>
        <p:txBody>
          <a:bodyPr>
            <a:normAutofit/>
          </a:bodyPr>
          <a:lstStyle/>
          <a:p>
            <a:pPr marL="0" indent="0">
              <a:buNone/>
            </a:pPr>
            <a:r>
              <a:rPr lang="pl-PL" b="1" dirty="0"/>
              <a:t>PODATNIK NADAL NIE WYSTAWIA faktury w KSEF jeżeli:</a:t>
            </a:r>
            <a:endParaRPr lang="pl-PL" dirty="0"/>
          </a:p>
          <a:p>
            <a:pPr marL="0" indent="0">
              <a:buNone/>
            </a:pPr>
            <a:r>
              <a:rPr lang="pl-PL" dirty="0"/>
              <a:t>2. dotyczy to zaliczki w WDT, bo teraz też nie wystawia faktury</a:t>
            </a:r>
          </a:p>
          <a:p>
            <a:pPr marL="0" indent="0">
              <a:buNone/>
            </a:pPr>
            <a:r>
              <a:rPr lang="pl-PL" dirty="0"/>
              <a:t>3.dotyczy to zaliczki przy fakturach medialnych ( art.19a ust.5 pkt.4)- </a:t>
            </a:r>
            <a:r>
              <a:rPr lang="pl-PL" b="1" dirty="0"/>
              <a:t>bo teraz też nie wystawia faktury</a:t>
            </a:r>
          </a:p>
          <a:p>
            <a:pPr marL="0" indent="0">
              <a:buNone/>
            </a:pPr>
            <a:r>
              <a:rPr lang="pl-PL" dirty="0"/>
              <a:t>4. dotyczy to usługi najmu prywatnego, gdy całość płatności regulowana jest przelewem lub podatnik posiada kasę fiskalną </a:t>
            </a:r>
            <a:r>
              <a:rPr lang="pl-PL" b="1" dirty="0"/>
              <a:t>( bo teraz też nie musi wtedy wystawiać faktury)</a:t>
            </a:r>
            <a:r>
              <a:rPr lang="pl-PL" dirty="0"/>
              <a:t>. </a:t>
            </a:r>
          </a:p>
          <a:p>
            <a:pPr marL="0" indent="0">
              <a:buNone/>
            </a:pPr>
            <a:r>
              <a:rPr lang="pl-PL" dirty="0"/>
              <a:t>5. podatnika w procedurach OSS lub IOSS</a:t>
            </a:r>
          </a:p>
          <a:p>
            <a:pPr marL="0" indent="0">
              <a:buNone/>
            </a:pPr>
            <a:r>
              <a:rPr lang="pl-PL" dirty="0"/>
              <a:t>6. Podatnik nierezydent nie wystawia faktur w KSEF ( ale może) </a:t>
            </a:r>
            <a:r>
              <a:rPr lang="pl-PL" b="1" dirty="0"/>
              <a:t>TAKIE FAKTURY spotkamy raczej po stronie kosztów</a:t>
            </a:r>
            <a:r>
              <a:rPr lang="pl-PL" dirty="0"/>
              <a:t>. </a:t>
            </a:r>
          </a:p>
          <a:p>
            <a:pPr marL="0" indent="0">
              <a:buNone/>
            </a:pPr>
            <a:endParaRPr lang="pl-PL" dirty="0"/>
          </a:p>
        </p:txBody>
      </p:sp>
    </p:spTree>
    <p:extLst>
      <p:ext uri="{BB962C8B-B14F-4D97-AF65-F5344CB8AC3E}">
        <p14:creationId xmlns:p14="http://schemas.microsoft.com/office/powerpoint/2010/main" val="21045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9F7D41-6827-03A9-A076-8FE9248AD1D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BBFC5C9-83EA-8E0A-EC97-3B8FAA67D14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FBE59183-5CEF-FC0C-B8D0-64DFDBF2D002}"/>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25</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93847658-EAF5-FB02-23CA-60DACDD25B60}"/>
              </a:ext>
            </a:extLst>
          </p:cNvPr>
          <p:cNvSpPr>
            <a:spLocks noGrp="1"/>
          </p:cNvSpPr>
          <p:nvPr>
            <p:ph idx="1"/>
          </p:nvPr>
        </p:nvSpPr>
        <p:spPr>
          <a:xfrm>
            <a:off x="0" y="116632"/>
            <a:ext cx="9144000" cy="6439616"/>
          </a:xfrm>
        </p:spPr>
        <p:txBody>
          <a:bodyPr>
            <a:normAutofit fontScale="77500" lnSpcReduction="20000"/>
          </a:bodyPr>
          <a:lstStyle/>
          <a:p>
            <a:pPr marL="0" indent="0">
              <a:buNone/>
            </a:pPr>
            <a:r>
              <a:rPr lang="pl-PL" b="1" dirty="0"/>
              <a:t>PODATNIK NIE WYSTAWIA faktury w KSEF jeżeli:</a:t>
            </a:r>
            <a:endParaRPr lang="pl-PL" dirty="0"/>
          </a:p>
          <a:p>
            <a:pPr marL="0" indent="0">
              <a:buNone/>
            </a:pPr>
            <a:r>
              <a:rPr lang="pl-PL" dirty="0"/>
              <a:t>7. wystawiane przez nierezydenta podatnika VAT zwolnionego z art. 113a</a:t>
            </a:r>
          </a:p>
          <a:p>
            <a:pPr marL="0" indent="0">
              <a:buNone/>
            </a:pPr>
            <a:r>
              <a:rPr lang="pl-PL" dirty="0"/>
              <a:t>8. w okresie do końca 2026 nie będą musieli wystawiać faktur KSEF podatnicy ( ale mogą!!) jeżeli ich wartość sprzedaży brutto miesięcznie nie przekroczy 10.000 ZŁ </a:t>
            </a:r>
          </a:p>
          <a:p>
            <a:pPr marL="0" indent="0">
              <a:buNone/>
            </a:pPr>
            <a:r>
              <a:rPr lang="pl-PL" dirty="0"/>
              <a:t>9. W okresie do końca 2026 nie będą wystawiać faktur w KSEF podatnicy którzy wystawiają TYLKO paragony z NIP do 450 zł. Czyli co do zasady na większe kwoty wystawią faktury w KSEF , ale tych paragonów będących „fakturami uproszczonymi” nie przekażą do KSEF bo się nie muszą ( ALE SIĘ DA!) . Czyli większe faktury trafią do KSEF te do 450 zł nie MUSZĄ.</a:t>
            </a:r>
          </a:p>
          <a:p>
            <a:pPr marL="0" indent="0">
              <a:buNone/>
            </a:pPr>
            <a:r>
              <a:rPr lang="pl-PL" dirty="0"/>
              <a:t>10) w przypadku odpowiednio udokumentowanych dostaw towarów lub świadczenia usług, określonych w przepisach wydanych na podstawie art. 106s;</a:t>
            </a:r>
            <a:r>
              <a:rPr lang="pl-PL" b="1" dirty="0"/>
              <a:t>specyfika wynikająca z delegacji ustawowej np., z tytułu świadczenia usług w zakresie kontroli i nadzoru ruchu lotniczego, za które pobierane są opłaty trasowe, które w imieniu Polskiej Żeglugi Powietrznej wystawia Centralne Biuro Opłat Trasowych (CRCO) Europejskiej Organizacji do spraw Bezpieczeństwa Żeglugi Powietrznej (</a:t>
            </a:r>
            <a:r>
              <a:rPr lang="pl-PL" b="1" dirty="0" err="1"/>
              <a:t>Eurocontrol</a:t>
            </a:r>
            <a:r>
              <a:rPr lang="pl-PL" b="1" dirty="0"/>
              <a:t>), usługi przejazdu autostradami płatnymi oraz usługi przewozu osób dokumentowane fakturami w postaci biletów jednorazowych ( UWAGA nigdy nie będą od tych czynności wystawiać faktur w KSEF)</a:t>
            </a:r>
            <a:endParaRPr lang="pl-PL" dirty="0"/>
          </a:p>
          <a:p>
            <a:pPr marL="0" indent="0">
              <a:buNone/>
            </a:pPr>
            <a:endParaRPr lang="pl-PL" dirty="0"/>
          </a:p>
        </p:txBody>
      </p:sp>
    </p:spTree>
    <p:extLst>
      <p:ext uri="{BB962C8B-B14F-4D97-AF65-F5344CB8AC3E}">
        <p14:creationId xmlns:p14="http://schemas.microsoft.com/office/powerpoint/2010/main" val="18376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332E1A-826F-225D-BAF7-F164828F692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95EB9A9-FA9A-532D-321A-F6E1A2092F44}"/>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C9F37DB-673E-46A9-B42C-42FF54D22BD1}"/>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26</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8B43C5C7-BB10-38CE-CC4A-2A08CD91965D}"/>
              </a:ext>
            </a:extLst>
          </p:cNvPr>
          <p:cNvSpPr>
            <a:spLocks noGrp="1"/>
          </p:cNvSpPr>
          <p:nvPr>
            <p:ph idx="1"/>
          </p:nvPr>
        </p:nvSpPr>
        <p:spPr>
          <a:xfrm>
            <a:off x="0" y="116632"/>
            <a:ext cx="9144000" cy="6439616"/>
          </a:xfrm>
        </p:spPr>
        <p:txBody>
          <a:bodyPr>
            <a:normAutofit/>
          </a:bodyPr>
          <a:lstStyle/>
          <a:p>
            <a:pPr marL="0" indent="0">
              <a:buNone/>
            </a:pPr>
            <a:r>
              <a:rPr lang="pl-PL" b="1" dirty="0"/>
              <a:t>PODATNIK NIE WYSTAWIA faktury w KSEF jeżeli:</a:t>
            </a:r>
            <a:endParaRPr lang="pl-PL" dirty="0"/>
          </a:p>
          <a:p>
            <a:pPr marL="0" indent="0">
              <a:buNone/>
            </a:pPr>
            <a:r>
              <a:rPr lang="pl-PL" dirty="0"/>
              <a:t>11) faktury proforma – i teraz też nie są wystawiane jako faktury</a:t>
            </a:r>
          </a:p>
          <a:p>
            <a:pPr marL="0" indent="0">
              <a:buNone/>
            </a:pPr>
            <a:r>
              <a:rPr lang="pl-PL" dirty="0"/>
              <a:t>12) faktury wewnętrzne ( WNT, Import, faktury na art. 7 ust.2) – teraz też nie są uznawane za faktury VAT </a:t>
            </a:r>
          </a:p>
          <a:p>
            <a:pPr marL="0" indent="0">
              <a:buNone/>
            </a:pPr>
            <a:r>
              <a:rPr lang="pl-PL" dirty="0"/>
              <a:t>13) Faktury wystawiane przez kasy fiskalne – nie muszą</a:t>
            </a:r>
          </a:p>
          <a:p>
            <a:pPr marL="0" indent="0">
              <a:buNone/>
            </a:pPr>
            <a:r>
              <a:rPr lang="pl-PL" dirty="0"/>
              <a:t> trafić do KSEF</a:t>
            </a:r>
          </a:p>
          <a:p>
            <a:pPr marL="0" indent="0">
              <a:buNone/>
            </a:pPr>
            <a:endParaRPr lang="pl-PL" dirty="0"/>
          </a:p>
        </p:txBody>
      </p:sp>
    </p:spTree>
    <p:extLst>
      <p:ext uri="{BB962C8B-B14F-4D97-AF65-F5344CB8AC3E}">
        <p14:creationId xmlns:p14="http://schemas.microsoft.com/office/powerpoint/2010/main" val="109413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50C41B-F39E-35D6-3C9B-922F7753861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A18CE4D-64BD-C5FB-596E-868E6E6A7C97}"/>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DC2899CA-05B2-8031-5CBC-C07C58A42DBD}"/>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27</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CDB4B978-DE75-CD5C-A5DC-B71D02ADE25B}"/>
              </a:ext>
            </a:extLst>
          </p:cNvPr>
          <p:cNvSpPr>
            <a:spLocks noGrp="1"/>
          </p:cNvSpPr>
          <p:nvPr>
            <p:ph idx="1"/>
          </p:nvPr>
        </p:nvSpPr>
        <p:spPr>
          <a:xfrm>
            <a:off x="0" y="116632"/>
            <a:ext cx="9144000" cy="6439616"/>
          </a:xfrm>
        </p:spPr>
        <p:txBody>
          <a:bodyPr>
            <a:normAutofit/>
          </a:bodyPr>
          <a:lstStyle/>
          <a:p>
            <a:pPr marL="0" indent="0">
              <a:buNone/>
            </a:pPr>
            <a:r>
              <a:rPr lang="pl-PL" sz="4800" b="1" dirty="0"/>
              <a:t>Uwaga </a:t>
            </a:r>
            <a:endParaRPr lang="pl-PL" sz="4800" dirty="0"/>
          </a:p>
          <a:p>
            <a:pPr marL="0" indent="0">
              <a:buNone/>
            </a:pPr>
            <a:r>
              <a:rPr lang="pl-PL" sz="4800" dirty="0"/>
              <a:t>Czym innym jest obowiązek wystawiania faktur w KSEF lub jego brak opisany wyżej  </a:t>
            </a:r>
            <a:r>
              <a:rPr lang="pl-PL" sz="4800" b="1" dirty="0"/>
              <a:t>, a czym innym jest obowiązek udostępniania </a:t>
            </a:r>
            <a:r>
              <a:rPr lang="pl-PL" sz="4800" dirty="0"/>
              <a:t>ich za pośrednictwem KSEF</a:t>
            </a:r>
          </a:p>
          <a:p>
            <a:pPr marL="0" indent="0">
              <a:buNone/>
            </a:pPr>
            <a:endParaRPr lang="pl-PL" dirty="0"/>
          </a:p>
        </p:txBody>
      </p:sp>
    </p:spTree>
    <p:extLst>
      <p:ext uri="{BB962C8B-B14F-4D97-AF65-F5344CB8AC3E}">
        <p14:creationId xmlns:p14="http://schemas.microsoft.com/office/powerpoint/2010/main" val="151272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EC52DB-5EAE-48A0-88F0-4141C446263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543DB30-9F2B-930A-74D2-D0544E7EA01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B633833-0773-FD1D-F91F-8D91CAFFD0F4}"/>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28</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18A30C7-8378-8AD8-3815-DF5E8AD87EAF}"/>
              </a:ext>
            </a:extLst>
          </p:cNvPr>
          <p:cNvSpPr>
            <a:spLocks noGrp="1"/>
          </p:cNvSpPr>
          <p:nvPr>
            <p:ph idx="1"/>
          </p:nvPr>
        </p:nvSpPr>
        <p:spPr>
          <a:xfrm>
            <a:off x="0" y="116632"/>
            <a:ext cx="9144000" cy="6439616"/>
          </a:xfrm>
        </p:spPr>
        <p:txBody>
          <a:bodyPr>
            <a:normAutofit/>
          </a:bodyPr>
          <a:lstStyle/>
          <a:p>
            <a:pPr marL="0" indent="0">
              <a:buNone/>
            </a:pPr>
            <a:r>
              <a:rPr lang="pl-PL" b="1" dirty="0"/>
              <a:t>USTALMY W JAKICH SYTUACJACH PODATNIK KTÓRY co do zasady MUSI WYSTAWIAĆ FAKTURY KSEF może ich nie udostępniać za pomocą KSEF:</a:t>
            </a:r>
            <a:endParaRPr lang="pl-PL" dirty="0"/>
          </a:p>
          <a:p>
            <a:pPr marL="0" indent="0">
              <a:buNone/>
            </a:pPr>
            <a:r>
              <a:rPr lang="pl-PL" b="1" dirty="0"/>
              <a:t> ZASADA PRZEWAŻAJĄCA TO : </a:t>
            </a:r>
            <a:endParaRPr lang="pl-PL" dirty="0"/>
          </a:p>
          <a:p>
            <a:pPr marL="0" indent="0">
              <a:buNone/>
            </a:pPr>
            <a:r>
              <a:rPr lang="pl-PL" b="1" dirty="0"/>
              <a:t>Faktura KSEF online jest wystawiana i otrzymywana przez system KSEF. Czyli w relacji B2B co do zasady nie wolno wręczać papierowej faktury lub przesyłać jej mailem tylko udostępniać przez system KSEF. </a:t>
            </a:r>
          </a:p>
          <a:p>
            <a:pPr marL="0" indent="0">
              <a:buNone/>
            </a:pPr>
            <a:r>
              <a:rPr lang="pl-PL" b="1" dirty="0"/>
              <a:t>UWAGA</a:t>
            </a:r>
          </a:p>
          <a:p>
            <a:pPr marL="0" indent="0">
              <a:buNone/>
            </a:pPr>
            <a:r>
              <a:rPr lang="pl-PL" b="1" dirty="0"/>
              <a:t>PYTANIE czy w przypadku wystawiania faktury online lub faktury offline 24 NIE wolno udostępnić Nabywcy faktury KSEF inaczej niż za pośrednictwem KSEF?.</a:t>
            </a:r>
          </a:p>
          <a:p>
            <a:pPr marL="0" indent="0">
              <a:buNone/>
            </a:pPr>
            <a:r>
              <a:rPr lang="pl-PL" b="1" dirty="0"/>
              <a:t>WYJĄTEK faktura jest już w KSEF a my udostępniamy Nabywcy wydruk faktury – ale to jest nadal udostępnienie za pośrednictwem KSEF!!!</a:t>
            </a:r>
            <a:endParaRPr lang="pl-PL" dirty="0"/>
          </a:p>
          <a:p>
            <a:pPr marL="0" indent="0">
              <a:buNone/>
            </a:pPr>
            <a:endParaRPr lang="pl-PL" dirty="0"/>
          </a:p>
        </p:txBody>
      </p:sp>
    </p:spTree>
    <p:extLst>
      <p:ext uri="{BB962C8B-B14F-4D97-AF65-F5344CB8AC3E}">
        <p14:creationId xmlns:p14="http://schemas.microsoft.com/office/powerpoint/2010/main" val="327302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208398-294F-3925-5FEC-6E480AD9E04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0609363-33F3-EF3D-1100-31B946BE35C2}"/>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6A581320-6D26-08B8-24CA-4CFF70A0B6D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29</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1B039A16-AE3C-B32E-4DA7-58962334CBA1}"/>
              </a:ext>
            </a:extLst>
          </p:cNvPr>
          <p:cNvSpPr>
            <a:spLocks noGrp="1"/>
          </p:cNvSpPr>
          <p:nvPr>
            <p:ph idx="1"/>
          </p:nvPr>
        </p:nvSpPr>
        <p:spPr>
          <a:xfrm>
            <a:off x="0" y="116632"/>
            <a:ext cx="9144000" cy="6439616"/>
          </a:xfrm>
        </p:spPr>
        <p:txBody>
          <a:bodyPr>
            <a:normAutofit/>
          </a:bodyPr>
          <a:lstStyle/>
          <a:p>
            <a:pPr marL="0" indent="0">
              <a:buNone/>
            </a:pPr>
            <a:r>
              <a:rPr lang="pl-PL" b="1" dirty="0"/>
              <a:t>Jednakże w art. 106 </a:t>
            </a:r>
            <a:r>
              <a:rPr lang="pl-PL" b="1" dirty="0" err="1"/>
              <a:t>gb</a:t>
            </a:r>
            <a:r>
              <a:rPr lang="pl-PL" b="1" dirty="0"/>
              <a:t> przewidziano od tej zasady kilka wyjątków, które ze względu na charakter odbiorców są całkowicie zrozumiałe. </a:t>
            </a:r>
            <a:endParaRPr lang="pl-PL" dirty="0"/>
          </a:p>
          <a:p>
            <a:pPr marL="0" indent="0">
              <a:buNone/>
            </a:pPr>
            <a:r>
              <a:rPr lang="pl-PL" b="1" dirty="0"/>
              <a:t>W ust.4 wymieniono sytuacje kiedy mimo tego , że faktura jest wystawiona w KSEF i tam przesłana to odbiorca może nie umieć z niej skorzystać bo</a:t>
            </a:r>
            <a:r>
              <a:rPr lang="pl-PL" dirty="0"/>
              <a:t>:</a:t>
            </a:r>
          </a:p>
          <a:p>
            <a:pPr marL="0" indent="0">
              <a:buNone/>
            </a:pPr>
            <a:r>
              <a:rPr lang="pl-PL" dirty="0"/>
              <a:t>1)miejscem świadczenia jest terytorium państwa członkowskiego inne niż terytorium kraju lub terytorium państwa trzeciego lub </a:t>
            </a:r>
            <a:r>
              <a:rPr lang="pl-PL" b="1" dirty="0"/>
              <a:t>( export usług zastosowanie stawki NP.)</a:t>
            </a:r>
            <a:endParaRPr lang="pl-PL" dirty="0"/>
          </a:p>
          <a:p>
            <a:pPr marL="0" indent="0">
              <a:buNone/>
            </a:pPr>
            <a:r>
              <a:rPr lang="pl-PL" dirty="0"/>
              <a:t>2)nabywcą jest podmiot nieposiadający siedziby działalności gospodarczej ani stałego miejsca prowadzenia działalności gospodarczej na terytorium kraju, </a:t>
            </a:r>
          </a:p>
        </p:txBody>
      </p:sp>
    </p:spTree>
    <p:extLst>
      <p:ext uri="{BB962C8B-B14F-4D97-AF65-F5344CB8AC3E}">
        <p14:creationId xmlns:p14="http://schemas.microsoft.com/office/powerpoint/2010/main" val="1897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116632"/>
            <a:ext cx="8856984" cy="6624100"/>
          </a:xfrm>
        </p:spPr>
        <p:txBody>
          <a:bodyPr>
            <a:noAutofit/>
          </a:bodyPr>
          <a:lstStyle/>
          <a:p>
            <a:pPr marL="0" indent="0">
              <a:buNone/>
            </a:pPr>
            <a:r>
              <a:rPr lang="pl-PL" dirty="0"/>
              <a:t>Na razie na początek kilka podstawowych informacji i harmonogram wprowadzania przepisów KSEF.</a:t>
            </a:r>
          </a:p>
          <a:p>
            <a:pPr marL="0" indent="0">
              <a:buNone/>
            </a:pPr>
            <a:r>
              <a:rPr lang="pl-PL" b="1" dirty="0"/>
              <a:t>Generalnie większość z Państwa </a:t>
            </a:r>
            <a:r>
              <a:rPr lang="pl-PL" dirty="0"/>
              <a:t>spotka się po raz pierwszy z fakturami wystawionymi w systemie KSEF ( na razie jako faktury kosztowe i zakupowe) od 01.02.2026 roku bo od tego momentu KSEF stanie się obowiązkowy dla DUŻYCH PODMIOTÓW  których obroty brutto  w roku </a:t>
            </a:r>
            <a:r>
              <a:rPr lang="pl-PL" b="1" dirty="0"/>
              <a:t>2024 były większe niż 200.000.000 zł.</a:t>
            </a:r>
            <a:endParaRPr lang="pl-PL" dirty="0"/>
          </a:p>
          <a:p>
            <a:pPr marL="0" indent="0">
              <a:buNone/>
            </a:pPr>
            <a:r>
              <a:rPr lang="pl-PL" b="1" dirty="0"/>
              <a:t>Natomiast dla Większości podatników obowiązkowy system KSEF w wersji sprzedaż zacznie się od dnia 1 kwietnia 2026 Czyli od 01.04.2026 faktury w KSEF wystawiać będą WSZYSCY PODATNICY nie ważne czy zwolnieni z VAT czy czynni w relacji B2B . W TAKI SPOSÓB  będziemy od kwietnia musieli wystawiać faktury WYŁĄCZNIE w tym systemie.</a:t>
            </a:r>
            <a:r>
              <a:rPr lang="pl-PL" sz="1800" b="1" dirty="0"/>
              <a:t>(  z małymi wyjątkami o których za chwilę)</a:t>
            </a:r>
          </a:p>
        </p:txBody>
      </p:sp>
      <p:sp>
        <p:nvSpPr>
          <p:cNvPr id="2" name="Symbol zastępczy numeru slajdu 1"/>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3</a:t>
            </a:fld>
            <a:endParaRPr lang="pl-PL"/>
          </a:p>
        </p:txBody>
      </p:sp>
    </p:spTree>
    <p:extLst>
      <p:ext uri="{BB962C8B-B14F-4D97-AF65-F5344CB8AC3E}">
        <p14:creationId xmlns:p14="http://schemas.microsoft.com/office/powerpoint/2010/main" val="337853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28ACC9-5BFC-F90D-993F-AC4AA0B15A2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61FAB89-5544-6CD8-A307-70E640939D1E}"/>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E01D9575-94EC-B7B1-B9E9-F88C354A0EEA}"/>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30</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22BE08CA-59A0-4FD1-7123-0A8C00B6E5E0}"/>
              </a:ext>
            </a:extLst>
          </p:cNvPr>
          <p:cNvSpPr>
            <a:spLocks noGrp="1"/>
          </p:cNvSpPr>
          <p:nvPr>
            <p:ph idx="1"/>
          </p:nvPr>
        </p:nvSpPr>
        <p:spPr>
          <a:xfrm>
            <a:off x="0" y="116632"/>
            <a:ext cx="9144000" cy="6439616"/>
          </a:xfrm>
        </p:spPr>
        <p:txBody>
          <a:bodyPr>
            <a:normAutofit/>
          </a:bodyPr>
          <a:lstStyle/>
          <a:p>
            <a:pPr marL="0" indent="0">
              <a:buNone/>
            </a:pPr>
            <a:r>
              <a:rPr lang="pl-PL" b="1" dirty="0"/>
              <a:t>3) </a:t>
            </a:r>
            <a:r>
              <a:rPr lang="pl-PL" dirty="0"/>
              <a:t>nabywca jest osoba</a:t>
            </a:r>
            <a:r>
              <a:rPr lang="pl-PL" b="1" dirty="0"/>
              <a:t> </a:t>
            </a:r>
            <a:r>
              <a:rPr lang="pl-PL" dirty="0"/>
              <a:t>fizyczna NIE prowadząca działalności ( oczywiście w rozumieniu art.15 VAT!!!)</a:t>
            </a:r>
          </a:p>
          <a:p>
            <a:pPr marL="0" indent="0">
              <a:buNone/>
            </a:pPr>
            <a:endParaRPr lang="pl-PL" dirty="0"/>
          </a:p>
          <a:p>
            <a:pPr marL="0" indent="0">
              <a:buNone/>
            </a:pPr>
            <a:endParaRPr lang="pl-PL" dirty="0"/>
          </a:p>
          <a:p>
            <a:pPr marL="0" indent="0">
              <a:buNone/>
            </a:pPr>
            <a:endParaRPr lang="pl-PL" dirty="0"/>
          </a:p>
          <a:p>
            <a:pPr marL="0" indent="0">
              <a:buNone/>
            </a:pPr>
            <a:r>
              <a:rPr lang="pl-PL" dirty="0"/>
              <a:t>- faktura ustrukturyzowana jest udostępniana nabywcy </a:t>
            </a:r>
            <a:r>
              <a:rPr lang="pl-PL" b="1" dirty="0"/>
              <a:t>w sposób z nim uzgodniony.</a:t>
            </a:r>
            <a:endParaRPr lang="pl-PL" dirty="0"/>
          </a:p>
          <a:p>
            <a:pPr marL="0" indent="0">
              <a:buNone/>
            </a:pPr>
            <a:endParaRPr lang="pl-PL" dirty="0"/>
          </a:p>
        </p:txBody>
      </p:sp>
    </p:spTree>
    <p:extLst>
      <p:ext uri="{BB962C8B-B14F-4D97-AF65-F5344CB8AC3E}">
        <p14:creationId xmlns:p14="http://schemas.microsoft.com/office/powerpoint/2010/main" val="246596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BCC149-8C48-14EE-9C93-292B5FAD367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286CEC1-8619-DA04-DD33-52A5D4363B15}"/>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1D37AC2-DECB-0398-56BE-934DB8CD060A}"/>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31</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9C71B4FE-AD03-709D-C67D-7CCECCF53563}"/>
              </a:ext>
            </a:extLst>
          </p:cNvPr>
          <p:cNvSpPr>
            <a:spLocks noGrp="1"/>
          </p:cNvSpPr>
          <p:nvPr>
            <p:ph idx="1"/>
          </p:nvPr>
        </p:nvSpPr>
        <p:spPr>
          <a:xfrm>
            <a:off x="0" y="116632"/>
            <a:ext cx="9144000" cy="6439616"/>
          </a:xfrm>
        </p:spPr>
        <p:txBody>
          <a:bodyPr>
            <a:normAutofit fontScale="77500" lnSpcReduction="20000"/>
          </a:bodyPr>
          <a:lstStyle/>
          <a:p>
            <a:pPr marL="0" indent="0">
              <a:buNone/>
            </a:pPr>
            <a:r>
              <a:rPr lang="pl-PL" b="1" dirty="0"/>
              <a:t>Czyli faktura jest nadal wystawiona jako faktura KSEF, ale możemy ją</a:t>
            </a:r>
          </a:p>
          <a:p>
            <a:pPr marL="0" indent="0">
              <a:buNone/>
            </a:pPr>
            <a:r>
              <a:rPr lang="pl-PL" b="1" dirty="0"/>
              <a:t>udostępnić inaczej niż tylko przez KSEF bez zagrożenia SANKCJAMI!!!</a:t>
            </a:r>
            <a:endParaRPr lang="pl-PL" dirty="0"/>
          </a:p>
          <a:p>
            <a:pPr marL="0" indent="0">
              <a:buNone/>
            </a:pPr>
            <a:r>
              <a:rPr lang="pl-PL" b="1" dirty="0"/>
              <a:t>Jak widać ma to sens ,bo tacy Nabywcy raczej niekoniecznie będą musieli zarejestrować się do KSEF. Natomiast nie pozbawia ich to prawa do wglądu w swoje faktury.</a:t>
            </a:r>
            <a:endParaRPr lang="pl-PL" dirty="0"/>
          </a:p>
          <a:p>
            <a:pPr marL="0" indent="0">
              <a:buNone/>
            </a:pPr>
            <a:r>
              <a:rPr lang="pl-PL" b="1" dirty="0"/>
              <a:t>POWSTAJE PYTANIE CO KRYJE SIĘ POD POJĘCIEM „udostępnienia takiemu podatnikowi który nie ma co do zasady wglądu do KSEF w sposób z nim uzgodniony”?</a:t>
            </a:r>
            <a:endParaRPr lang="pl-PL" dirty="0"/>
          </a:p>
          <a:p>
            <a:pPr marL="0" indent="0">
              <a:buNone/>
            </a:pPr>
            <a:r>
              <a:rPr lang="pl-PL" dirty="0"/>
              <a:t>To może być :</a:t>
            </a:r>
          </a:p>
          <a:p>
            <a:pPr marL="0" indent="0">
              <a:buNone/>
            </a:pPr>
            <a:r>
              <a:rPr lang="pl-PL" dirty="0"/>
              <a:t>- wysłanie fakturki mailem</a:t>
            </a:r>
          </a:p>
          <a:p>
            <a:pPr marL="0" indent="0">
              <a:buNone/>
            </a:pPr>
            <a:r>
              <a:rPr lang="pl-PL" dirty="0"/>
              <a:t>- wydrukowanie faktury papierowej </a:t>
            </a:r>
          </a:p>
          <a:p>
            <a:pPr marL="0" indent="0">
              <a:buNone/>
            </a:pPr>
            <a:r>
              <a:rPr lang="pl-PL" dirty="0"/>
              <a:t>ALE Uwaga !!!</a:t>
            </a:r>
          </a:p>
          <a:p>
            <a:pPr marL="0" indent="0">
              <a:buNone/>
            </a:pPr>
            <a:r>
              <a:rPr lang="pl-PL" dirty="0"/>
              <a:t>Podatnik jest obowiązany do oznaczenia faktury ustrukturyzowanej kodem </a:t>
            </a:r>
            <a:r>
              <a:rPr lang="pl-PL" b="1" dirty="0"/>
              <a:t>umożliwiającym dostęp do tej faktury </a:t>
            </a:r>
            <a:r>
              <a:rPr lang="pl-PL" dirty="0"/>
              <a:t>w Krajowym Systemie e-Faktur oraz </a:t>
            </a:r>
            <a:r>
              <a:rPr lang="pl-PL" b="1" dirty="0"/>
              <a:t>umożliwiającym weryfikację danych zawartych na tej fakturze </a:t>
            </a:r>
            <a:r>
              <a:rPr lang="pl-PL" dirty="0"/>
              <a:t>(te dwie dane zawarte będą w </a:t>
            </a:r>
            <a:r>
              <a:rPr lang="pl-PL" b="1" dirty="0"/>
              <a:t>kodzie  QR- kod QR zapewnia LINK do faktury)</a:t>
            </a:r>
            <a:r>
              <a:rPr lang="pl-PL" dirty="0"/>
              <a:t> , w przypadku:</a:t>
            </a:r>
          </a:p>
          <a:p>
            <a:pPr marL="0" indent="0">
              <a:buNone/>
            </a:pPr>
            <a:r>
              <a:rPr lang="pl-PL" dirty="0"/>
              <a:t>1)udostępnienia jej nabywcy, o którym mowa w ust. 4 ( czyli wszyscy z pkt.1 do 3) , w sposób inny niż przy użyciu Krajowego Systemu e-Faktur, lub</a:t>
            </a:r>
          </a:p>
          <a:p>
            <a:pPr marL="0" indent="0">
              <a:buNone/>
            </a:pPr>
            <a:r>
              <a:rPr lang="pl-PL" dirty="0"/>
              <a:t>2)użycia tej faktury poza Krajowym Systemem e-Faktur</a:t>
            </a:r>
            <a:r>
              <a:rPr lang="pl-PL" sz="3100" b="1" dirty="0"/>
              <a:t>.( przekazana odbiorcy przed przesłaniem do KSEF) tutaj będą musiały być dwa kody QR na wydrukowanej fakturze</a:t>
            </a:r>
            <a:endParaRPr lang="pl-PL" b="1" dirty="0"/>
          </a:p>
        </p:txBody>
      </p:sp>
    </p:spTree>
    <p:extLst>
      <p:ext uri="{BB962C8B-B14F-4D97-AF65-F5344CB8AC3E}">
        <p14:creationId xmlns:p14="http://schemas.microsoft.com/office/powerpoint/2010/main" val="26810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6A8413-CC19-7A98-FD8E-09149A0ED91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0EA2021-FA4F-662C-188E-2CACD064689C}"/>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1894CBDA-E3F8-99EA-DA55-0EB2262C361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9D29B7DA-0A70-3A80-1C6C-B4F387E3E9BD}"/>
              </a:ext>
            </a:extLst>
          </p:cNvPr>
          <p:cNvSpPr>
            <a:spLocks noGrp="1"/>
          </p:cNvSpPr>
          <p:nvPr>
            <p:ph idx="1"/>
          </p:nvPr>
        </p:nvSpPr>
        <p:spPr>
          <a:xfrm>
            <a:off x="0" y="116632"/>
            <a:ext cx="9144000" cy="6439616"/>
          </a:xfrm>
        </p:spPr>
        <p:txBody>
          <a:bodyPr>
            <a:normAutofit/>
          </a:bodyPr>
          <a:lstStyle/>
          <a:p>
            <a:pPr marL="0" indent="0">
              <a:buNone/>
            </a:pPr>
            <a:r>
              <a:rPr lang="pl-PL" b="1" dirty="0"/>
              <a:t>W przypadku gdy faktura ustrukturyzowana jest wystawiana na rzecz nabywcy, który jest konsumentem i jest otrzymywana przez tego nabywcę przy użyciu Krajowego Systemu e-Faktur, podatnik jest obowiązany zapewnić temu nabywcy dostęp do tej faktury w Krajowym Systemie e-Faktur poprzez podanie kodu QR I oraz danych umożliwiających zidentyfikowanie tej faktury w Krajowym Systemie e-Faktur. (</a:t>
            </a:r>
            <a:r>
              <a:rPr lang="pl-PL" dirty="0"/>
              <a:t>czyli wersja dla ogarniętych cyfrowo konsumentów) </a:t>
            </a:r>
          </a:p>
          <a:p>
            <a:pPr marL="0" indent="0">
              <a:buNone/>
            </a:pPr>
            <a:r>
              <a:rPr lang="pl-PL" dirty="0"/>
              <a:t>NATOMIAST dla pozostałych konsumentów wersja wydrukowana z jednym( w przypadku przesłania do KSEF) lub dwoma ( w przypadku wydruku przed przesłaniem do KSEF) kodami QR</a:t>
            </a:r>
          </a:p>
          <a:p>
            <a:pPr marL="0" indent="0">
              <a:buNone/>
            </a:pPr>
            <a:endParaRPr lang="pl-PL" dirty="0"/>
          </a:p>
        </p:txBody>
      </p:sp>
    </p:spTree>
    <p:extLst>
      <p:ext uri="{BB962C8B-B14F-4D97-AF65-F5344CB8AC3E}">
        <p14:creationId xmlns:p14="http://schemas.microsoft.com/office/powerpoint/2010/main" val="307123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33C348-C5B4-A9BF-D6A6-4A4BC420ED2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5DA62AD-53CD-C1F6-07FD-D0AD637E2EC0}"/>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5181156-4093-ACB0-CC75-931730A456A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33</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915A8C2-ADF4-7B2C-863B-9F3BB187C612}"/>
              </a:ext>
            </a:extLst>
          </p:cNvPr>
          <p:cNvSpPr>
            <a:spLocks noGrp="1"/>
          </p:cNvSpPr>
          <p:nvPr>
            <p:ph idx="1"/>
          </p:nvPr>
        </p:nvSpPr>
        <p:spPr>
          <a:xfrm>
            <a:off x="0" y="116632"/>
            <a:ext cx="9144000" cy="6439616"/>
          </a:xfrm>
        </p:spPr>
        <p:txBody>
          <a:bodyPr>
            <a:normAutofit/>
          </a:bodyPr>
          <a:lstStyle/>
          <a:p>
            <a:pPr marL="0" indent="0">
              <a:buNone/>
            </a:pPr>
            <a:r>
              <a:rPr lang="pl-PL" b="1" dirty="0"/>
              <a:t>Reasumując albo </a:t>
            </a:r>
            <a:r>
              <a:rPr lang="pl-PL" dirty="0"/>
              <a:t>udostępniasz Fakturę tylko przez KSEF, ale wtedy Nabywca też musi umieć je stamtąd przeczytać , a tak jest tylko w relacji B2B albo drukujesz lub przesyłasz fakturkę Nabywcy z kodem QR </a:t>
            </a:r>
            <a:r>
              <a:rPr lang="pl-PL" b="1" dirty="0"/>
              <a:t>po umieszczeniu jej najpierw w KSEF lub dwoma kodami QR przed umieszczeniem w KSEF.</a:t>
            </a:r>
            <a:endParaRPr lang="pl-PL" dirty="0"/>
          </a:p>
          <a:p>
            <a:pPr marL="0" indent="0">
              <a:buNone/>
            </a:pPr>
            <a:r>
              <a:rPr lang="pl-PL" dirty="0"/>
              <a:t>PRZED UMIESZCZENIEM FAKTURY W KSEF  można udostępniać faktury tylko nierezydentom lub konsumentowi.</a:t>
            </a:r>
          </a:p>
          <a:p>
            <a:pPr marL="0" indent="0">
              <a:buNone/>
            </a:pPr>
            <a:r>
              <a:rPr lang="pl-PL" dirty="0"/>
              <a:t>Wyjątek stanowi stan AWARIA lub NIEDOSTĘPNOŚĆ  z winy </a:t>
            </a:r>
            <a:r>
              <a:rPr lang="pl-PL" dirty="0" err="1"/>
              <a:t>Min.Fin</a:t>
            </a:r>
            <a:r>
              <a:rPr lang="pl-PL" dirty="0"/>
              <a:t> oraz tryb offline24.</a:t>
            </a:r>
          </a:p>
        </p:txBody>
      </p:sp>
    </p:spTree>
    <p:extLst>
      <p:ext uri="{BB962C8B-B14F-4D97-AF65-F5344CB8AC3E}">
        <p14:creationId xmlns:p14="http://schemas.microsoft.com/office/powerpoint/2010/main" val="17573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E02461-EA36-279F-262B-89687450730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4538B00-0D70-07FA-700C-74B9E89520B3}"/>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14B18612-7033-2760-1A37-CAAD55507C5B}"/>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34</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072EA22-80A4-0F00-888C-2987CAB178ED}"/>
              </a:ext>
            </a:extLst>
          </p:cNvPr>
          <p:cNvSpPr>
            <a:spLocks noGrp="1"/>
          </p:cNvSpPr>
          <p:nvPr>
            <p:ph idx="1"/>
          </p:nvPr>
        </p:nvSpPr>
        <p:spPr>
          <a:xfrm>
            <a:off x="0" y="116632"/>
            <a:ext cx="9144000" cy="6439616"/>
          </a:xfrm>
        </p:spPr>
        <p:txBody>
          <a:bodyPr>
            <a:normAutofit/>
          </a:bodyPr>
          <a:lstStyle/>
          <a:p>
            <a:pPr marL="0" indent="0">
              <a:buNone/>
            </a:pPr>
            <a:r>
              <a:rPr lang="pl-PL" b="1" dirty="0"/>
              <a:t>Opatrzenie faktury kodem weryfikującym</a:t>
            </a:r>
            <a:endParaRPr lang="pl-PL" dirty="0"/>
          </a:p>
          <a:p>
            <a:pPr marL="0" indent="0">
              <a:buNone/>
            </a:pPr>
            <a:r>
              <a:rPr lang="pl-PL" dirty="0"/>
              <a:t>W przypadku udostępnienia faktury nabywcom o którym mowa wyżej, poza KSEF lub w przypadku użycia faktury poza KSEF, jak wspomniano wystąpi obowiązek oznaczenia faktury KSEF kodem weryfikującym. Oznaczenie faktury kodem QR umożliwi :</a:t>
            </a:r>
          </a:p>
          <a:p>
            <a:pPr marL="0" indent="0">
              <a:buNone/>
            </a:pPr>
            <a:r>
              <a:rPr lang="pl-PL" dirty="0"/>
              <a:t>- dostęp Nabywcy do tej faktury w KSEF oraz </a:t>
            </a:r>
          </a:p>
          <a:p>
            <a:pPr marL="0" indent="0">
              <a:buNone/>
            </a:pPr>
            <a:r>
              <a:rPr lang="pl-PL" dirty="0"/>
              <a:t>- weryfikację danych zawartych na tej fakturze.</a:t>
            </a:r>
          </a:p>
          <a:p>
            <a:pPr marL="0" indent="0">
              <a:buNone/>
            </a:pPr>
            <a:r>
              <a:rPr lang="pl-PL" b="1" dirty="0"/>
              <a:t>Przez oznaczenie faktury kodem weryfikującym rozumie się utworzenie bezpośredniego linku do faktury lub znaku graficznego (QR kodu) i naniesienie go na fakturę przed przekazaniem jej odbiorcy. Sposób utworzenia kodu określony będzie w specyfikacji oprogramowania interfejsowego</a:t>
            </a:r>
            <a:endParaRPr lang="pl-PL" dirty="0"/>
          </a:p>
          <a:p>
            <a:pPr marL="0" indent="0">
              <a:buNone/>
            </a:pPr>
            <a:endParaRPr lang="pl-PL" dirty="0"/>
          </a:p>
        </p:txBody>
      </p:sp>
    </p:spTree>
    <p:extLst>
      <p:ext uri="{BB962C8B-B14F-4D97-AF65-F5344CB8AC3E}">
        <p14:creationId xmlns:p14="http://schemas.microsoft.com/office/powerpoint/2010/main" val="10927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7A12DC-BB1B-5B5A-6A5C-570DBCA59A2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8112950-5EB4-A83C-2D27-389E1C0B5022}"/>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69504AEE-0B8B-2C08-7BB8-49EDAB519EAC}"/>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35</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42740943-B40D-18E3-F5F6-6876A77DCAC9}"/>
              </a:ext>
            </a:extLst>
          </p:cNvPr>
          <p:cNvSpPr>
            <a:spLocks noGrp="1"/>
          </p:cNvSpPr>
          <p:nvPr>
            <p:ph idx="1"/>
          </p:nvPr>
        </p:nvSpPr>
        <p:spPr>
          <a:xfrm>
            <a:off x="0" y="116632"/>
            <a:ext cx="9144000" cy="6439616"/>
          </a:xfrm>
        </p:spPr>
        <p:txBody>
          <a:bodyPr>
            <a:normAutofit/>
          </a:bodyPr>
          <a:lstStyle/>
          <a:p>
            <a:pPr marL="0" indent="0">
              <a:buNone/>
            </a:pPr>
            <a:r>
              <a:rPr lang="pl-PL" b="1" dirty="0"/>
              <a:t>Jeden kod na fakturze wystawionej w trybie online</a:t>
            </a:r>
            <a:endParaRPr lang="pl-PL" dirty="0"/>
          </a:p>
          <a:p>
            <a:pPr marL="0" indent="0">
              <a:buNone/>
            </a:pPr>
            <a:r>
              <a:rPr lang="pl-PL" dirty="0"/>
              <a:t>Na fakturze wystawianej w trybie KSEF online, przekazywanej nabywcy lub używanej poza KSEF znajdzie się jeden kod QR – zapewniający dostęp do faktury i weryfikację danych na niej zawartych – z napisem zawierającym numer KSEF ID faktury.</a:t>
            </a:r>
          </a:p>
          <a:p>
            <a:pPr marL="0" indent="0">
              <a:buNone/>
            </a:pPr>
            <a:endParaRPr lang="pl-PL" dirty="0"/>
          </a:p>
        </p:txBody>
      </p:sp>
    </p:spTree>
    <p:extLst>
      <p:ext uri="{BB962C8B-B14F-4D97-AF65-F5344CB8AC3E}">
        <p14:creationId xmlns:p14="http://schemas.microsoft.com/office/powerpoint/2010/main" val="35459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7DCF63-D47D-A5C1-C462-1D178F3522B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05AA044-DF30-832C-3E5E-E8F9FBDF93E2}"/>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5922542-3C39-2A25-342D-59608B293EE4}"/>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36</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B0BE501E-52FE-10C9-2A58-EACD7B0F6BA5}"/>
              </a:ext>
            </a:extLst>
          </p:cNvPr>
          <p:cNvSpPr>
            <a:spLocks noGrp="1"/>
          </p:cNvSpPr>
          <p:nvPr>
            <p:ph idx="1"/>
          </p:nvPr>
        </p:nvSpPr>
        <p:spPr>
          <a:xfrm>
            <a:off x="0" y="116632"/>
            <a:ext cx="9144000" cy="6439616"/>
          </a:xfrm>
        </p:spPr>
        <p:txBody>
          <a:bodyPr>
            <a:normAutofit fontScale="77500" lnSpcReduction="20000"/>
          </a:bodyPr>
          <a:lstStyle/>
          <a:p>
            <a:pPr marL="0" indent="0">
              <a:buNone/>
            </a:pPr>
            <a:r>
              <a:rPr lang="pl-PL" b="1" dirty="0"/>
              <a:t>Kod QR dla faktury wystawionej online (KOD I)</a:t>
            </a:r>
            <a:endParaRPr lang="pl-PL" dirty="0"/>
          </a:p>
          <a:p>
            <a:pPr marL="0" indent="0">
              <a:buNone/>
            </a:pPr>
            <a:r>
              <a:rPr lang="pl-PL" b="1" dirty="0"/>
              <a:t>Kod graficzny</a:t>
            </a:r>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r>
              <a:rPr lang="pl-PL" b="1" dirty="0"/>
              <a:t>Oznaczenie zawierające Numer KSEF faktury</a:t>
            </a:r>
            <a:endParaRPr lang="pl-PL" dirty="0"/>
          </a:p>
          <a:p>
            <a:pPr marL="0" indent="0">
              <a:buNone/>
            </a:pPr>
            <a:r>
              <a:rPr lang="pl-PL" dirty="0"/>
              <a:t>Znajduje się bezpośrednio pod kodem graficznym </a:t>
            </a:r>
          </a:p>
          <a:p>
            <a:pPr marL="0" indent="0">
              <a:buNone/>
            </a:pPr>
            <a:endParaRPr lang="pl-PL" b="1" dirty="0"/>
          </a:p>
          <a:p>
            <a:pPr marL="0" indent="0">
              <a:buNone/>
            </a:pPr>
            <a:endParaRPr lang="pl-PL" dirty="0"/>
          </a:p>
          <a:p>
            <a:pPr marL="0" indent="0">
              <a:buNone/>
            </a:pPr>
            <a:endParaRPr lang="pl-PL" dirty="0"/>
          </a:p>
        </p:txBody>
      </p:sp>
      <p:pic>
        <p:nvPicPr>
          <p:cNvPr id="3" name="Obraz 2" descr="Kod1">
            <a:extLst>
              <a:ext uri="{FF2B5EF4-FFF2-40B4-BE49-F238E27FC236}">
                <a16:creationId xmlns:a16="http://schemas.microsoft.com/office/drawing/2014/main" id="{0F0A597D-4969-6072-6C1B-0C43F144D3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84976" cy="4320480"/>
          </a:xfrm>
          <a:prstGeom prst="rect">
            <a:avLst/>
          </a:prstGeom>
          <a:noFill/>
          <a:ln>
            <a:noFill/>
          </a:ln>
        </p:spPr>
      </p:pic>
    </p:spTree>
    <p:extLst>
      <p:ext uri="{BB962C8B-B14F-4D97-AF65-F5344CB8AC3E}">
        <p14:creationId xmlns:p14="http://schemas.microsoft.com/office/powerpoint/2010/main" val="411058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2486E2D-0F70-13D4-B3EA-DA540B6BF89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B27445D-C4C6-A05F-B1A4-72F7B63C5C65}"/>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A9633AA8-24CA-5899-A996-D44D5F9E47D5}"/>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37</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60F08B91-F4A7-44CD-CBD6-EA8BDD0185BD}"/>
              </a:ext>
            </a:extLst>
          </p:cNvPr>
          <p:cNvSpPr>
            <a:spLocks noGrp="1"/>
          </p:cNvSpPr>
          <p:nvPr>
            <p:ph idx="1"/>
          </p:nvPr>
        </p:nvSpPr>
        <p:spPr>
          <a:xfrm>
            <a:off x="0" y="116632"/>
            <a:ext cx="9144000" cy="6439616"/>
          </a:xfrm>
        </p:spPr>
        <p:txBody>
          <a:bodyPr>
            <a:normAutofit/>
          </a:bodyPr>
          <a:lstStyle/>
          <a:p>
            <a:pPr marL="0" indent="0">
              <a:buNone/>
            </a:pPr>
            <a:r>
              <a:rPr lang="pl-PL" sz="3200" b="1" dirty="0"/>
              <a:t>Dwa kody na fakturze offline</a:t>
            </a:r>
            <a:endParaRPr lang="pl-PL" sz="3200" dirty="0"/>
          </a:p>
          <a:p>
            <a:pPr marL="0" indent="0">
              <a:buNone/>
            </a:pPr>
            <a:r>
              <a:rPr lang="pl-PL" sz="3200" dirty="0"/>
              <a:t>Na fakturze wystawianej w trybie offline ( niedostępność systemu) , offline24 lub w trybie awaryjnym udostępnianej nabywcy poza KSEF (</a:t>
            </a:r>
            <a:r>
              <a:rPr lang="pl-PL" sz="3200" b="1" dirty="0"/>
              <a:t>przed przesłaniem faktury do KSEF</a:t>
            </a:r>
            <a:r>
              <a:rPr lang="pl-PL" sz="3200" dirty="0"/>
              <a:t>) znajdą się dwa kody:</a:t>
            </a:r>
          </a:p>
          <a:p>
            <a:pPr marL="0" lvl="0" indent="0">
              <a:buNone/>
            </a:pPr>
            <a:r>
              <a:rPr lang="pl-PL" sz="3200" dirty="0"/>
              <a:t>pierwszy z napisem „OFFLINE”,</a:t>
            </a:r>
          </a:p>
          <a:p>
            <a:pPr marL="0" lvl="0" indent="0">
              <a:buNone/>
            </a:pPr>
            <a:r>
              <a:rPr lang="pl-PL" sz="3200" dirty="0"/>
              <a:t>drugi z napisem „CERTYFIKAT”.</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6066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3287BF-B6EF-C437-1769-3828A26CA1E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318FF1C-594E-F117-CE98-86D4041EA289}"/>
              </a:ext>
            </a:extLst>
          </p:cNvPr>
          <p:cNvSpPr>
            <a:spLocks noGrp="1"/>
          </p:cNvSpPr>
          <p:nvPr>
            <p:ph type="title"/>
          </p:nvPr>
        </p:nvSpPr>
        <p:spPr>
          <a:xfrm>
            <a:off x="611560" y="152166"/>
            <a:ext cx="7239000" cy="1008112"/>
          </a:xfrm>
        </p:spPr>
        <p:txBody>
          <a:bodyPr>
            <a:noAutofit/>
          </a:bodyPr>
          <a:lstStyle/>
          <a:p>
            <a:r>
              <a:rPr lang="pl-PL" sz="1800" dirty="0">
                <a:solidFill>
                  <a:schemeClr val="tx1"/>
                </a:solidFill>
              </a:rPr>
              <a:t>Pierwszy Kod QR dla faktury wystawionej offline (KOD I)</a:t>
            </a:r>
            <a:br>
              <a:rPr lang="pl-PL" sz="1800" dirty="0">
                <a:solidFill>
                  <a:schemeClr val="tx1"/>
                </a:solidFill>
              </a:rPr>
            </a:br>
            <a:r>
              <a:rPr lang="pl-PL" sz="1800" dirty="0">
                <a:solidFill>
                  <a:schemeClr val="tx1"/>
                </a:solidFill>
              </a:rPr>
              <a:t>Znak graficzny</a:t>
            </a:r>
          </a:p>
        </p:txBody>
      </p:sp>
      <p:sp>
        <p:nvSpPr>
          <p:cNvPr id="2" name="Symbol zastępczy numeru slajdu 1">
            <a:extLst>
              <a:ext uri="{FF2B5EF4-FFF2-40B4-BE49-F238E27FC236}">
                <a16:creationId xmlns:a16="http://schemas.microsoft.com/office/drawing/2014/main" id="{4110D326-53CD-A07A-BB22-7028FE861C5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38</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DA29AE44-8742-0D6B-F8DE-F849F197921F}"/>
              </a:ext>
            </a:extLst>
          </p:cNvPr>
          <p:cNvSpPr>
            <a:spLocks noGrp="1"/>
          </p:cNvSpPr>
          <p:nvPr>
            <p:ph idx="1"/>
          </p:nvPr>
        </p:nvSpPr>
        <p:spPr>
          <a:xfrm>
            <a:off x="0" y="1412776"/>
            <a:ext cx="9144000" cy="5143472"/>
          </a:xfrm>
        </p:spPr>
        <p:txBody>
          <a:bodyPr>
            <a:normAutofit/>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b="1" dirty="0"/>
              <a:t>Oznaczenie OFFLINE</a:t>
            </a:r>
            <a:endParaRPr lang="pl-PL" dirty="0"/>
          </a:p>
          <a:p>
            <a:pPr marL="0" indent="0">
              <a:buNone/>
            </a:pPr>
            <a:r>
              <a:rPr lang="pl-PL" dirty="0"/>
              <a:t>Znajduje się bezpośrednio pod znakiem graficznym</a:t>
            </a:r>
          </a:p>
          <a:p>
            <a:pPr marL="0" indent="0">
              <a:buNone/>
            </a:pPr>
            <a:endParaRPr lang="pl-PL" dirty="0"/>
          </a:p>
        </p:txBody>
      </p:sp>
      <p:pic>
        <p:nvPicPr>
          <p:cNvPr id="3" name="Obraz 2" descr="Kod2 OFFLINE">
            <a:extLst>
              <a:ext uri="{FF2B5EF4-FFF2-40B4-BE49-F238E27FC236}">
                <a16:creationId xmlns:a16="http://schemas.microsoft.com/office/drawing/2014/main" id="{D745B30C-001F-899C-FEA6-EB60FB1FE8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984776" cy="3384376"/>
          </a:xfrm>
          <a:prstGeom prst="rect">
            <a:avLst/>
          </a:prstGeom>
          <a:noFill/>
          <a:ln>
            <a:noFill/>
          </a:ln>
        </p:spPr>
      </p:pic>
    </p:spTree>
    <p:extLst>
      <p:ext uri="{BB962C8B-B14F-4D97-AF65-F5344CB8AC3E}">
        <p14:creationId xmlns:p14="http://schemas.microsoft.com/office/powerpoint/2010/main" val="24369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3877D6-A311-800F-88D2-760A4DFB894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B0FEBAA-F615-0CC4-A1D7-B4E3329BBB29}"/>
              </a:ext>
            </a:extLst>
          </p:cNvPr>
          <p:cNvSpPr>
            <a:spLocks noGrp="1"/>
          </p:cNvSpPr>
          <p:nvPr>
            <p:ph type="title"/>
          </p:nvPr>
        </p:nvSpPr>
        <p:spPr>
          <a:xfrm>
            <a:off x="179512" y="188640"/>
            <a:ext cx="8784976" cy="1440160"/>
          </a:xfrm>
        </p:spPr>
        <p:txBody>
          <a:bodyPr>
            <a:noAutofit/>
          </a:bodyPr>
          <a:lstStyle/>
          <a:p>
            <a:r>
              <a:rPr lang="pl-PL" sz="1400" dirty="0">
                <a:solidFill>
                  <a:schemeClr val="tx1"/>
                </a:solidFill>
              </a:rPr>
              <a:t>Tryb online,offline24, offline (niedostępność systemu) i tryb awaryjny to tryby biznesowe i prawne. Od strony technicznej i systemowej tryb offline24, offline (niedostępność systemu) i tryb awaryjny – to w istocie jeden tryb offline. Z tego względu przyjęto jedno, wspólne oznaczenie „OFFLINE” pod kodem QR.</a:t>
            </a:r>
            <a:br>
              <a:rPr lang="pl-PL" sz="4000" dirty="0"/>
            </a:br>
            <a:endParaRPr lang="pl-PL" sz="2000" dirty="0">
              <a:solidFill>
                <a:schemeClr val="tx1"/>
              </a:solidFill>
            </a:endParaRPr>
          </a:p>
        </p:txBody>
      </p:sp>
      <p:sp>
        <p:nvSpPr>
          <p:cNvPr id="2" name="Symbol zastępczy numeru slajdu 1">
            <a:extLst>
              <a:ext uri="{FF2B5EF4-FFF2-40B4-BE49-F238E27FC236}">
                <a16:creationId xmlns:a16="http://schemas.microsoft.com/office/drawing/2014/main" id="{90442279-F69C-DA02-3456-B1FE75AB65EC}"/>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39</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9C2AC28E-BB9E-ECE6-2BDC-2433AC5F153A}"/>
              </a:ext>
            </a:extLst>
          </p:cNvPr>
          <p:cNvSpPr>
            <a:spLocks noGrp="1"/>
          </p:cNvSpPr>
          <p:nvPr>
            <p:ph idx="1"/>
          </p:nvPr>
        </p:nvSpPr>
        <p:spPr>
          <a:xfrm>
            <a:off x="5892" y="1412776"/>
            <a:ext cx="9144000" cy="5372072"/>
          </a:xfrm>
        </p:spPr>
        <p:txBody>
          <a:bodyPr>
            <a:normAutofit lnSpcReduction="10000"/>
          </a:bodyPr>
          <a:lstStyle/>
          <a:p>
            <a:pPr marL="0" indent="0">
              <a:buNone/>
            </a:pPr>
            <a:r>
              <a:rPr lang="pl-PL" b="1" dirty="0"/>
              <a:t>Drugi Kod QR dla faktury wystawionej offline (KOD II)</a:t>
            </a:r>
            <a:endParaRPr lang="pl-PL" dirty="0"/>
          </a:p>
          <a:p>
            <a:pPr marL="0" indent="0">
              <a:buNone/>
            </a:pPr>
            <a:r>
              <a:rPr lang="pl-PL" b="1" dirty="0"/>
              <a:t>Kod graficzny</a:t>
            </a:r>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r>
              <a:rPr lang="pl-PL" b="1" dirty="0"/>
              <a:t>Oznaczenie "Certyfikat"</a:t>
            </a:r>
            <a:endParaRPr lang="pl-PL" dirty="0"/>
          </a:p>
          <a:p>
            <a:pPr marL="0" indent="0">
              <a:buNone/>
            </a:pPr>
            <a:r>
              <a:rPr lang="pl-PL" dirty="0"/>
              <a:t>Znajduje się bezpośrednio pod znakiem graficznym</a:t>
            </a:r>
          </a:p>
          <a:p>
            <a:pPr marL="0" indent="0">
              <a:buNone/>
            </a:pPr>
            <a:endParaRPr lang="pl-PL" b="1" dirty="0"/>
          </a:p>
          <a:p>
            <a:pPr marL="0" indent="0">
              <a:buNone/>
            </a:pPr>
            <a:endParaRPr lang="pl-PL" dirty="0"/>
          </a:p>
        </p:txBody>
      </p:sp>
      <p:pic>
        <p:nvPicPr>
          <p:cNvPr id="6" name="Obraz 5" descr="Kod3 CERTYFIKAT">
            <a:extLst>
              <a:ext uri="{FF2B5EF4-FFF2-40B4-BE49-F238E27FC236}">
                <a16:creationId xmlns:a16="http://schemas.microsoft.com/office/drawing/2014/main" id="{C25FC4EA-8FEE-D827-8FD8-5364A7028A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8064896" cy="3312368"/>
          </a:xfrm>
          <a:prstGeom prst="rect">
            <a:avLst/>
          </a:prstGeom>
          <a:noFill/>
          <a:ln>
            <a:noFill/>
          </a:ln>
        </p:spPr>
      </p:pic>
    </p:spTree>
    <p:extLst>
      <p:ext uri="{BB962C8B-B14F-4D97-AF65-F5344CB8AC3E}">
        <p14:creationId xmlns:p14="http://schemas.microsoft.com/office/powerpoint/2010/main" val="28621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82FCFF-20F5-4A39-D4DC-F0933AEA589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F849358-8F8E-A26A-7483-774C36A52D77}"/>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23A2D927-76F9-138B-E91A-4EE35BE5CC31}"/>
              </a:ext>
            </a:extLst>
          </p:cNvPr>
          <p:cNvSpPr>
            <a:spLocks noGrp="1"/>
          </p:cNvSpPr>
          <p:nvPr>
            <p:ph idx="1"/>
          </p:nvPr>
        </p:nvSpPr>
        <p:spPr>
          <a:xfrm>
            <a:off x="107504" y="116632"/>
            <a:ext cx="8856984" cy="6624100"/>
          </a:xfrm>
        </p:spPr>
        <p:txBody>
          <a:bodyPr>
            <a:noAutofit/>
          </a:bodyPr>
          <a:lstStyle/>
          <a:p>
            <a:pPr marL="514350" indent="-514350">
              <a:buAutoNum type="arabicPeriod"/>
            </a:pPr>
            <a:r>
              <a:rPr lang="pl-PL" b="1" dirty="0"/>
              <a:t>Co oznacza pojęcie podatnik- wszystko tak jak dotychczas odwołujemy się do art.15 ustawy VAT</a:t>
            </a:r>
          </a:p>
          <a:p>
            <a:pPr marL="0" indent="0">
              <a:buNone/>
            </a:pPr>
            <a:r>
              <a:rPr lang="pl-PL" sz="1600" dirty="0"/>
              <a:t>Definicja podatnika zawarta jest w art.15 ustawy VAT czyli podatnikiem jest:</a:t>
            </a:r>
          </a:p>
          <a:p>
            <a:pPr marL="0" indent="0">
              <a:buNone/>
            </a:pPr>
            <a:r>
              <a:rPr lang="pl-PL" sz="1600" dirty="0"/>
              <a:t>- JDG</a:t>
            </a:r>
          </a:p>
          <a:p>
            <a:pPr marL="0" indent="0">
              <a:buNone/>
            </a:pPr>
            <a:r>
              <a:rPr lang="pl-PL" sz="1600" dirty="0"/>
              <a:t>-spółka cywilna</a:t>
            </a:r>
          </a:p>
          <a:p>
            <a:pPr marL="0" indent="0">
              <a:buNone/>
            </a:pPr>
            <a:r>
              <a:rPr lang="pl-PL" sz="1600" dirty="0"/>
              <a:t>- spółka jawna</a:t>
            </a:r>
          </a:p>
          <a:p>
            <a:pPr marL="0" indent="0">
              <a:buNone/>
            </a:pPr>
            <a:r>
              <a:rPr lang="pl-PL" sz="1600" dirty="0"/>
              <a:t>- spółka partnerska</a:t>
            </a:r>
          </a:p>
          <a:p>
            <a:pPr marL="0" indent="0">
              <a:buNone/>
            </a:pPr>
            <a:r>
              <a:rPr lang="pl-PL" sz="1600" dirty="0"/>
              <a:t>- spółka komandytowa i komandytowo akcyjna</a:t>
            </a:r>
          </a:p>
          <a:p>
            <a:pPr marL="0" indent="0">
              <a:buNone/>
            </a:pPr>
            <a:r>
              <a:rPr lang="pl-PL" sz="1600" dirty="0"/>
              <a:t>- spółka kapitałowa( akcyjna, z o.o. itp.)</a:t>
            </a:r>
          </a:p>
          <a:p>
            <a:pPr marL="0" indent="0">
              <a:buNone/>
            </a:pPr>
            <a:r>
              <a:rPr lang="pl-PL" sz="1600" dirty="0"/>
              <a:t>- wspólnota mieszkaniowa</a:t>
            </a:r>
          </a:p>
          <a:p>
            <a:pPr marL="0" indent="0">
              <a:buNone/>
            </a:pPr>
            <a:r>
              <a:rPr lang="pl-PL" sz="1600" dirty="0"/>
              <a:t>- spółdzielnia mieszkaniowa</a:t>
            </a:r>
          </a:p>
          <a:p>
            <a:pPr marL="0" indent="0">
              <a:buNone/>
            </a:pPr>
            <a:r>
              <a:rPr lang="pl-PL" sz="1600" dirty="0"/>
              <a:t>- osoba fizyczna wynajmująca mieszkania lub lokale użytkowe NIE prowadząca działalności gospodarczej w rozumieniu CEIDG lub KRS</a:t>
            </a:r>
          </a:p>
          <a:p>
            <a:pPr marL="0" indent="0">
              <a:buNone/>
            </a:pPr>
            <a:r>
              <a:rPr lang="pl-PL" sz="1600" dirty="0"/>
              <a:t>- fundacja rodzinna</a:t>
            </a:r>
          </a:p>
          <a:p>
            <a:pPr marL="0" indent="0">
              <a:buNone/>
            </a:pPr>
            <a:r>
              <a:rPr lang="pl-PL" sz="1600" dirty="0"/>
              <a:t>I tak dalej </a:t>
            </a:r>
          </a:p>
          <a:p>
            <a:pPr marL="0" indent="0">
              <a:buNone/>
            </a:pPr>
            <a:r>
              <a:rPr lang="pl-PL" sz="1600" dirty="0"/>
              <a:t>czyli zgodnie z ogólną definicją art.15 podatnikami są osoby prawne, jednostki organizacyjne niemające osobowości prawnej oraz osoby fizyczne, </a:t>
            </a:r>
            <a:r>
              <a:rPr lang="pl-PL" sz="1600" b="1" dirty="0"/>
              <a:t>wykonujące samodzielnie działalność</a:t>
            </a:r>
            <a:r>
              <a:rPr lang="pl-PL" sz="1600" dirty="0"/>
              <a:t> </a:t>
            </a:r>
            <a:r>
              <a:rPr lang="pl-PL" sz="1600" b="1" dirty="0"/>
              <a:t>gospodarczą</a:t>
            </a:r>
            <a:r>
              <a:rPr lang="pl-PL" sz="1600" dirty="0"/>
              <a:t>, bez względu na cel lub rezultat takiej działalności.</a:t>
            </a:r>
            <a:endParaRPr lang="pl-PL" sz="1100" b="1" dirty="0"/>
          </a:p>
        </p:txBody>
      </p:sp>
      <p:sp>
        <p:nvSpPr>
          <p:cNvPr id="2" name="Symbol zastępczy numeru slajdu 1">
            <a:extLst>
              <a:ext uri="{FF2B5EF4-FFF2-40B4-BE49-F238E27FC236}">
                <a16:creationId xmlns:a16="http://schemas.microsoft.com/office/drawing/2014/main" id="{CB813AD1-2BF6-2D7D-73E8-EECCF154FDA3}"/>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4</a:t>
            </a:fld>
            <a:endParaRPr lang="pl-PL"/>
          </a:p>
        </p:txBody>
      </p:sp>
    </p:spTree>
    <p:extLst>
      <p:ext uri="{BB962C8B-B14F-4D97-AF65-F5344CB8AC3E}">
        <p14:creationId xmlns:p14="http://schemas.microsoft.com/office/powerpoint/2010/main" val="427943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5E3259-0052-D497-BE58-6526D61FC75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9C9238D-5C9D-218B-CC1F-B48FE3893179}"/>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1E72AC6B-F323-2133-7091-02D2DC7CFCA9}"/>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40</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2D1C31D5-CCF9-25E7-53DF-2D8194802AA4}"/>
              </a:ext>
            </a:extLst>
          </p:cNvPr>
          <p:cNvSpPr>
            <a:spLocks noGrp="1"/>
          </p:cNvSpPr>
          <p:nvPr>
            <p:ph idx="1"/>
          </p:nvPr>
        </p:nvSpPr>
        <p:spPr>
          <a:xfrm>
            <a:off x="0" y="116632"/>
            <a:ext cx="9144000" cy="6439616"/>
          </a:xfrm>
        </p:spPr>
        <p:txBody>
          <a:bodyPr>
            <a:normAutofit/>
          </a:bodyPr>
          <a:lstStyle/>
          <a:p>
            <a:pPr marL="0" indent="0">
              <a:buNone/>
            </a:pPr>
            <a:r>
              <a:rPr lang="pl-PL" b="1" dirty="0"/>
              <a:t>KOD I (dla faktury ONLINE LUB OFFLINE)</a:t>
            </a:r>
            <a:endParaRPr lang="pl-PL" dirty="0"/>
          </a:p>
          <a:p>
            <a:pPr marL="0" lvl="0" indent="0">
              <a:buNone/>
            </a:pPr>
            <a:r>
              <a:rPr lang="pl-PL" dirty="0"/>
              <a:t>- zapewni dostęp do tej faktury w KSEF,</a:t>
            </a:r>
          </a:p>
          <a:p>
            <a:pPr marL="0" lvl="0" indent="0">
              <a:buNone/>
            </a:pPr>
            <a:r>
              <a:rPr lang="pl-PL" dirty="0"/>
              <a:t>- umożliwi weryfikację danych zawartych na tej fakturze, w przypadku posługiwania się fakturą poza KSEF,( </a:t>
            </a:r>
            <a:r>
              <a:rPr lang="pl-PL" b="1" dirty="0"/>
              <a:t>czyli przed przesłaniem do KSEF)</a:t>
            </a:r>
            <a:endParaRPr lang="pl-PL" dirty="0"/>
          </a:p>
          <a:p>
            <a:pPr marL="0" lvl="0" indent="0">
              <a:buNone/>
            </a:pPr>
            <a:r>
              <a:rPr lang="pl-PL" dirty="0"/>
              <a:t>- jest zamieszczany na wizualizacji faktury wystawionej w trybie online,</a:t>
            </a:r>
          </a:p>
          <a:p>
            <a:pPr marL="0" lvl="0" indent="0">
              <a:buNone/>
            </a:pPr>
            <a:r>
              <a:rPr lang="pl-PL" dirty="0"/>
              <a:t>- służy do oznaczenia faktury wystawionej w trybie offline24, offline(niedostępność)  lub w trybie awaryjnym przekazywanej nabywcy lub używanej poza KSEF,</a:t>
            </a:r>
          </a:p>
          <a:p>
            <a:pPr marL="0" lvl="0" indent="0">
              <a:buNone/>
            </a:pPr>
            <a:r>
              <a:rPr lang="pl-PL" dirty="0"/>
              <a:t>- jeśli dotyczy faktury znajdującej się już w KSEF posiada podpis zawierający nr KSEF faktury, a jeśli dotyczy faktury wystawionej w trybie offline( niedostępność) , offline24 lub w trybie awaryjnym (jeszcze nieprzesłanej do KSEF) to zawiera podpis „OFFLINE”. </a:t>
            </a:r>
          </a:p>
          <a:p>
            <a:pPr marL="0" indent="0">
              <a:buNone/>
            </a:pPr>
            <a:endParaRPr lang="pl-PL" dirty="0"/>
          </a:p>
        </p:txBody>
      </p:sp>
    </p:spTree>
    <p:extLst>
      <p:ext uri="{BB962C8B-B14F-4D97-AF65-F5344CB8AC3E}">
        <p14:creationId xmlns:p14="http://schemas.microsoft.com/office/powerpoint/2010/main" val="75371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EB1B0F-5BC8-E486-8B52-B8721B4A80F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F312A75-C5C8-E951-F933-5AB5D214A2C4}"/>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E1F354E-2995-7BFB-B111-03213CA373AF}"/>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41</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2A8B686-385E-9F05-8B98-9AFFE7C58273}"/>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r>
              <a:rPr lang="pl-PL" b="1" dirty="0"/>
              <a:t>W PRZYPADKU FAKTURY ONLINE KTÓRA NIE ULEGŁA JESZCZE PRZESŁANIU DO KSEF MOŻNA alternatywnie WYDAĆ POTWIERDZENIE TRANSAKCJI albo dowolny dokument ( WZ, zestawienie sprzedaży) nie mający cech faktury VAT!!!</a:t>
            </a:r>
            <a:endParaRPr lang="pl-PL" dirty="0"/>
          </a:p>
          <a:p>
            <a:pPr marL="0" indent="0">
              <a:buNone/>
            </a:pPr>
            <a:r>
              <a:rPr lang="pl-PL" b="1" dirty="0"/>
              <a:t> </a:t>
            </a:r>
            <a:endParaRPr lang="pl-PL" dirty="0"/>
          </a:p>
          <a:p>
            <a:pPr marL="0" indent="0">
              <a:buNone/>
            </a:pPr>
            <a:endParaRPr lang="pl-PL" dirty="0"/>
          </a:p>
        </p:txBody>
      </p:sp>
    </p:spTree>
    <p:extLst>
      <p:ext uri="{BB962C8B-B14F-4D97-AF65-F5344CB8AC3E}">
        <p14:creationId xmlns:p14="http://schemas.microsoft.com/office/powerpoint/2010/main" val="14551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150486-6CEF-139D-088C-8D8CD888D65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8B89C15-DB21-A829-DC46-814938B83D1E}"/>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1F4AE3B-F614-3E5B-21EE-EE099F0B47C1}"/>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6494D9D3-785A-3853-A33F-D160BBD819BF}"/>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POTWIERDZENIE SPRZEDAŻY – NARZĘDZIE DLA PRACOWNIKA DOKONUJĄCEGO ZAKUPÓW</a:t>
            </a:r>
            <a:endParaRPr lang="pl-PL" dirty="0"/>
          </a:p>
        </p:txBody>
      </p:sp>
    </p:spTree>
    <p:extLst>
      <p:ext uri="{BB962C8B-B14F-4D97-AF65-F5344CB8AC3E}">
        <p14:creationId xmlns:p14="http://schemas.microsoft.com/office/powerpoint/2010/main" val="97773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B1A9B7-45CD-718C-8D2E-AE2E23BF297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C9A40DA-20A8-BDD6-40DE-D6712EE6B415}"/>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D636071-6F20-E1A3-C9F3-741E4F2490D0}"/>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43</a:t>
            </a:fld>
            <a:endParaRPr lang="pl-PL" dirty="0">
              <a:solidFill>
                <a:schemeClr val="tx1"/>
              </a:solidFill>
            </a:endParaRPr>
          </a:p>
        </p:txBody>
      </p:sp>
      <p:pic>
        <p:nvPicPr>
          <p:cNvPr id="6" name="Symbol zastępczy zawartości 5">
            <a:extLst>
              <a:ext uri="{FF2B5EF4-FFF2-40B4-BE49-F238E27FC236}">
                <a16:creationId xmlns:a16="http://schemas.microsoft.com/office/drawing/2014/main" id="{A87A5DDA-B544-C1B0-0C1B-639662915514}"/>
              </a:ext>
            </a:extLst>
          </p:cNvPr>
          <p:cNvPicPr>
            <a:picLocks noGrp="1" noChangeAspect="1"/>
          </p:cNvPicPr>
          <p:nvPr>
            <p:ph idx="1"/>
          </p:nvPr>
        </p:nvPicPr>
        <p:blipFill>
          <a:blip r:embed="rId2"/>
          <a:stretch>
            <a:fillRect/>
          </a:stretch>
        </p:blipFill>
        <p:spPr>
          <a:xfrm>
            <a:off x="107504" y="116632"/>
            <a:ext cx="9036496" cy="6624735"/>
          </a:xfrm>
          <a:prstGeom prst="rect">
            <a:avLst/>
          </a:prstGeom>
        </p:spPr>
      </p:pic>
    </p:spTree>
    <p:extLst>
      <p:ext uri="{BB962C8B-B14F-4D97-AF65-F5344CB8AC3E}">
        <p14:creationId xmlns:p14="http://schemas.microsoft.com/office/powerpoint/2010/main" val="426846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83F44E-4AC4-A405-23BA-6884067A7CD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0D422C3-AF3A-A855-4236-5FE85F0BB7F0}"/>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6437C84E-D8F9-40FE-3845-6EB00F7D10B6}"/>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44</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CD8D725-36E5-01E3-532D-560A463A8F6C}"/>
              </a:ext>
            </a:extLst>
          </p:cNvPr>
          <p:cNvSpPr>
            <a:spLocks noGrp="1"/>
          </p:cNvSpPr>
          <p:nvPr>
            <p:ph idx="1"/>
          </p:nvPr>
        </p:nvSpPr>
        <p:spPr>
          <a:xfrm>
            <a:off x="0" y="116632"/>
            <a:ext cx="9144000" cy="6439616"/>
          </a:xfrm>
        </p:spPr>
        <p:txBody>
          <a:bodyPr>
            <a:normAutofit/>
          </a:bodyPr>
          <a:lstStyle/>
          <a:p>
            <a:pPr marL="0" indent="0">
              <a:buNone/>
            </a:pPr>
            <a:r>
              <a:rPr lang="pl-PL" b="1" dirty="0"/>
              <a:t>NUMER KSEF ID</a:t>
            </a:r>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r>
              <a:rPr lang="pl-PL" dirty="0"/>
              <a:t>Co do zasady numer KSEF zawiera w swojej strukturze NIP sprzedawcy. Istnieje jednak kilka wyjątków w tym zakresie.</a:t>
            </a:r>
          </a:p>
          <a:p>
            <a:pPr marL="0" indent="0">
              <a:buNone/>
            </a:pPr>
            <a:endParaRPr lang="pl-PL" dirty="0"/>
          </a:p>
          <a:p>
            <a:pPr marL="0" indent="0">
              <a:buNone/>
            </a:pPr>
            <a:endParaRPr lang="pl-PL" dirty="0"/>
          </a:p>
        </p:txBody>
      </p:sp>
      <p:pic>
        <p:nvPicPr>
          <p:cNvPr id="3" name="Obraz 2">
            <a:extLst>
              <a:ext uri="{FF2B5EF4-FFF2-40B4-BE49-F238E27FC236}">
                <a16:creationId xmlns:a16="http://schemas.microsoft.com/office/drawing/2014/main" id="{ABC37A6B-944E-DC43-1DFF-03D159FA60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496944" cy="1152128"/>
          </a:xfrm>
          <a:prstGeom prst="rect">
            <a:avLst/>
          </a:prstGeom>
          <a:noFill/>
          <a:ln>
            <a:noFill/>
          </a:ln>
        </p:spPr>
      </p:pic>
    </p:spTree>
    <p:extLst>
      <p:ext uri="{BB962C8B-B14F-4D97-AF65-F5344CB8AC3E}">
        <p14:creationId xmlns:p14="http://schemas.microsoft.com/office/powerpoint/2010/main" val="247669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066634-00F0-CC0E-88FA-190B3DE0C07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E59438F-1E1E-ACA8-2DA0-70B353511DB9}"/>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C10E8D7-1875-1AFA-ABBE-34E4156CB43C}"/>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45</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407ED523-7758-5E3C-62D0-9E524D519207}"/>
              </a:ext>
            </a:extLst>
          </p:cNvPr>
          <p:cNvSpPr>
            <a:spLocks noGrp="1"/>
          </p:cNvSpPr>
          <p:nvPr>
            <p:ph idx="1"/>
          </p:nvPr>
        </p:nvSpPr>
        <p:spPr>
          <a:xfrm>
            <a:off x="0" y="116632"/>
            <a:ext cx="9144000" cy="6439616"/>
          </a:xfrm>
        </p:spPr>
        <p:txBody>
          <a:bodyPr>
            <a:normAutofit/>
          </a:bodyPr>
          <a:lstStyle/>
          <a:p>
            <a:pPr marL="0" indent="0">
              <a:buNone/>
            </a:pPr>
            <a:endParaRPr lang="pl-PL" dirty="0"/>
          </a:p>
          <a:p>
            <a:pPr marL="0" indent="0">
              <a:buNone/>
            </a:pPr>
            <a:r>
              <a:rPr lang="pl-PL" dirty="0"/>
              <a:t>Od 2027 roku w przypadku dokonywania przelewu na rzecz Dostawcy obowiązkowym będzie umieszczanie na przelewie  identyfikatora KSEF ID danej faktury za którą płacimy.</a:t>
            </a:r>
          </a:p>
          <a:p>
            <a:pPr marL="0" indent="0">
              <a:buNone/>
            </a:pPr>
            <a:r>
              <a:rPr lang="pl-PL" dirty="0"/>
              <a:t>Powstaje więc pytanie co w przypadku gdy Nabywca chce dokonać przelewu za kilka lub kilkanaście faktur?</a:t>
            </a:r>
          </a:p>
          <a:p>
            <a:pPr marL="0" indent="0">
              <a:buNone/>
            </a:pPr>
            <a:r>
              <a:rPr lang="pl-PL" dirty="0"/>
              <a:t>Do tego służy  IDENTYFIKATOR ZBIORCZY.</a:t>
            </a:r>
          </a:p>
        </p:txBody>
      </p:sp>
    </p:spTree>
    <p:extLst>
      <p:ext uri="{BB962C8B-B14F-4D97-AF65-F5344CB8AC3E}">
        <p14:creationId xmlns:p14="http://schemas.microsoft.com/office/powerpoint/2010/main" val="16442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1FD2CC-A58A-C931-4EE9-B9C9A119500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8E4E70E-F5EE-ECA7-55B4-82238A98E9F5}"/>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FAA3C3B9-9CC8-81BA-65F5-35A0DC0939F8}"/>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46</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B8A6A7C-5B77-9FE8-2DE2-2C3FBC658CFB}"/>
              </a:ext>
            </a:extLst>
          </p:cNvPr>
          <p:cNvSpPr>
            <a:spLocks noGrp="1"/>
          </p:cNvSpPr>
          <p:nvPr>
            <p:ph idx="1"/>
          </p:nvPr>
        </p:nvSpPr>
        <p:spPr>
          <a:xfrm>
            <a:off x="0" y="116632"/>
            <a:ext cx="9144000" cy="6439616"/>
          </a:xfrm>
        </p:spPr>
        <p:txBody>
          <a:bodyPr>
            <a:normAutofit fontScale="92500" lnSpcReduction="10000"/>
          </a:bodyPr>
          <a:lstStyle/>
          <a:p>
            <a:pPr marL="0" indent="0">
              <a:buNone/>
            </a:pPr>
            <a:r>
              <a:rPr lang="pl-PL" dirty="0"/>
              <a:t>Obowiązek ten będzie dotyczył również podmiotów trzecich dokonujących płatności za faktury wystawione na rzecz danego nabywcy.</a:t>
            </a:r>
          </a:p>
          <a:p>
            <a:pPr marL="0" indent="0">
              <a:buNone/>
            </a:pPr>
            <a:r>
              <a:rPr lang="pl-PL" dirty="0"/>
              <a:t>W przypadku:</a:t>
            </a:r>
            <a:br>
              <a:rPr lang="pl-PL" dirty="0"/>
            </a:br>
            <a:r>
              <a:rPr lang="pl-PL" dirty="0"/>
              <a:t>•    płatności za pojedynczą fakturę - podawany będzie numer KSEF faktury,</a:t>
            </a:r>
            <a:br>
              <a:rPr lang="pl-PL" dirty="0"/>
            </a:br>
            <a:r>
              <a:rPr lang="pl-PL" dirty="0"/>
              <a:t>•    płatności za więcej niż jedną fakturę - podawany będzie zbiorczy identyfikator dla zbioru faktur, który będzie można wygenerować za pośrednictwem KSEF.</a:t>
            </a:r>
          </a:p>
          <a:p>
            <a:pPr marL="0" indent="0">
              <a:buNone/>
            </a:pPr>
            <a:r>
              <a:rPr lang="pl-PL" dirty="0"/>
              <a:t>Numer KSEF nie będzie musiał być wykazywany, gdy faktury były wystawione w trybie offline lub offline24, ale nie zostały wprowadzone do systemu w związku z ogłoszoną awarią. </a:t>
            </a:r>
          </a:p>
          <a:p>
            <a:pPr marL="0" indent="0">
              <a:buNone/>
            </a:pPr>
            <a:r>
              <a:rPr lang="pl-PL" dirty="0"/>
              <a:t>Obowiązek wskazywania numeru KSEF będzie dotyczył także zapłaty w ramach mechanizmu podzielonej płatności (MPP), w zakresie płatności realizowanych od 1 stycznia 2027 r.</a:t>
            </a:r>
          </a:p>
          <a:p>
            <a:pPr marL="0" indent="0">
              <a:buNone/>
            </a:pPr>
            <a:r>
              <a:rPr lang="pl-PL" dirty="0"/>
              <a:t>W takim przypadku w komunikat przelewu MPP podaje się między innymi numer identyfikujący tę fakturę w KSEF. </a:t>
            </a:r>
          </a:p>
          <a:p>
            <a:pPr marL="0" indent="0">
              <a:buNone/>
            </a:pPr>
            <a:endParaRPr lang="pl-PL" dirty="0"/>
          </a:p>
        </p:txBody>
      </p:sp>
    </p:spTree>
    <p:extLst>
      <p:ext uri="{BB962C8B-B14F-4D97-AF65-F5344CB8AC3E}">
        <p14:creationId xmlns:p14="http://schemas.microsoft.com/office/powerpoint/2010/main" val="1862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330621-2DB0-D8A8-1E04-E800E3047C8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F266335-6687-8697-85AC-F77FE0B77BA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ECF8DEEE-B9CF-97C2-B9A5-AA85650CDDCF}"/>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47</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E118CE8-393B-EB5B-53A5-F39C2F4C7BF4}"/>
              </a:ext>
            </a:extLst>
          </p:cNvPr>
          <p:cNvSpPr>
            <a:spLocks noGrp="1"/>
          </p:cNvSpPr>
          <p:nvPr>
            <p:ph idx="1"/>
          </p:nvPr>
        </p:nvSpPr>
        <p:spPr>
          <a:xfrm>
            <a:off x="0" y="116632"/>
            <a:ext cx="9144000" cy="6439616"/>
          </a:xfrm>
        </p:spPr>
        <p:txBody>
          <a:bodyPr>
            <a:normAutofit fontScale="92500" lnSpcReduction="10000"/>
          </a:bodyPr>
          <a:lstStyle/>
          <a:p>
            <a:pPr marL="0" indent="0">
              <a:buNone/>
            </a:pPr>
            <a:r>
              <a:rPr lang="pl-PL" dirty="0"/>
              <a:t>Zbiorczy identyfikator płatności jest numerem pozwala objąć tym numerem przynajmniej dwie faktury ustrukturyzowane wystawianych przez danego sprzedawcę.</a:t>
            </a:r>
          </a:p>
          <a:p>
            <a:pPr marL="0" indent="0">
              <a:buNone/>
            </a:pPr>
            <a:r>
              <a:rPr lang="pl-PL" b="1" dirty="0"/>
              <a:t>Do wygenerowania identyfikatora zbiorczego konieczne </a:t>
            </a:r>
            <a:r>
              <a:rPr lang="pl-PL" dirty="0"/>
              <a:t>jest zadeklarowanie listy numerów KSEF faktur. Identyfikator może wygenerować zarówno wystawca, jak i np. odbiorca faktur. Generowanie identyfikatora zbiorczego będzie możliwe zarówno w Aplikacji Podatnika KSEF jak i komercyjnych systemach finansowo-księgowych, które będą połączone z API KSEF.</a:t>
            </a:r>
          </a:p>
          <a:p>
            <a:r>
              <a:rPr lang="pl-PL" dirty="0"/>
              <a:t>KSEF pozwoli również rozkodować identyfikator zbiorczy, czyli umożliwi sprawdzenie jakie numery KSEF faktur on obejmuje. Możliwe będzie także zweryfikowanie na podstawie podanego nr KSEF w jakich identyfikatorach zbiorczych został on uwzględniony.</a:t>
            </a:r>
          </a:p>
          <a:p>
            <a:pPr marL="0" indent="0">
              <a:buNone/>
            </a:pPr>
            <a:r>
              <a:rPr lang="pl-PL" dirty="0"/>
              <a:t>Identyfikator zbiorczy pozwoli na wykazanie w tytule płatności jednego identyfikatora dla wielu numerów faktur, które są opłacane.</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62925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CF1ACE-7C5F-817A-65DF-715AEF990C7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130EDBB-C3FE-17E8-2EA6-22EA4F4ABB47}"/>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5503D6EE-F3BA-C21B-B2FE-9DCCCBE3A5A4}"/>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48</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9977DC6-A4CE-A100-39AD-671DE582BB6D}"/>
              </a:ext>
            </a:extLst>
          </p:cNvPr>
          <p:cNvSpPr>
            <a:spLocks noGrp="1"/>
          </p:cNvSpPr>
          <p:nvPr>
            <p:ph idx="1"/>
          </p:nvPr>
        </p:nvSpPr>
        <p:spPr>
          <a:xfrm>
            <a:off x="0" y="116632"/>
            <a:ext cx="9144000" cy="6439616"/>
          </a:xfrm>
        </p:spPr>
        <p:txBody>
          <a:bodyPr>
            <a:normAutofit/>
          </a:bodyPr>
          <a:lstStyle/>
          <a:p>
            <a:pPr marL="0" indent="0">
              <a:buNone/>
            </a:pPr>
            <a:r>
              <a:rPr lang="pl-PL" dirty="0"/>
              <a:t>Identyfikator zbiorczy będzie składał się z 35 znaków:</a:t>
            </a:r>
          </a:p>
          <a:p>
            <a:pPr marL="0" lvl="0" indent="0">
              <a:buNone/>
            </a:pPr>
            <a:r>
              <a:rPr lang="pl-PL" dirty="0"/>
              <a:t>- kontekstu uwierzytelnienia generującego (NIP),</a:t>
            </a:r>
          </a:p>
          <a:p>
            <a:pPr marL="0" lvl="0" indent="0">
              <a:buNone/>
            </a:pPr>
            <a:r>
              <a:rPr lang="pl-PL" dirty="0"/>
              <a:t>- oznaczenia „IZ”,</a:t>
            </a:r>
          </a:p>
          <a:p>
            <a:pPr marL="0" lvl="0" indent="0">
              <a:buNone/>
            </a:pPr>
            <a:r>
              <a:rPr lang="pl-PL" dirty="0"/>
              <a:t>- roku i miesiąca wygenerowania identyfikatora zbiorczego,</a:t>
            </a:r>
          </a:p>
          <a:p>
            <a:pPr marL="0" lvl="0" indent="0">
              <a:buNone/>
            </a:pPr>
            <a:r>
              <a:rPr lang="pl-PL" dirty="0"/>
              <a:t>- unikalnego ciągu 12 znaków,</a:t>
            </a:r>
          </a:p>
          <a:p>
            <a:pPr marL="0" lvl="0" indent="0">
              <a:buNone/>
            </a:pPr>
            <a:r>
              <a:rPr lang="pl-PL" dirty="0"/>
              <a:t>- dwóch cyfr kontrolnych.</a:t>
            </a:r>
          </a:p>
          <a:p>
            <a:pPr marL="0" indent="0">
              <a:buNone/>
            </a:pPr>
            <a:r>
              <a:rPr lang="pl-PL" b="1" dirty="0"/>
              <a:t>Przykład:</a:t>
            </a:r>
          </a:p>
          <a:p>
            <a:pPr marL="0" indent="0">
              <a:buNone/>
            </a:pPr>
            <a:r>
              <a:rPr lang="pl-PL" dirty="0"/>
              <a:t> </a:t>
            </a:r>
            <a:r>
              <a:rPr lang="pl-PL" sz="3300" dirty="0"/>
              <a:t>9999999999-IZ202602-FFFFFFFFFFFF-FF</a:t>
            </a:r>
          </a:p>
          <a:p>
            <a:pPr marL="0" indent="0">
              <a:buNone/>
            </a:pPr>
            <a:endParaRPr lang="pl-PL" dirty="0"/>
          </a:p>
        </p:txBody>
      </p:sp>
    </p:spTree>
    <p:extLst>
      <p:ext uri="{BB962C8B-B14F-4D97-AF65-F5344CB8AC3E}">
        <p14:creationId xmlns:p14="http://schemas.microsoft.com/office/powerpoint/2010/main" val="26119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2231B5-D612-6711-3CC8-C2A14DDDAA2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9FC7645-D13E-529F-D59D-2A102C0E3059}"/>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6B321205-BB34-91F8-544D-B34F20C07C33}"/>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49</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1EFFBB58-6823-E21F-BDFD-60C117379A1B}"/>
              </a:ext>
            </a:extLst>
          </p:cNvPr>
          <p:cNvSpPr>
            <a:spLocks noGrp="1"/>
          </p:cNvSpPr>
          <p:nvPr>
            <p:ph idx="1"/>
          </p:nvPr>
        </p:nvSpPr>
        <p:spPr>
          <a:xfrm>
            <a:off x="0" y="116632"/>
            <a:ext cx="9144000" cy="6439616"/>
          </a:xfrm>
        </p:spPr>
        <p:txBody>
          <a:bodyPr>
            <a:normAutofit fontScale="92500" lnSpcReduction="10000"/>
          </a:bodyPr>
          <a:lstStyle/>
          <a:p>
            <a:pPr marL="0" indent="0">
              <a:buNone/>
            </a:pPr>
            <a:r>
              <a:rPr lang="pl-PL" b="1" dirty="0"/>
              <a:t>Numer </a:t>
            </a:r>
            <a:r>
              <a:rPr lang="pl-PL" b="1" dirty="0" err="1"/>
              <a:t>KSeF</a:t>
            </a:r>
            <a:r>
              <a:rPr lang="pl-PL" b="1" dirty="0"/>
              <a:t> w JPK_VAT </a:t>
            </a:r>
            <a:endParaRPr lang="pl-PL" dirty="0"/>
          </a:p>
          <a:p>
            <a:pPr marL="0" indent="0">
              <a:buNone/>
            </a:pPr>
            <a:r>
              <a:rPr lang="pl-PL" dirty="0"/>
              <a:t>W nowej wersji struktury logicznej JPK_VAT z deklaracją, która będzie obowiązywała od 1 lutego 2027 r. (JPK_V7M(3)/JPK_V7K(3)) podatnicy będą zobowiązani do wykazywania numeru KSEF faktury w części ewidencyjnej.</a:t>
            </a:r>
          </a:p>
          <a:p>
            <a:pPr marL="0" indent="0">
              <a:buNone/>
            </a:pPr>
            <a:r>
              <a:rPr lang="pl-PL" b="1" dirty="0"/>
              <a:t>Numer KSEF w fakturze końcowej i korygującej</a:t>
            </a:r>
            <a:endParaRPr lang="pl-PL" dirty="0"/>
          </a:p>
          <a:p>
            <a:pPr marL="0" indent="0">
              <a:buNone/>
            </a:pPr>
            <a:r>
              <a:rPr lang="pl-PL" dirty="0"/>
              <a:t>Każda faktura wystawiona za pośrednictwem Krajowego Systemu e-Faktur posiada nadany przez ten system unikalny numer, który w sposób jednoznaczny identyfikuje ją w systemie. </a:t>
            </a:r>
          </a:p>
          <a:p>
            <a:pPr marL="0" indent="0">
              <a:buNone/>
            </a:pPr>
            <a:r>
              <a:rPr lang="pl-PL" dirty="0"/>
              <a:t>Aby zapewnić identyfikację ciągłości transakcji gospodarczej należy pamiętać o podawaniu w treści faktury – w schemacie FA(3):</a:t>
            </a:r>
          </a:p>
          <a:p>
            <a:pPr marL="0" indent="0">
              <a:buNone/>
            </a:pPr>
            <a:r>
              <a:rPr lang="pl-PL" dirty="0"/>
              <a:t>•    numeru KSEF faktury zaliczkowej – w przypadku wystawienia faktury rozliczającej lub ostatniej z faktur zaliczkowych (dopełniającej do 100% wartość należności z tytułu danej transakcji)</a:t>
            </a:r>
            <a:br>
              <a:rPr lang="pl-PL" dirty="0"/>
            </a:br>
            <a:r>
              <a:rPr lang="pl-PL" dirty="0"/>
              <a:t>•    numeru KSEF faktury pierwotnej – w przypadku wystawiania faktury korygującej do faktury ustrukturyzowanej.</a:t>
            </a:r>
          </a:p>
          <a:p>
            <a:pPr marL="0" indent="0">
              <a:buNone/>
            </a:pPr>
            <a:endParaRPr lang="pl-PL" dirty="0"/>
          </a:p>
        </p:txBody>
      </p:sp>
    </p:spTree>
    <p:extLst>
      <p:ext uri="{BB962C8B-B14F-4D97-AF65-F5344CB8AC3E}">
        <p14:creationId xmlns:p14="http://schemas.microsoft.com/office/powerpoint/2010/main" val="295708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D4A81B-37E1-4DB7-8B98-713FBCC5DA0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746B1E0-29B1-0DAD-FFB0-12C66498FC56}"/>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7D290878-D75A-A64E-EB06-F21AD375F2BC}"/>
              </a:ext>
            </a:extLst>
          </p:cNvPr>
          <p:cNvSpPr>
            <a:spLocks noGrp="1"/>
          </p:cNvSpPr>
          <p:nvPr>
            <p:ph idx="1"/>
          </p:nvPr>
        </p:nvSpPr>
        <p:spPr>
          <a:xfrm>
            <a:off x="107504" y="116632"/>
            <a:ext cx="8856984" cy="6439616"/>
          </a:xfrm>
        </p:spPr>
        <p:txBody>
          <a:bodyPr>
            <a:noAutofit/>
          </a:bodyPr>
          <a:lstStyle/>
          <a:p>
            <a:pPr marL="0" indent="0">
              <a:buNone/>
            </a:pPr>
            <a:r>
              <a:rPr lang="pl-PL" b="1" dirty="0"/>
              <a:t>Co oznacza pojęcie – prowadzący działalność</a:t>
            </a:r>
            <a:endParaRPr lang="pl-PL" dirty="0"/>
          </a:p>
          <a:p>
            <a:pPr marL="0" indent="0">
              <a:buNone/>
            </a:pPr>
            <a:r>
              <a:rPr lang="pl-PL" sz="1400" dirty="0"/>
              <a:t>Działalność gospodarcza obejmuje wszelką działalność :</a:t>
            </a:r>
          </a:p>
          <a:p>
            <a:pPr marL="0" indent="0">
              <a:buNone/>
            </a:pPr>
            <a:r>
              <a:rPr lang="pl-PL" sz="1400" dirty="0"/>
              <a:t>- producentów, </a:t>
            </a:r>
          </a:p>
          <a:p>
            <a:pPr marL="0" indent="0">
              <a:buNone/>
            </a:pPr>
            <a:r>
              <a:rPr lang="pl-PL" sz="1400" dirty="0"/>
              <a:t>- handlowców </a:t>
            </a:r>
          </a:p>
          <a:p>
            <a:pPr marL="0" indent="0">
              <a:buNone/>
            </a:pPr>
            <a:r>
              <a:rPr lang="pl-PL" sz="1400" dirty="0"/>
              <a:t>- usługodawców,</a:t>
            </a:r>
          </a:p>
          <a:p>
            <a:pPr marL="0" indent="0">
              <a:buNone/>
            </a:pPr>
            <a:r>
              <a:rPr lang="pl-PL" sz="1400" dirty="0"/>
              <a:t>- podmiotów pozyskujących zasoby naturalne </a:t>
            </a:r>
          </a:p>
          <a:p>
            <a:pPr marL="0" indent="0">
              <a:buNone/>
            </a:pPr>
            <a:r>
              <a:rPr lang="pl-PL" sz="1400" dirty="0"/>
              <a:t>- rolników, </a:t>
            </a:r>
          </a:p>
          <a:p>
            <a:pPr marL="0" indent="0">
              <a:buNone/>
            </a:pPr>
            <a:r>
              <a:rPr lang="pl-PL" sz="1400" dirty="0"/>
              <a:t>- działalność osób wykonujących wolne zawody. </a:t>
            </a:r>
          </a:p>
          <a:p>
            <a:pPr marL="0" indent="0">
              <a:buNone/>
            </a:pPr>
            <a:r>
              <a:rPr lang="pl-PL" sz="1400" dirty="0"/>
              <a:t>- działalność gospodarcza obejmuje w szczególności czynności polegające na wykorzystywaniu towarów lub wartości niematerialnych i prawnych w sposób ciągły dla celów zarobkowych.</a:t>
            </a:r>
          </a:p>
          <a:p>
            <a:pPr marL="0" indent="0">
              <a:buNone/>
            </a:pPr>
            <a:r>
              <a:rPr lang="pl-PL" sz="1400" dirty="0"/>
              <a:t>UWAGA</a:t>
            </a:r>
          </a:p>
          <a:p>
            <a:pPr marL="0" indent="0">
              <a:buNone/>
            </a:pPr>
            <a:r>
              <a:rPr lang="pl-PL" sz="1400" dirty="0"/>
              <a:t>Najem prywatny nawet jednego mieszkania stanowi </a:t>
            </a:r>
            <a:r>
              <a:rPr lang="pl-PL" sz="1400" b="1" dirty="0"/>
              <a:t>działalność gospodarczą </a:t>
            </a:r>
            <a:r>
              <a:rPr lang="pl-PL" sz="1400" dirty="0"/>
              <a:t>w rozumieniu VAT co oznacza , że jeżeli taki Wynajmujący wystawia faktury to będzie musiał wystawiać je w KSEF.</a:t>
            </a:r>
          </a:p>
          <a:p>
            <a:pPr marL="0" indent="0">
              <a:buNone/>
            </a:pPr>
            <a:r>
              <a:rPr lang="pl-PL" sz="1400" dirty="0"/>
              <a:t>REASUMUJĄC </a:t>
            </a:r>
          </a:p>
          <a:p>
            <a:pPr marL="0" indent="0">
              <a:buNone/>
            </a:pPr>
            <a:r>
              <a:rPr lang="pl-PL" sz="1400" dirty="0"/>
              <a:t>każdy z ww. podmiotów może być zobowiązany do wystawiania faktur KSEF bo działa w relacji B2B  czyli podatnik dla podatnika.</a:t>
            </a:r>
          </a:p>
          <a:p>
            <a:pPr marL="0" indent="0">
              <a:buNone/>
            </a:pPr>
            <a:r>
              <a:rPr lang="pl-PL" sz="2400" b="1" dirty="0"/>
              <a:t>Używając pojęcia B2B mam na myśli relacje podmiotów prowadzących działalność gospodarczą w rozumieniu art.15 VAT, czyli i PRZEDE WSZYSTKIM  relacje dwóch podatników VAT ( nie ważne czy </a:t>
            </a:r>
            <a:r>
              <a:rPr lang="pl-PL" sz="2400" b="1" dirty="0" err="1"/>
              <a:t>zw</a:t>
            </a:r>
            <a:r>
              <a:rPr lang="pl-PL" sz="2400" b="1" dirty="0"/>
              <a:t> i czynnych) </a:t>
            </a:r>
          </a:p>
          <a:p>
            <a:pPr marL="0" indent="0">
              <a:buNone/>
            </a:pPr>
            <a:endParaRPr lang="pl-PL" sz="1800" b="1" dirty="0"/>
          </a:p>
        </p:txBody>
      </p:sp>
      <p:sp>
        <p:nvSpPr>
          <p:cNvPr id="2" name="Symbol zastępczy numeru slajdu 1">
            <a:extLst>
              <a:ext uri="{FF2B5EF4-FFF2-40B4-BE49-F238E27FC236}">
                <a16:creationId xmlns:a16="http://schemas.microsoft.com/office/drawing/2014/main" id="{DE9288CA-375D-0885-70D2-7A3C7C824DA4}"/>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5</a:t>
            </a:fld>
            <a:endParaRPr lang="pl-PL"/>
          </a:p>
        </p:txBody>
      </p:sp>
    </p:spTree>
    <p:extLst>
      <p:ext uri="{BB962C8B-B14F-4D97-AF65-F5344CB8AC3E}">
        <p14:creationId xmlns:p14="http://schemas.microsoft.com/office/powerpoint/2010/main" val="318862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22C160-F6D5-F329-ED97-9ADD1FFA003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DFB2A5B-3D0F-800C-0119-2A75CDAD2DF2}"/>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9EEFE165-85E7-28B0-8D5E-C37E0348FFE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50</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65B46B37-AE17-0C40-D2A0-8462853F37BB}"/>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Uwaga </a:t>
            </a:r>
          </a:p>
          <a:p>
            <a:pPr marL="0" indent="0">
              <a:buNone/>
            </a:pPr>
            <a:r>
              <a:rPr lang="pl-PL" b="1" dirty="0"/>
              <a:t>Podawanie numeru faktury pierwotnej w przypadku wystawiania faktury korygującej oraz faktur zaliczkowych w przypadku wystawiania faktur rozliczeniowych jest DOBROWOLNE.</a:t>
            </a:r>
          </a:p>
          <a:p>
            <a:pPr marL="0" indent="0">
              <a:buNone/>
            </a:pPr>
            <a:endParaRPr lang="pl-PL" dirty="0"/>
          </a:p>
        </p:txBody>
      </p:sp>
    </p:spTree>
    <p:extLst>
      <p:ext uri="{BB962C8B-B14F-4D97-AF65-F5344CB8AC3E}">
        <p14:creationId xmlns:p14="http://schemas.microsoft.com/office/powerpoint/2010/main" val="421964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D1135F-3C4B-27BF-B1F1-81681722050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C3DE75F-E3D8-252A-EB2E-6E2BEF97BCFF}"/>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C754245C-A7B7-BA1B-E67C-C2F4AB24409C}"/>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51</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1C8C2BFB-8841-B8F8-6244-9383D5F6ED72}"/>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ZAŁĄCZNIKI DO FAKTUR</a:t>
            </a:r>
            <a:endParaRPr lang="pl-PL" dirty="0"/>
          </a:p>
        </p:txBody>
      </p:sp>
    </p:spTree>
    <p:extLst>
      <p:ext uri="{BB962C8B-B14F-4D97-AF65-F5344CB8AC3E}">
        <p14:creationId xmlns:p14="http://schemas.microsoft.com/office/powerpoint/2010/main" val="15628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B29770-A464-ADCF-DD3C-28D2F57D8C4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0214BB0-E46B-027D-3438-0531A6BA66B3}"/>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58715FA-8469-5C30-98AA-3524A9A16317}"/>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DAD2DCD-AB79-E41B-551F-65953162FA3D}"/>
              </a:ext>
            </a:extLst>
          </p:cNvPr>
          <p:cNvSpPr>
            <a:spLocks noGrp="1"/>
          </p:cNvSpPr>
          <p:nvPr>
            <p:ph idx="1"/>
          </p:nvPr>
        </p:nvSpPr>
        <p:spPr>
          <a:xfrm>
            <a:off x="0" y="116632"/>
            <a:ext cx="9144000" cy="6439616"/>
          </a:xfrm>
        </p:spPr>
        <p:txBody>
          <a:bodyPr>
            <a:normAutofit lnSpcReduction="10000"/>
          </a:bodyPr>
          <a:lstStyle/>
          <a:p>
            <a:pPr marL="0" indent="0">
              <a:buNone/>
            </a:pPr>
            <a:r>
              <a:rPr lang="pl-PL" b="1" dirty="0"/>
              <a:t>Art.  106gba. [Faktury z załącznikiem]</a:t>
            </a:r>
            <a:endParaRPr lang="pl-PL" dirty="0"/>
          </a:p>
          <a:p>
            <a:pPr marL="0" lvl="0" indent="0">
              <a:buNone/>
            </a:pPr>
            <a:r>
              <a:rPr lang="pl-PL" dirty="0"/>
              <a:t>W przypadku gdy faktury ustrukturyzowane lub faktury OFFLINA24  albo „awaryjne” albo „ </a:t>
            </a:r>
            <a:r>
              <a:rPr lang="pl-PL" dirty="0" err="1"/>
              <a:t>niedostępnościowe</a:t>
            </a:r>
            <a:r>
              <a:rPr lang="pl-PL" dirty="0"/>
              <a:t>” dotyczą czynności o :</a:t>
            </a:r>
          </a:p>
          <a:p>
            <a:pPr marL="0" indent="0">
              <a:buNone/>
            </a:pPr>
            <a:r>
              <a:rPr lang="pl-PL" dirty="0"/>
              <a:t>- złożonej liczbie danych w zakresie jednostek miary </a:t>
            </a:r>
          </a:p>
          <a:p>
            <a:pPr marL="0" indent="0">
              <a:buNone/>
            </a:pPr>
            <a:r>
              <a:rPr lang="pl-PL" dirty="0"/>
              <a:t>- ilości (liczby) dostarczanych towarów lub wykonywanych usług </a:t>
            </a:r>
          </a:p>
          <a:p>
            <a:pPr marL="0" indent="0">
              <a:buNone/>
            </a:pPr>
            <a:r>
              <a:rPr lang="pl-PL" dirty="0"/>
              <a:t>- cen jednostkowych netto, </a:t>
            </a:r>
          </a:p>
          <a:p>
            <a:pPr marL="0" indent="0">
              <a:buNone/>
            </a:pPr>
            <a:r>
              <a:rPr lang="pl-PL" dirty="0"/>
              <a:t>podatnik może wystawiać i przesyłać do Krajowego Systemu e-Faktur faktury ustrukturyzowane w ww. przypadkach z załącznikiem będącym integralną częścią faktury, zawierającym wyłącznie dane, o których mowa w art. 106e ust. 1(</a:t>
            </a:r>
            <a:r>
              <a:rPr lang="pl-PL" b="1" dirty="0"/>
              <a:t>czyli 15 danych podstawowych określających fakturę plus dane typu faktura MP itd.) </a:t>
            </a:r>
            <a:r>
              <a:rPr lang="pl-PL" dirty="0"/>
              <a:t>, lub dane ściśle powiązane z tymi danymi, zwane dalej "fakturami z załącznikiem". </a:t>
            </a:r>
          </a:p>
          <a:p>
            <a:pPr marL="0" indent="0">
              <a:buNone/>
            </a:pPr>
            <a:endParaRPr lang="pl-PL" b="1" dirty="0"/>
          </a:p>
        </p:txBody>
      </p:sp>
    </p:spTree>
    <p:extLst>
      <p:ext uri="{BB962C8B-B14F-4D97-AF65-F5344CB8AC3E}">
        <p14:creationId xmlns:p14="http://schemas.microsoft.com/office/powerpoint/2010/main" val="30940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55FB37-D1D4-1E05-4DB5-4E8E7130260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8A7C939-95C0-9F59-41F0-937115226738}"/>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8B2FEE38-B084-5E59-CAD0-AB183EDE5052}"/>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53</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A280D4E0-384E-F581-8362-26C834CD9164}"/>
              </a:ext>
            </a:extLst>
          </p:cNvPr>
          <p:cNvSpPr>
            <a:spLocks noGrp="1"/>
          </p:cNvSpPr>
          <p:nvPr>
            <p:ph idx="1"/>
          </p:nvPr>
        </p:nvSpPr>
        <p:spPr>
          <a:xfrm>
            <a:off x="0" y="116632"/>
            <a:ext cx="9144000" cy="6439616"/>
          </a:xfrm>
        </p:spPr>
        <p:txBody>
          <a:bodyPr>
            <a:normAutofit/>
          </a:bodyPr>
          <a:lstStyle/>
          <a:p>
            <a:pPr marL="0" indent="0">
              <a:buNone/>
            </a:pPr>
            <a:r>
              <a:rPr lang="pl-PL" b="1" dirty="0"/>
              <a:t>Czyli w załączniku jest specyfikacja dotyczącą najczęściej ( dopuszczalne dane w załączniku) :</a:t>
            </a:r>
            <a:endParaRPr lang="pl-PL" dirty="0"/>
          </a:p>
          <a:p>
            <a:pPr marL="0" indent="0">
              <a:buNone/>
            </a:pPr>
            <a:r>
              <a:rPr lang="pl-PL" b="1" dirty="0"/>
              <a:t>- </a:t>
            </a:r>
            <a:r>
              <a:rPr lang="pl-PL" dirty="0"/>
              <a:t>nazwę (rodzaj) towaru lub usługi;</a:t>
            </a:r>
          </a:p>
          <a:p>
            <a:pPr marL="0" indent="0">
              <a:buNone/>
            </a:pPr>
            <a:r>
              <a:rPr lang="pl-PL" dirty="0"/>
              <a:t>- miarę i ilość (liczbę) dostarczonych towarów lub zakres wykonanych usług;</a:t>
            </a:r>
          </a:p>
          <a:p>
            <a:pPr marL="0" indent="0">
              <a:buNone/>
            </a:pPr>
            <a:r>
              <a:rPr lang="pl-PL" dirty="0"/>
              <a:t>- cenę jednostkową towaru lub usługi bez kwoty podatku (cenę jednostkową netto);</a:t>
            </a:r>
          </a:p>
          <a:p>
            <a:pPr marL="0" indent="0">
              <a:buNone/>
            </a:pPr>
            <a:r>
              <a:rPr lang="pl-PL" dirty="0"/>
              <a:t>- kwoty wszelkich opustów lub obniżek cen, w tym w formie rabatu z tytułu wcześniejszej zapłaty, o ile nie zostały one uwzględnione w cenie jednostkowej netto;</a:t>
            </a:r>
          </a:p>
          <a:p>
            <a:pPr marL="0" indent="0">
              <a:buNone/>
            </a:pPr>
            <a:r>
              <a:rPr lang="pl-PL" dirty="0"/>
              <a:t>- wartość dostarczonych towarów lub wykonanych usług, objętych transakcją, bez kwoty podatku (wartość sprzedaży netto);</a:t>
            </a:r>
          </a:p>
          <a:p>
            <a:pPr marL="0" indent="0">
              <a:buNone/>
            </a:pPr>
            <a:endParaRPr lang="pl-PL" b="1" dirty="0"/>
          </a:p>
        </p:txBody>
      </p:sp>
    </p:spTree>
    <p:extLst>
      <p:ext uri="{BB962C8B-B14F-4D97-AF65-F5344CB8AC3E}">
        <p14:creationId xmlns:p14="http://schemas.microsoft.com/office/powerpoint/2010/main" val="283708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F7B9BD-5B52-F3F4-5479-2EEC64AF419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95C582B-AECC-0836-2DD0-886EA163F10B}"/>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28AFD0B-5400-AF27-FAB0-1A25EDFA139F}"/>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54</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2015FCCE-6373-92AA-611C-05FBECBE7D90}"/>
              </a:ext>
            </a:extLst>
          </p:cNvPr>
          <p:cNvSpPr>
            <a:spLocks noGrp="1"/>
          </p:cNvSpPr>
          <p:nvPr>
            <p:ph idx="1"/>
          </p:nvPr>
        </p:nvSpPr>
        <p:spPr>
          <a:xfrm>
            <a:off x="0" y="116632"/>
            <a:ext cx="9144000" cy="6439616"/>
          </a:xfrm>
        </p:spPr>
        <p:txBody>
          <a:bodyPr>
            <a:normAutofit fontScale="92500" lnSpcReduction="10000"/>
          </a:bodyPr>
          <a:lstStyle/>
          <a:p>
            <a:pPr marL="0" indent="0">
              <a:buNone/>
            </a:pPr>
            <a:r>
              <a:rPr lang="pl-PL" b="1" dirty="0"/>
              <a:t>Możliwość wystawiania i przesyłania do Krajowego Systemu e-Faktur faktur z załącznikiem jest odbierana:</a:t>
            </a:r>
          </a:p>
          <a:p>
            <a:pPr marL="0" indent="0">
              <a:buNone/>
            </a:pPr>
            <a:r>
              <a:rPr lang="pl-PL" dirty="0"/>
              <a:t>1)po otrzymaniu przez podatnika powiadomienia od Szefa Krajowej Administracji Skarbowej o odebraniu możliwości wystawiania i przesyłania do Krajowego Systemu e-Faktur faktur z załącznikiem - w przypadku złożenia zgłoszenia o zamiarze zaprzestania wystawiania i przesyłania do Krajowego Systemu e-Faktur faktur z załącznikiem albo</a:t>
            </a:r>
          </a:p>
          <a:p>
            <a:pPr marL="0" indent="0">
              <a:buNone/>
            </a:pPr>
            <a:r>
              <a:rPr lang="pl-PL" dirty="0"/>
              <a:t>2)w sposób automatyczny - w przypadku zidentyfikowania wystawiania i przesyłania do Krajowego Systemu e-Faktur faktur z załącznikiem, które zawierają dane inne niż określone w ust. 1 lub są wystawiane i przesyłane niezgodnie z warunkami, o których mowa w ust. 1.</a:t>
            </a:r>
          </a:p>
          <a:p>
            <a:pPr marL="0" indent="0">
              <a:buNone/>
            </a:pPr>
            <a:r>
              <a:rPr lang="pl-PL" b="1" dirty="0"/>
              <a:t>Potwierdzenie możliwości wystawiania i przesyłania do Krajowego Systemu e-Faktur faktur z załącznikiem oraz powiadomienie o odebraniu tej możliwości jest dokonywane w drodze czynności materialno-technicznej przez Szefa Krajowej Administracji Skarbowej.</a:t>
            </a:r>
          </a:p>
          <a:p>
            <a:endParaRPr lang="pl-PL" dirty="0"/>
          </a:p>
        </p:txBody>
      </p:sp>
    </p:spTree>
    <p:extLst>
      <p:ext uri="{BB962C8B-B14F-4D97-AF65-F5344CB8AC3E}">
        <p14:creationId xmlns:p14="http://schemas.microsoft.com/office/powerpoint/2010/main" val="41498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A911BD-5658-BD80-41EE-9675B0CAA87F}"/>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5390814-A8C7-E1F7-63A1-B9C594B3FEEF}"/>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FE4BC5F-2115-A7BF-2006-D160A86DFF0F}"/>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55</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15711350-42A1-DBDC-A96D-0F8145A36D0D}"/>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NADAWANIE WEWNĘTRZNEGO IDENTYFIKATORA NIP</a:t>
            </a:r>
            <a:endParaRPr lang="pl-PL" dirty="0"/>
          </a:p>
        </p:txBody>
      </p:sp>
    </p:spTree>
    <p:extLst>
      <p:ext uri="{BB962C8B-B14F-4D97-AF65-F5344CB8AC3E}">
        <p14:creationId xmlns:p14="http://schemas.microsoft.com/office/powerpoint/2010/main" val="285696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DF4B32-AE6E-7F93-EC7E-EFD067BAAA1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147019D-E8B8-AB61-3B55-005DD49D81E3}"/>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DCEFD6C5-9E09-9E69-3334-9952666EA1BD}"/>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56</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F2AC4DE8-DBAB-FA09-B6CB-B1E2376D8060}"/>
              </a:ext>
            </a:extLst>
          </p:cNvPr>
          <p:cNvSpPr>
            <a:spLocks noGrp="1"/>
          </p:cNvSpPr>
          <p:nvPr>
            <p:ph idx="1"/>
          </p:nvPr>
        </p:nvSpPr>
        <p:spPr>
          <a:xfrm>
            <a:off x="0" y="116632"/>
            <a:ext cx="9144000" cy="6439616"/>
          </a:xfrm>
        </p:spPr>
        <p:txBody>
          <a:bodyPr>
            <a:normAutofit/>
          </a:bodyPr>
          <a:lstStyle/>
          <a:p>
            <a:pPr marL="0" indent="0">
              <a:buNone/>
            </a:pPr>
            <a:r>
              <a:rPr lang="pl-PL" b="1" dirty="0"/>
              <a:t>Model uprawnień popularny dla JST, grup VAT i jednostek wewnętrznych wszelkiego rodzaju spółek, osób nie mających osobowości prawnej lub JDG.</a:t>
            </a:r>
            <a:endParaRPr lang="pl-PL" dirty="0"/>
          </a:p>
          <a:p>
            <a:pPr marL="0" indent="0">
              <a:buNone/>
            </a:pPr>
            <a:r>
              <a:rPr lang="pl-PL" dirty="0"/>
              <a:t>Szczególny rodzaj uprawnień jest przewidziany dla jednostki samorządu terytorialnego (JST), grup VAT .</a:t>
            </a:r>
          </a:p>
          <a:p>
            <a:pPr marL="0" indent="0">
              <a:buNone/>
            </a:pPr>
            <a:r>
              <a:rPr lang="pl-PL" dirty="0"/>
              <a:t> Dzięki tym uprawnieniom jednostki podległe JST, członkowie grupy VAT mogą samodzielnie korzystać z KSEF.</a:t>
            </a:r>
          </a:p>
          <a:p>
            <a:pPr marL="0" indent="0">
              <a:buNone/>
            </a:pPr>
            <a:r>
              <a:rPr lang="pl-PL" dirty="0"/>
              <a:t>Aby skutecznie nadać uprawnienie dla jednostki podległej JST lub członka grupy VAT ,  NIP wskazanej jednostki podległej lub członka grupy VAT  musi być zgłoszony na zgłoszeniu identyfikacyjnym NIP-2 (składanym w urzędzie skarbowym) jednostki samorządu terytorialnego lub grupy VAT .</a:t>
            </a:r>
          </a:p>
          <a:p>
            <a:pPr marL="0" indent="0">
              <a:buNone/>
            </a:pPr>
            <a:endParaRPr lang="pl-PL" b="1" dirty="0"/>
          </a:p>
        </p:txBody>
      </p:sp>
    </p:spTree>
    <p:extLst>
      <p:ext uri="{BB962C8B-B14F-4D97-AF65-F5344CB8AC3E}">
        <p14:creationId xmlns:p14="http://schemas.microsoft.com/office/powerpoint/2010/main" val="16806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E3486A-4718-75EE-D433-2101D64C516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516841B-1AE8-A5EA-FB13-6CE9A46A0A5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35D55380-A962-4E46-E664-030396C65FA1}"/>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57</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25E962B2-4989-EDB5-63FC-8652238E7F2B}"/>
              </a:ext>
            </a:extLst>
          </p:cNvPr>
          <p:cNvSpPr>
            <a:spLocks noGrp="1"/>
          </p:cNvSpPr>
          <p:nvPr>
            <p:ph idx="1"/>
          </p:nvPr>
        </p:nvSpPr>
        <p:spPr>
          <a:xfrm>
            <a:off x="0" y="116632"/>
            <a:ext cx="9144000" cy="6439616"/>
          </a:xfrm>
        </p:spPr>
        <p:txBody>
          <a:bodyPr>
            <a:normAutofit/>
          </a:bodyPr>
          <a:lstStyle/>
          <a:p>
            <a:pPr marL="0" indent="0">
              <a:buNone/>
            </a:pPr>
            <a:r>
              <a:rPr lang="pl-PL" dirty="0"/>
              <a:t>Jednostka samorządu terytorialnego lub grupa VAT może nadawać uprawnienia do zarządzania, odpowiednio jednostkami podległymi lub członkami grupy VAT . </a:t>
            </a:r>
          </a:p>
          <a:p>
            <a:pPr marL="0" indent="0">
              <a:buNone/>
            </a:pPr>
            <a:r>
              <a:rPr lang="pl-PL" dirty="0"/>
              <a:t>W oparciu o to uprawnienie może ona wskazać przedstawiciela w jednostce podległej JST lub u członka grupy VAT – osobę , która będzie posiadała uprawnienie do zarządzania tą jednostką podległą lub członkiem grupy VAT . Osoba ta będzie mogła m.in. nadawać dalsze uprawnienia w ramach jednostki podległej JST lub w ramach członka grupy VAT , do wystawiania i przeglądania faktur tego podmiotu (jednostki podległej JST lub członka grupy VAT/</a:t>
            </a:r>
          </a:p>
          <a:p>
            <a:pPr marL="0" indent="0">
              <a:buNone/>
            </a:pPr>
            <a:endParaRPr lang="pl-PL" b="1" dirty="0"/>
          </a:p>
        </p:txBody>
      </p:sp>
    </p:spTree>
    <p:extLst>
      <p:ext uri="{BB962C8B-B14F-4D97-AF65-F5344CB8AC3E}">
        <p14:creationId xmlns:p14="http://schemas.microsoft.com/office/powerpoint/2010/main" val="95030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DDDB38-3D66-A293-6F37-858B30B4A69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6CB079E-DC0F-F53B-09D7-4BA3EFC0885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FC89939-736F-A0DD-8C94-48B5AE79F0F7}"/>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58</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44CF22C6-176E-6AD7-F90D-D2BDA4833C5F}"/>
              </a:ext>
            </a:extLst>
          </p:cNvPr>
          <p:cNvSpPr>
            <a:spLocks noGrp="1"/>
          </p:cNvSpPr>
          <p:nvPr>
            <p:ph idx="1"/>
          </p:nvPr>
        </p:nvSpPr>
        <p:spPr>
          <a:xfrm>
            <a:off x="0" y="116632"/>
            <a:ext cx="9144000" cy="6439616"/>
          </a:xfrm>
        </p:spPr>
        <p:txBody>
          <a:bodyPr>
            <a:normAutofit/>
          </a:bodyPr>
          <a:lstStyle/>
          <a:p>
            <a:pPr marL="0" indent="0">
              <a:buNone/>
            </a:pPr>
            <a:r>
              <a:rPr lang="pl-PL" b="1" dirty="0"/>
              <a:t>Aby skutecznie nadać uprawnienie dla jednostki wewnętrznej Dowolnej FIRMY wystarczy wygenerować tzw. identyfikator wewnętrzny (</a:t>
            </a:r>
            <a:r>
              <a:rPr lang="pl-PL" b="1" dirty="0" err="1"/>
              <a:t>IDWew</a:t>
            </a:r>
            <a:r>
              <a:rPr lang="pl-PL" b="1" dirty="0"/>
              <a:t>).</a:t>
            </a:r>
            <a:r>
              <a:rPr lang="pl-PL" dirty="0"/>
              <a:t> Jest to unikalny identyfikator zakładu (oddziału) osoby prawnej bądź innej wyodrębnionej jednostki wewnętrznej podatnika. Identyfikator wewnętrzny składa się z :</a:t>
            </a:r>
          </a:p>
          <a:p>
            <a:pPr>
              <a:buFontTx/>
              <a:buChar char="-"/>
            </a:pPr>
            <a:r>
              <a:rPr lang="pl-PL" dirty="0"/>
              <a:t>identyfikatora podatkowego NIP podmiotu </a:t>
            </a:r>
          </a:p>
          <a:p>
            <a:pPr>
              <a:buFontTx/>
              <a:buChar char="-"/>
            </a:pPr>
            <a:r>
              <a:rPr lang="pl-PL" dirty="0"/>
              <a:t>oraz pięciu dodatkowych cyfr, z których ostatnia jest cyfrą kontrolną. </a:t>
            </a:r>
          </a:p>
          <a:p>
            <a:pPr marL="0" indent="0">
              <a:buNone/>
            </a:pPr>
            <a:r>
              <a:rPr lang="pl-PL" dirty="0"/>
              <a:t>Zgodnie z przyjętym rozwiązaniem, identyfikator wewnętrzny jest generowany przez podatnika w Krajowym Systemie e-Faktur. Jednostką wewnętrzną może być mniej lub bardziej formalnie wyodrębniona część firmy. Podział jest uzależniony od przyjętych rozwiązań w firmie.</a:t>
            </a:r>
          </a:p>
          <a:p>
            <a:pPr marL="0" indent="0">
              <a:buNone/>
            </a:pPr>
            <a:endParaRPr lang="pl-PL" b="1" dirty="0"/>
          </a:p>
        </p:txBody>
      </p:sp>
    </p:spTree>
    <p:extLst>
      <p:ext uri="{BB962C8B-B14F-4D97-AF65-F5344CB8AC3E}">
        <p14:creationId xmlns:p14="http://schemas.microsoft.com/office/powerpoint/2010/main" val="29486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1442EF-79A2-FC88-626C-81271485D89B}"/>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C488E26-B900-E632-ADF1-70571E764C03}"/>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D0007629-5E64-C23A-AE14-1AEDA45CFC45}"/>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59</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6E8DF35-3CE8-C96E-7D56-4AEB67AC7D95}"/>
              </a:ext>
            </a:extLst>
          </p:cNvPr>
          <p:cNvSpPr>
            <a:spLocks noGrp="1"/>
          </p:cNvSpPr>
          <p:nvPr>
            <p:ph idx="1"/>
          </p:nvPr>
        </p:nvSpPr>
        <p:spPr>
          <a:xfrm>
            <a:off x="0" y="116632"/>
            <a:ext cx="9144000" cy="6439616"/>
          </a:xfrm>
        </p:spPr>
        <p:txBody>
          <a:bodyPr>
            <a:normAutofit/>
          </a:bodyPr>
          <a:lstStyle/>
          <a:p>
            <a:pPr marL="0" indent="0">
              <a:buNone/>
            </a:pPr>
            <a:r>
              <a:rPr lang="pl-PL" sz="3200" dirty="0"/>
              <a:t>Po wygenerowaniu identyfikatora wewnętrznego dla danego zakładu (oddziału), można nadać uprawnienie przedstawicielowi tej jednostki – osobie, która będzie posiadała uprawnienie do zarządzania tym zakładem (oddziałem). Osoba ta będzie mogła m.in. nadawać dalsze uprawnienia w ramach tego zakładu (oddziału) do wystawiania i przeglądania faktur tej jednostki, np. jej pracownikom.</a:t>
            </a:r>
          </a:p>
          <a:p>
            <a:pPr marL="0" indent="0">
              <a:buNone/>
            </a:pPr>
            <a:endParaRPr lang="pl-PL" b="1" dirty="0"/>
          </a:p>
        </p:txBody>
      </p:sp>
    </p:spTree>
    <p:extLst>
      <p:ext uri="{BB962C8B-B14F-4D97-AF65-F5344CB8AC3E}">
        <p14:creationId xmlns:p14="http://schemas.microsoft.com/office/powerpoint/2010/main" val="34020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415143-5C81-01E0-4EE8-4C01D13AB38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CD1A881-D477-95F5-A98B-431F5ED412B4}"/>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C5AC3F91-DF49-5AFC-C9AF-1AA4A1DB908D}"/>
              </a:ext>
            </a:extLst>
          </p:cNvPr>
          <p:cNvSpPr>
            <a:spLocks noGrp="1"/>
          </p:cNvSpPr>
          <p:nvPr>
            <p:ph idx="1"/>
          </p:nvPr>
        </p:nvSpPr>
        <p:spPr>
          <a:xfrm>
            <a:off x="107504" y="116632"/>
            <a:ext cx="8856984" cy="6668216"/>
          </a:xfrm>
        </p:spPr>
        <p:txBody>
          <a:bodyPr>
            <a:noAutofit/>
          </a:bodyPr>
          <a:lstStyle/>
          <a:p>
            <a:pPr marL="0" indent="0">
              <a:buNone/>
            </a:pPr>
            <a:r>
              <a:rPr lang="pl-PL" sz="1800" b="1" dirty="0"/>
              <a:t>TO CO, CZY PAPIEROWE FAKTURY CAŁKIEM ZNIKNĄ OD 01.04.2026 ?   NIE. </a:t>
            </a:r>
            <a:endParaRPr lang="pl-PL" sz="1800" dirty="0"/>
          </a:p>
          <a:p>
            <a:pPr marL="342900" indent="-342900">
              <a:buAutoNum type="arabicPeriod"/>
            </a:pPr>
            <a:r>
              <a:rPr lang="pl-PL" sz="1600" b="1" dirty="0"/>
              <a:t>Nadal</a:t>
            </a:r>
            <a:r>
              <a:rPr lang="pl-PL" sz="1600" dirty="0"/>
              <a:t> po przesłaniu faktury do KSEF będziemy mogli wydrukować papierową wersję i wręczyć Odbiorcy ( tylko po co?)</a:t>
            </a:r>
          </a:p>
          <a:p>
            <a:pPr marL="342900" indent="-342900">
              <a:buAutoNum type="arabicPeriod"/>
            </a:pPr>
            <a:r>
              <a:rPr lang="pl-PL" sz="1600" b="1" dirty="0"/>
              <a:t>Nadal </a:t>
            </a:r>
            <a:r>
              <a:rPr lang="pl-PL" sz="1600" dirty="0"/>
              <a:t>w przypadku, gdy Odbiorcą będzie konsument będziemy mogli wydrukować mu fakturę BEZ przesyłania do KSEF ( powstanie tylko pytanie czy chcemy mieć dwa systemy faktur sprzedaży jedne wysyłane do KSEF i drugie NIE wysyłane konsumenckie?) – czyli wydrukować po przesłaniu do KSEF.</a:t>
            </a:r>
          </a:p>
          <a:p>
            <a:pPr marL="342900" indent="-342900">
              <a:buAutoNum type="arabicPeriod"/>
            </a:pPr>
            <a:r>
              <a:rPr lang="pl-PL" sz="1600" b="1" dirty="0"/>
              <a:t>Nadal </a:t>
            </a:r>
            <a:r>
              <a:rPr lang="pl-PL" sz="1600" dirty="0"/>
              <a:t>wszystkie faktury dla „nierezydentów czyli zagraniczników” będziemy najpierw przesyłać do KSEF . a potem drukować papierowe lub wysyłać mailowo do Kontrahenta albo najpierw wysyłać do kontrahenta z dwoma kodami QR i potem wysyłać do KSEF ( wariant zdecydowanie mniej używany)</a:t>
            </a:r>
          </a:p>
          <a:p>
            <a:pPr marL="342900" indent="-342900">
              <a:buAutoNum type="arabicPeriod"/>
            </a:pPr>
            <a:r>
              <a:rPr lang="pl-PL" sz="1600" b="1" dirty="0"/>
              <a:t>Nadal </a:t>
            </a:r>
            <a:r>
              <a:rPr lang="pl-PL" sz="1600" dirty="0"/>
              <a:t>bilety przejazdu autostradami i bilety kolejowe będą w wersji papierowej.</a:t>
            </a:r>
          </a:p>
          <a:p>
            <a:pPr marL="342900" indent="-342900">
              <a:buAutoNum type="arabicPeriod"/>
            </a:pPr>
            <a:r>
              <a:rPr lang="pl-PL" sz="1600" dirty="0"/>
              <a:t> </a:t>
            </a:r>
            <a:r>
              <a:rPr lang="pl-PL" sz="1600" b="1" dirty="0"/>
              <a:t>Nadal</a:t>
            </a:r>
            <a:r>
              <a:rPr lang="pl-PL" sz="1600" dirty="0"/>
              <a:t> wszystkie faktury zagraniczne będziemy dostawać mailem lub w wersji papierowej.</a:t>
            </a:r>
          </a:p>
          <a:p>
            <a:pPr marL="342900" indent="-342900">
              <a:buAutoNum type="arabicPeriod"/>
            </a:pPr>
            <a:r>
              <a:rPr lang="pl-PL" sz="1600" b="1" dirty="0"/>
              <a:t>Nadal (</a:t>
            </a:r>
            <a:r>
              <a:rPr lang="pl-PL" sz="1600" dirty="0"/>
              <a:t>do końca 2026) wszystkie faktury drukowane z kasy fiskalnej lub paragony z NIP do 450 zł( faktura uproszczona) być może  dostaniemy w wersji papierowej </a:t>
            </a:r>
          </a:p>
          <a:p>
            <a:pPr marL="342900" indent="-342900">
              <a:buAutoNum type="arabicPeriod"/>
            </a:pPr>
            <a:r>
              <a:rPr lang="pl-PL" sz="1600" b="1" dirty="0"/>
              <a:t>Nadal </a:t>
            </a:r>
            <a:r>
              <a:rPr lang="pl-PL" sz="1600" dirty="0"/>
              <a:t>jeżeli obrót brutto z Twoich wszystkich wystawionych faktur ( faktury dla kontrahentów+ faktury do 450 zł + plus faktury drukowane przez kasę fiskalną ) nie przekroczy 10.000 zł w miesiącu to możesz je wystawiać w wersji papierowej TYLKO PO CO ? Skoro i tak wszystkie faktury kosztowe będziesz otrzymywać przez KSEF?</a:t>
            </a:r>
            <a:endParaRPr lang="pl-PL" sz="1600" b="1" dirty="0"/>
          </a:p>
        </p:txBody>
      </p:sp>
      <p:sp>
        <p:nvSpPr>
          <p:cNvPr id="2" name="Symbol zastępczy numeru slajdu 1">
            <a:extLst>
              <a:ext uri="{FF2B5EF4-FFF2-40B4-BE49-F238E27FC236}">
                <a16:creationId xmlns:a16="http://schemas.microsoft.com/office/drawing/2014/main" id="{835A7CFD-B861-6A58-FE18-E649D42A0B59}"/>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6</a:t>
            </a:fld>
            <a:endParaRPr lang="pl-PL"/>
          </a:p>
        </p:txBody>
      </p:sp>
    </p:spTree>
    <p:extLst>
      <p:ext uri="{BB962C8B-B14F-4D97-AF65-F5344CB8AC3E}">
        <p14:creationId xmlns:p14="http://schemas.microsoft.com/office/powerpoint/2010/main" val="3249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93F9E8-CCDB-D0B1-E744-9D801BB7187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0E18876-0B79-D169-E844-8F37A1A5FCE6}"/>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C84DB627-C6D2-4D53-578D-A837D9430737}"/>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60</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95E96301-E003-1230-ED8A-4E4C4A4ACBA2}"/>
              </a:ext>
            </a:extLst>
          </p:cNvPr>
          <p:cNvSpPr>
            <a:spLocks noGrp="1"/>
          </p:cNvSpPr>
          <p:nvPr>
            <p:ph idx="1"/>
          </p:nvPr>
        </p:nvSpPr>
        <p:spPr>
          <a:xfrm>
            <a:off x="0" y="116632"/>
            <a:ext cx="9144000" cy="6439616"/>
          </a:xfrm>
        </p:spPr>
        <p:txBody>
          <a:bodyPr>
            <a:normAutofit/>
          </a:bodyPr>
          <a:lstStyle/>
          <a:p>
            <a:r>
              <a:rPr lang="pl-PL" dirty="0"/>
              <a:t>Do czego służy identyfikator wewnętrzny?</a:t>
            </a:r>
          </a:p>
          <a:p>
            <a:pPr lvl="0"/>
            <a:r>
              <a:rPr lang="pl-PL" b="1" dirty="0"/>
              <a:t>Nadawanie uprawnień:</a:t>
            </a:r>
            <a:endParaRPr lang="pl-PL" dirty="0"/>
          </a:p>
          <a:p>
            <a:r>
              <a:rPr lang="pl-PL" dirty="0"/>
              <a:t>Pozwala na precyzyjne określenie, kto ma prawo do wystawiania i przeglądania faktur dla konkretnej jednostki wewnętrznej. </a:t>
            </a:r>
          </a:p>
          <a:p>
            <a:pPr lvl="0"/>
            <a:r>
              <a:rPr lang="pl-PL" b="1" dirty="0"/>
              <a:t>Zarządzanie jednostkami:</a:t>
            </a:r>
            <a:endParaRPr lang="pl-PL" dirty="0"/>
          </a:p>
          <a:p>
            <a:r>
              <a:rPr lang="pl-PL" dirty="0"/>
              <a:t>Umożliwia skuteczne zarządzanie uprawnieniami w ramach różnych oddziałów lub jednostek organizacyjnych firmy. </a:t>
            </a:r>
          </a:p>
          <a:p>
            <a:pPr lvl="0"/>
            <a:r>
              <a:rPr lang="pl-PL" b="1" dirty="0"/>
              <a:t>Identyfikacja faktur:</a:t>
            </a:r>
            <a:endParaRPr lang="pl-PL" dirty="0"/>
          </a:p>
          <a:p>
            <a:r>
              <a:rPr lang="pl-PL" dirty="0"/>
              <a:t>W przypadku faktur wystawianych dla konkretnej jednostki, identyfikator wewnętrzny może być powiązany z fakturą, co ułatwia jej późniejszą identyfikację i przetwarzanie. </a:t>
            </a:r>
          </a:p>
          <a:p>
            <a:pPr marL="0" indent="0">
              <a:buNone/>
            </a:pPr>
            <a:endParaRPr lang="pl-PL" b="1" dirty="0"/>
          </a:p>
        </p:txBody>
      </p:sp>
    </p:spTree>
    <p:extLst>
      <p:ext uri="{BB962C8B-B14F-4D97-AF65-F5344CB8AC3E}">
        <p14:creationId xmlns:p14="http://schemas.microsoft.com/office/powerpoint/2010/main" val="19459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370656-3624-3D8C-A0A3-AF57B4A755C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4935F6A-8DB0-08BE-675C-31E11BF0526A}"/>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8C6D2E8-7118-B723-FF7A-116C12C4CC13}"/>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61</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DEA06362-377A-AD13-9982-C979E3E6661E}"/>
              </a:ext>
            </a:extLst>
          </p:cNvPr>
          <p:cNvSpPr>
            <a:spLocks noGrp="1"/>
          </p:cNvSpPr>
          <p:nvPr>
            <p:ph idx="1"/>
          </p:nvPr>
        </p:nvSpPr>
        <p:spPr>
          <a:xfrm>
            <a:off x="0" y="116632"/>
            <a:ext cx="9144000" cy="6439616"/>
          </a:xfrm>
        </p:spPr>
        <p:txBody>
          <a:bodyPr>
            <a:normAutofit/>
          </a:bodyPr>
          <a:lstStyle/>
          <a:p>
            <a:r>
              <a:rPr lang="pl-PL" b="1" dirty="0"/>
              <a:t>Przykładowe zastosowanie:</a:t>
            </a:r>
            <a:endParaRPr lang="pl-PL" dirty="0"/>
          </a:p>
          <a:p>
            <a:r>
              <a:rPr lang="pl-PL" dirty="0"/>
              <a:t>Załóżmy, że duża firma ma kilka oddziałów. Dzięki identyfikatorom wewnętrznym można nadać pracownikom każdego oddziału uprawnienia tylko do faktur wystawianych dla ich konkretnego oddziału, a nie dla całej firmy. </a:t>
            </a:r>
          </a:p>
          <a:p>
            <a:r>
              <a:rPr lang="pl-PL" dirty="0"/>
              <a:t>Firma używając identyfikatora wewnętrznego może dokonać rozdzielenia wydatków stanowiących w niej ZAKUPY od KOSZTÓW</a:t>
            </a:r>
          </a:p>
          <a:p>
            <a:r>
              <a:rPr lang="pl-PL" dirty="0"/>
              <a:t>Podsumowując, identyfikator wewnętrzny </a:t>
            </a:r>
            <a:r>
              <a:rPr lang="pl-PL" dirty="0" err="1"/>
              <a:t>KSeF</a:t>
            </a:r>
            <a:r>
              <a:rPr lang="pl-PL" dirty="0"/>
              <a:t> jest kluczowym narzędziem do zarządzania uprawnieniami i identyfikowania jednostek w Krajowym Systemie e-Faktur, co ułatwia pracę z e-fakturami w rozbudowanych strukturach organizacyjnych. </a:t>
            </a:r>
          </a:p>
        </p:txBody>
      </p:sp>
    </p:spTree>
    <p:extLst>
      <p:ext uri="{BB962C8B-B14F-4D97-AF65-F5344CB8AC3E}">
        <p14:creationId xmlns:p14="http://schemas.microsoft.com/office/powerpoint/2010/main" val="29315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5C305F-AE1F-598D-322A-6CAEC511F4E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343EABB-B153-63BA-5064-2CE5D7E7D9C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CFF0EF50-FEBF-42D9-38DD-15CD5483FF1D}"/>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C6C7ACD7-5F4E-1659-F452-5EB24EF82C63}"/>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ALTERNATYWA DLA PODAWANIA </a:t>
            </a:r>
            <a:r>
              <a:rPr lang="pl-PL" b="1" dirty="0" err="1"/>
              <a:t>Idwew</a:t>
            </a:r>
            <a:r>
              <a:rPr lang="pl-PL" b="1" dirty="0"/>
              <a:t> W POSTACI W POLU Podmiot _3</a:t>
            </a:r>
            <a:endParaRPr lang="pl-PL" dirty="0"/>
          </a:p>
        </p:txBody>
      </p:sp>
    </p:spTree>
    <p:extLst>
      <p:ext uri="{BB962C8B-B14F-4D97-AF65-F5344CB8AC3E}">
        <p14:creationId xmlns:p14="http://schemas.microsoft.com/office/powerpoint/2010/main" val="11875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123DC4-2F8A-B50E-5B97-4CC3FAB9FE3C}"/>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46C0D35-BB0B-5E51-1C19-6FB993E76573}"/>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426DBD73-04D7-7ABF-1C2F-D4FBB8A603E8}"/>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63</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22921132-B61A-BB3C-4169-6ED6438B0BBB}"/>
              </a:ext>
            </a:extLst>
          </p:cNvPr>
          <p:cNvSpPr>
            <a:spLocks noGrp="1"/>
          </p:cNvSpPr>
          <p:nvPr>
            <p:ph idx="1"/>
          </p:nvPr>
        </p:nvSpPr>
        <p:spPr>
          <a:xfrm>
            <a:off x="0" y="116632"/>
            <a:ext cx="9144000" cy="6439616"/>
          </a:xfrm>
        </p:spPr>
        <p:txBody>
          <a:bodyPr>
            <a:normAutofit/>
          </a:bodyPr>
          <a:lstStyle/>
          <a:p>
            <a:endParaRPr lang="pl-PL" dirty="0"/>
          </a:p>
          <a:p>
            <a:endParaRPr lang="pl-PL" dirty="0"/>
          </a:p>
          <a:p>
            <a:pPr marL="0" indent="0">
              <a:buNone/>
            </a:pPr>
            <a:r>
              <a:rPr lang="pl-PL" b="1" dirty="0"/>
              <a:t>Alternatywną wersją posługiwania się danymi na fakturze w celu ustalenia :</a:t>
            </a:r>
          </a:p>
          <a:p>
            <a:pPr>
              <a:buFontTx/>
              <a:buChar char="-"/>
            </a:pPr>
            <a:r>
              <a:rPr lang="pl-PL" b="1" dirty="0"/>
              <a:t>Charakteru kosztów</a:t>
            </a:r>
          </a:p>
          <a:p>
            <a:pPr>
              <a:buFontTx/>
              <a:buChar char="-"/>
            </a:pPr>
            <a:r>
              <a:rPr lang="pl-PL" b="1" dirty="0"/>
              <a:t>Osoby ponoszącej koszty</a:t>
            </a:r>
          </a:p>
          <a:p>
            <a:pPr>
              <a:buFontTx/>
              <a:buChar char="-"/>
            </a:pPr>
            <a:r>
              <a:rPr lang="pl-PL" b="1" dirty="0"/>
              <a:t>Osoby płatnika faktury innego niż Nabywca</a:t>
            </a:r>
          </a:p>
          <a:p>
            <a:pPr>
              <a:buFontTx/>
              <a:buChar char="-"/>
            </a:pPr>
            <a:r>
              <a:rPr lang="pl-PL" b="1" dirty="0"/>
              <a:t>Ustalenia kilku nabywców zamiast jednego</a:t>
            </a:r>
          </a:p>
          <a:p>
            <a:pPr>
              <a:buFontTx/>
              <a:buChar char="-"/>
            </a:pPr>
            <a:r>
              <a:rPr lang="pl-PL" b="1" dirty="0"/>
              <a:t>Ustalenia osoby </a:t>
            </a:r>
            <a:r>
              <a:rPr lang="pl-PL" b="1" dirty="0" err="1"/>
              <a:t>Factora</a:t>
            </a:r>
            <a:endParaRPr lang="pl-PL" b="1" dirty="0"/>
          </a:p>
          <a:p>
            <a:pPr>
              <a:buFontTx/>
              <a:buChar char="-"/>
            </a:pPr>
            <a:r>
              <a:rPr lang="pl-PL" b="1" dirty="0"/>
              <a:t>Ustalenia innych istotnych dla Nabywcy kategorii podziału kosztów </a:t>
            </a:r>
          </a:p>
          <a:p>
            <a:pPr>
              <a:buFontTx/>
              <a:buChar char="-"/>
            </a:pPr>
            <a:endParaRPr lang="pl-PL" b="1" dirty="0"/>
          </a:p>
          <a:p>
            <a:pPr marL="0" indent="0">
              <a:buNone/>
            </a:pPr>
            <a:r>
              <a:rPr lang="pl-PL" b="1" dirty="0"/>
              <a:t>Jest podawanie danych w polu Podmiot _3</a:t>
            </a:r>
          </a:p>
        </p:txBody>
      </p:sp>
    </p:spTree>
    <p:extLst>
      <p:ext uri="{BB962C8B-B14F-4D97-AF65-F5344CB8AC3E}">
        <p14:creationId xmlns:p14="http://schemas.microsoft.com/office/powerpoint/2010/main" val="13133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EF13ED-D569-23AC-AE78-C19DE00D89D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C8DD2CC-1520-2DDE-CCD2-C8FC80F96979}"/>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C138E6C6-6D79-6B5F-342B-39048CC61553}"/>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64</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7F321B83-9BDC-6BF3-1515-D4EEFBAE8185}"/>
              </a:ext>
            </a:extLst>
          </p:cNvPr>
          <p:cNvSpPr>
            <a:spLocks noGrp="1"/>
          </p:cNvSpPr>
          <p:nvPr>
            <p:ph idx="1"/>
          </p:nvPr>
        </p:nvSpPr>
        <p:spPr>
          <a:xfrm>
            <a:off x="0" y="116632"/>
            <a:ext cx="9144000" cy="6439616"/>
          </a:xfrm>
        </p:spPr>
        <p:txBody>
          <a:bodyPr>
            <a:normAutofit/>
          </a:bodyPr>
          <a:lstStyle/>
          <a:p>
            <a:r>
              <a:rPr lang="pl-PL" b="1" dirty="0"/>
              <a:t>2.2. Faktura zawierająca dane podmiotów trzecich </a:t>
            </a:r>
            <a:endParaRPr lang="pl-PL" dirty="0"/>
          </a:p>
          <a:p>
            <a:r>
              <a:rPr lang="pl-PL" dirty="0"/>
              <a:t>Struktura logiczna e-Faktury zawiera w swojej konstrukcji część Podmiot3, w której podatnik może wskazać dane podmiotów związanych z fakturą, innych niż sprzedawca (wskazany w części Podmiot1) oraz innych niż nabywca (wskazany w części Podmiot2). </a:t>
            </a:r>
          </a:p>
          <a:p>
            <a:r>
              <a:rPr lang="pl-PL" dirty="0"/>
              <a:t>W części Podmiot3 można wskazać m.in.: </a:t>
            </a:r>
          </a:p>
          <a:p>
            <a:pPr lvl="0"/>
            <a:r>
              <a:rPr lang="pl-PL" dirty="0"/>
              <a:t>• dane identyfikacyjne podmiotu trzeciego (NIP, imię i nazwisko lub nazwę), </a:t>
            </a:r>
          </a:p>
          <a:p>
            <a:pPr lvl="0"/>
            <a:r>
              <a:rPr lang="pl-PL" dirty="0"/>
              <a:t>• adres oraz adres korespondencyjny podmiotu trzeciego, </a:t>
            </a:r>
          </a:p>
          <a:p>
            <a:pPr lvl="0"/>
            <a:r>
              <a:rPr lang="pl-PL" dirty="0"/>
              <a:t>• dane kontaktowe podmiotu trzeciego (numer telefonu, adres e-mail), </a:t>
            </a:r>
          </a:p>
          <a:p>
            <a:pPr lvl="0"/>
            <a:r>
              <a:rPr lang="pl-PL" dirty="0"/>
              <a:t>• rolę podmiotu trzeciego. </a:t>
            </a:r>
          </a:p>
          <a:p>
            <a:pPr marL="0" indent="0">
              <a:buNone/>
            </a:pPr>
            <a:endParaRPr lang="pl-PL" dirty="0"/>
          </a:p>
        </p:txBody>
      </p:sp>
    </p:spTree>
    <p:extLst>
      <p:ext uri="{BB962C8B-B14F-4D97-AF65-F5344CB8AC3E}">
        <p14:creationId xmlns:p14="http://schemas.microsoft.com/office/powerpoint/2010/main" val="24403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F0CB1C-CAA0-95C4-32DB-E0DC8B8622F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784C6B3-5FCC-2B62-7378-4D6F298687C4}"/>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DD47F5CB-1AF1-38F4-A4A6-CEBE832E0CB6}"/>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65</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AFCBCC20-12D8-BB99-DBF5-893D660A3105}"/>
              </a:ext>
            </a:extLst>
          </p:cNvPr>
          <p:cNvSpPr>
            <a:spLocks noGrp="1"/>
          </p:cNvSpPr>
          <p:nvPr>
            <p:ph idx="1"/>
          </p:nvPr>
        </p:nvSpPr>
        <p:spPr>
          <a:xfrm>
            <a:off x="0" y="116632"/>
            <a:ext cx="9144000" cy="6439616"/>
          </a:xfrm>
        </p:spPr>
        <p:txBody>
          <a:bodyPr>
            <a:normAutofit fontScale="85000" lnSpcReduction="10000"/>
          </a:bodyPr>
          <a:lstStyle/>
          <a:p>
            <a:pPr marL="0" indent="0">
              <a:buNone/>
            </a:pPr>
            <a:r>
              <a:rPr lang="pl-PL" dirty="0"/>
              <a:t>Rolę podmiotu trzeciego można wskazać w polu Rola – podając: </a:t>
            </a:r>
          </a:p>
          <a:p>
            <a:pPr marL="0" indent="0">
              <a:buNone/>
            </a:pPr>
            <a:r>
              <a:rPr lang="pl-PL" b="1" dirty="0"/>
              <a:t>„1” - Faktor </a:t>
            </a:r>
            <a:r>
              <a:rPr lang="pl-PL" dirty="0"/>
              <a:t>- w przypadku, gdy na fakturze występują dane faktora, </a:t>
            </a:r>
          </a:p>
          <a:p>
            <a:pPr marL="0" indent="0">
              <a:buNone/>
            </a:pPr>
            <a:r>
              <a:rPr lang="pl-PL" b="1" dirty="0"/>
              <a:t>„2” - Odbiorca </a:t>
            </a:r>
            <a:r>
              <a:rPr lang="pl-PL" dirty="0"/>
              <a:t>- w przypadku, gdy na fakturze występują dane jednostek wewnętrznych, oddziałów, wyodrębnionych w ramach nabywcy, które same nie stanowią nabywcy w rozumieniu ustawy,</a:t>
            </a:r>
          </a:p>
          <a:p>
            <a:pPr marL="0" indent="0">
              <a:buNone/>
            </a:pPr>
            <a:r>
              <a:rPr lang="pl-PL" b="1" dirty="0"/>
              <a:t>„3” - Podmiot pierwotny </a:t>
            </a:r>
            <a:r>
              <a:rPr lang="pl-PL" dirty="0"/>
              <a:t>- w przypadku, gdy na fakturze występują dane podmiotu będącego w stosunku do podatnika podmiotem przejętym lub przekształconym, który dokonywał dostawy lub świadczył usługę (z wyłączeniem przypadków, o których mowa w art. 106j ust. 2 pkt 3 ustawy, gdy dane te wykazywane są w części Podmiot1K), </a:t>
            </a:r>
          </a:p>
          <a:p>
            <a:pPr marL="0" indent="0">
              <a:buNone/>
            </a:pPr>
            <a:r>
              <a:rPr lang="pl-PL" b="1" dirty="0"/>
              <a:t>„4” - Dodatkowy nabywca </a:t>
            </a:r>
            <a:r>
              <a:rPr lang="pl-PL" dirty="0"/>
              <a:t>- w przypadku, gdy na fakturze występują dane kolejnych (innych niż wymieniony w części Podmiot2) nabywców, </a:t>
            </a:r>
          </a:p>
          <a:p>
            <a:pPr marL="0" indent="0">
              <a:buNone/>
            </a:pPr>
            <a:r>
              <a:rPr lang="pl-PL" b="1" dirty="0"/>
              <a:t>„5” - Wystawca faktury </a:t>
            </a:r>
            <a:r>
              <a:rPr lang="pl-PL" dirty="0"/>
              <a:t>- w przypadku, gdy na fakturze występują dane podmiotu wystawiającego fakturę w imieniu podatnika (nie dotyczy przypadku, gdy wystawcą faktury jest nabywca), </a:t>
            </a:r>
          </a:p>
          <a:p>
            <a:pPr marL="0" indent="0">
              <a:buNone/>
            </a:pPr>
            <a:r>
              <a:rPr lang="pl-PL" b="1" dirty="0"/>
              <a:t>„6” - Dokonujący płatności </a:t>
            </a:r>
            <a:r>
              <a:rPr lang="pl-PL" dirty="0"/>
              <a:t>- w przypadku, gdy na fakturze występują dane podmiotu regulującego zobowiązanie w miejsce nabywcy,</a:t>
            </a:r>
          </a:p>
          <a:p>
            <a:pPr marL="0" indent="0">
              <a:buNone/>
            </a:pPr>
            <a:endParaRPr lang="pl-PL" dirty="0"/>
          </a:p>
        </p:txBody>
      </p:sp>
    </p:spTree>
    <p:extLst>
      <p:ext uri="{BB962C8B-B14F-4D97-AF65-F5344CB8AC3E}">
        <p14:creationId xmlns:p14="http://schemas.microsoft.com/office/powerpoint/2010/main" val="48267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DD0734-2C75-B86D-7874-C6CA0C206AE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BF07035-4A94-0FA8-CCA0-1A1EC3BFE6DD}"/>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D965594-16DB-2CC2-E05E-1B15B3639DA9}"/>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66</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656707B1-1100-5DB4-E565-745CC74822D8}"/>
              </a:ext>
            </a:extLst>
          </p:cNvPr>
          <p:cNvSpPr>
            <a:spLocks noGrp="1"/>
          </p:cNvSpPr>
          <p:nvPr>
            <p:ph idx="1"/>
          </p:nvPr>
        </p:nvSpPr>
        <p:spPr>
          <a:xfrm>
            <a:off x="0" y="116632"/>
            <a:ext cx="9144000" cy="6439616"/>
          </a:xfrm>
        </p:spPr>
        <p:txBody>
          <a:bodyPr>
            <a:normAutofit fontScale="92500" lnSpcReduction="20000"/>
          </a:bodyPr>
          <a:lstStyle/>
          <a:p>
            <a:pPr marL="0" indent="0">
              <a:buNone/>
            </a:pPr>
            <a:r>
              <a:rPr lang="pl-PL" b="1" dirty="0"/>
              <a:t>„7” - Jednostka samorządu terytorialnego </a:t>
            </a:r>
            <a:r>
              <a:rPr lang="pl-PL" dirty="0"/>
              <a:t>- wystawca, </a:t>
            </a:r>
          </a:p>
          <a:p>
            <a:pPr marL="0" indent="0">
              <a:buNone/>
            </a:pPr>
            <a:r>
              <a:rPr lang="pl-PL" b="1" dirty="0"/>
              <a:t>„8” - Jednostka samorządu terytorialnego </a:t>
            </a:r>
            <a:r>
              <a:rPr lang="pl-PL" dirty="0"/>
              <a:t>- odbiorca, </a:t>
            </a:r>
          </a:p>
          <a:p>
            <a:pPr marL="0" indent="0">
              <a:buNone/>
            </a:pPr>
            <a:r>
              <a:rPr lang="pl-PL" b="1" dirty="0"/>
              <a:t>„9” - Członek grupy VAT </a:t>
            </a:r>
            <a:r>
              <a:rPr lang="pl-PL" dirty="0"/>
              <a:t>- wystawca, </a:t>
            </a:r>
          </a:p>
          <a:p>
            <a:pPr marL="0" indent="0">
              <a:buNone/>
            </a:pPr>
            <a:r>
              <a:rPr lang="pl-PL" b="1" dirty="0"/>
              <a:t>„10” - Członek grupy VAT </a:t>
            </a:r>
            <a:r>
              <a:rPr lang="pl-PL" dirty="0"/>
              <a:t>- odbiorca, </a:t>
            </a:r>
          </a:p>
          <a:p>
            <a:pPr marL="0" indent="0">
              <a:buNone/>
            </a:pPr>
            <a:r>
              <a:rPr lang="pl-PL" b="1" dirty="0"/>
              <a:t>„11” - Pracownik</a:t>
            </a:r>
            <a:r>
              <a:rPr lang="pl-PL" dirty="0"/>
              <a:t>.</a:t>
            </a:r>
          </a:p>
          <a:p>
            <a:pPr marL="0" indent="0">
              <a:buNone/>
            </a:pPr>
            <a:r>
              <a:rPr lang="pl-PL" dirty="0"/>
              <a:t>Jeżeli podatnik chce zawrzeć w fakturze dane podmiotu trzeciego o roli innej niż jedna z wyżej wymienionych, wówczas może wskazać „1” w polu </a:t>
            </a:r>
            <a:r>
              <a:rPr lang="pl-PL" b="1" dirty="0" err="1"/>
              <a:t>RolaInna</a:t>
            </a:r>
            <a:r>
              <a:rPr lang="pl-PL" dirty="0"/>
              <a:t>, a w polu </a:t>
            </a:r>
            <a:r>
              <a:rPr lang="pl-PL" dirty="0" err="1"/>
              <a:t>OpisRoli</a:t>
            </a:r>
            <a:r>
              <a:rPr lang="pl-PL" dirty="0"/>
              <a:t> opisać tę rolę. </a:t>
            </a:r>
          </a:p>
          <a:p>
            <a:pPr marL="0" indent="0">
              <a:buNone/>
            </a:pPr>
            <a:r>
              <a:rPr lang="pl-PL" dirty="0"/>
              <a:t>Możliwe jest więc wystawienie w </a:t>
            </a:r>
            <a:r>
              <a:rPr lang="pl-PL" dirty="0" err="1"/>
              <a:t>KSeF</a:t>
            </a:r>
            <a:r>
              <a:rPr lang="pl-PL" dirty="0"/>
              <a:t> faktury, która poza danymi sprzedawcy i nabywcy, będzie zawierała np. dane faktora, płatnika czy oddziału podatnika. Faktura ustrukturyzowana może zawierać dane wielu podmiotów trzecich (maksymalnie stu). </a:t>
            </a:r>
          </a:p>
          <a:p>
            <a:pPr marL="0" indent="0">
              <a:buNone/>
            </a:pPr>
            <a:r>
              <a:rPr lang="pl-PL" dirty="0"/>
              <a:t>Jeżeli jeden podmiot trzeci będzie występował na fakturze w dwóch różnych rolach, wówczas podatnik może wypełnić element Podmiot3 dwa razy (dla każdej roli osobno) lub jeden raz korzystając z opcji wskazania roli innej podmiotu trzeciego, która będzie w tym przypadku zawierać opis dwóch ról.</a:t>
            </a:r>
          </a:p>
          <a:p>
            <a:pPr marL="0" indent="0">
              <a:buNone/>
            </a:pPr>
            <a:endParaRPr lang="pl-PL" dirty="0"/>
          </a:p>
        </p:txBody>
      </p:sp>
    </p:spTree>
    <p:extLst>
      <p:ext uri="{BB962C8B-B14F-4D97-AF65-F5344CB8AC3E}">
        <p14:creationId xmlns:p14="http://schemas.microsoft.com/office/powerpoint/2010/main" val="4000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B0DA45-813B-8B10-92C1-6EB1A18187E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244FB62-37CA-57DC-F66F-42D4DA63027E}"/>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B116EB3C-9407-B797-73E3-1F9802270C98}"/>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67</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505E604A-3179-F627-3946-D31F0B58EBEB}"/>
              </a:ext>
            </a:extLst>
          </p:cNvPr>
          <p:cNvSpPr>
            <a:spLocks noGrp="1"/>
          </p:cNvSpPr>
          <p:nvPr>
            <p:ph idx="1"/>
          </p:nvPr>
        </p:nvSpPr>
        <p:spPr>
          <a:xfrm>
            <a:off x="0" y="116632"/>
            <a:ext cx="9144000" cy="6439616"/>
          </a:xfrm>
        </p:spPr>
        <p:txBody>
          <a:bodyPr>
            <a:normAutofit lnSpcReduction="10000"/>
          </a:bodyPr>
          <a:lstStyle/>
          <a:p>
            <a:pPr marL="0" indent="0">
              <a:buNone/>
            </a:pPr>
            <a:r>
              <a:rPr lang="pl-PL" b="1" dirty="0"/>
              <a:t>WAŻNE </a:t>
            </a:r>
            <a:endParaRPr lang="pl-PL" dirty="0"/>
          </a:p>
          <a:p>
            <a:pPr marL="0" indent="0">
              <a:buNone/>
            </a:pPr>
            <a:r>
              <a:rPr lang="pl-PL" dirty="0"/>
              <a:t>Warunkiem poprawnego działania modelu uprawnień dedykowanego zakładowi (oddziałowi) lub innej jednostce wewnętrznej podatnika jest każdorazowe wskazanie unikalnego identyfikatora zakładu (oddziału)/wyodrębnionej jednostki wewnętrznej podatnika w strukturze FA(3) w części Podmiot3/</a:t>
            </a:r>
            <a:r>
              <a:rPr lang="pl-PL" dirty="0" err="1"/>
              <a:t>DaneIdentyfikacyjne</a:t>
            </a:r>
            <a:r>
              <a:rPr lang="pl-PL" dirty="0"/>
              <a:t> w polu </a:t>
            </a:r>
            <a:r>
              <a:rPr lang="pl-PL" dirty="0" err="1"/>
              <a:t>IDWew</a:t>
            </a:r>
            <a:r>
              <a:rPr lang="pl-PL" dirty="0"/>
              <a:t>. </a:t>
            </a:r>
          </a:p>
          <a:p>
            <a:pPr marL="0" indent="0">
              <a:buNone/>
            </a:pPr>
            <a:r>
              <a:rPr lang="pl-PL" dirty="0"/>
              <a:t>W strukturze logicznej e-Faktury FA(3), w elemencie Podmiot3/</a:t>
            </a:r>
            <a:r>
              <a:rPr lang="pl-PL" dirty="0" err="1"/>
              <a:t>DaneIdentyfikacyjne</a:t>
            </a:r>
            <a:r>
              <a:rPr lang="pl-PL" dirty="0"/>
              <a:t> funkcjonuje pole </a:t>
            </a:r>
            <a:r>
              <a:rPr lang="pl-PL" dirty="0" err="1"/>
              <a:t>IDWew</a:t>
            </a:r>
            <a:r>
              <a:rPr lang="pl-PL" dirty="0"/>
              <a:t>. Jest to pole, w którym wskazuje się unikalny identyfikator zakładu (oddziału) osoby prawnej lub innej wyodrębnionej jednostki wewnętrznej podatnika. </a:t>
            </a:r>
          </a:p>
          <a:p>
            <a:pPr marL="0" indent="0">
              <a:buNone/>
            </a:pPr>
            <a:r>
              <a:rPr lang="pl-PL" dirty="0"/>
              <a:t>Wskazany w polu </a:t>
            </a:r>
            <a:r>
              <a:rPr lang="pl-PL" dirty="0" err="1"/>
              <a:t>IDWew</a:t>
            </a:r>
            <a:r>
              <a:rPr lang="pl-PL" dirty="0"/>
              <a:t> identyfikator umożliwia identyfikację tej jednostki w </a:t>
            </a:r>
            <a:r>
              <a:rPr lang="pl-PL" dirty="0" err="1"/>
              <a:t>KSeF</a:t>
            </a:r>
            <a:r>
              <a:rPr lang="pl-PL" dirty="0"/>
              <a:t> na cele funkcjonowania opisanego modelu uprawnień. </a:t>
            </a:r>
          </a:p>
        </p:txBody>
      </p:sp>
    </p:spTree>
    <p:extLst>
      <p:ext uri="{BB962C8B-B14F-4D97-AF65-F5344CB8AC3E}">
        <p14:creationId xmlns:p14="http://schemas.microsoft.com/office/powerpoint/2010/main" val="58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217A82-B546-32ED-0486-C8903C7DDD8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4FF664AF-BC36-8992-9B22-92811C9363E2}"/>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0BBE041F-33CE-A034-DFA7-2FC1897517B9}"/>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68</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A203E1B5-2BFE-8380-F559-E838F9C2D02A}"/>
              </a:ext>
            </a:extLst>
          </p:cNvPr>
          <p:cNvSpPr>
            <a:spLocks noGrp="1"/>
          </p:cNvSpPr>
          <p:nvPr>
            <p:ph idx="1"/>
          </p:nvPr>
        </p:nvSpPr>
        <p:spPr>
          <a:xfrm>
            <a:off x="0" y="116632"/>
            <a:ext cx="9144000" cy="6439616"/>
          </a:xfrm>
        </p:spPr>
        <p:txBody>
          <a:bodyPr>
            <a:normAutofit/>
          </a:bodyPr>
          <a:lstStyle/>
          <a:p>
            <a:pPr marL="0" indent="0">
              <a:buNone/>
            </a:pPr>
            <a:endParaRPr lang="pl-PL" b="1" dirty="0"/>
          </a:p>
          <a:p>
            <a:pPr marL="0" indent="0">
              <a:buNone/>
            </a:pPr>
            <a:endParaRPr lang="pl-PL" b="1" dirty="0"/>
          </a:p>
          <a:p>
            <a:pPr marL="0" indent="0">
              <a:buNone/>
            </a:pPr>
            <a:endParaRPr lang="pl-PL" b="1" dirty="0"/>
          </a:p>
          <a:p>
            <a:pPr marL="0" indent="0">
              <a:buNone/>
            </a:pPr>
            <a:r>
              <a:rPr lang="pl-PL" b="1" dirty="0"/>
              <a:t>FAKTURA OFFLINE24   art. 106 </a:t>
            </a:r>
            <a:r>
              <a:rPr lang="pl-PL" b="1" dirty="0" err="1"/>
              <a:t>nda</a:t>
            </a:r>
            <a:endParaRPr lang="pl-PL" dirty="0"/>
          </a:p>
        </p:txBody>
      </p:sp>
    </p:spTree>
    <p:extLst>
      <p:ext uri="{BB962C8B-B14F-4D97-AF65-F5344CB8AC3E}">
        <p14:creationId xmlns:p14="http://schemas.microsoft.com/office/powerpoint/2010/main" val="198619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4AFD02-5176-D961-CC7A-0D6BD8ACD5B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86F3570-53AC-51A4-424A-E76F50AB2DE4}"/>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1F246600-0C65-7071-7AC6-B25939956EA1}"/>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69</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483CAC21-1630-E7E5-08A2-22E182CFF403}"/>
              </a:ext>
            </a:extLst>
          </p:cNvPr>
          <p:cNvSpPr>
            <a:spLocks noGrp="1"/>
          </p:cNvSpPr>
          <p:nvPr>
            <p:ph idx="1"/>
          </p:nvPr>
        </p:nvSpPr>
        <p:spPr>
          <a:xfrm>
            <a:off x="0" y="116632"/>
            <a:ext cx="9144000" cy="6439616"/>
          </a:xfrm>
        </p:spPr>
        <p:txBody>
          <a:bodyPr>
            <a:normAutofit/>
          </a:bodyPr>
          <a:lstStyle/>
          <a:p>
            <a:endParaRPr lang="pl-PL" dirty="0"/>
          </a:p>
          <a:p>
            <a:endParaRPr lang="pl-PL" dirty="0"/>
          </a:p>
          <a:p>
            <a:pPr marL="0" indent="0">
              <a:buNone/>
            </a:pPr>
            <a:r>
              <a:rPr lang="pl-PL" dirty="0"/>
              <a:t>Jak wspomniano w systemie KSEF wystawiane będą następujące typy faktur:</a:t>
            </a:r>
          </a:p>
          <a:p>
            <a:pPr marL="0" lvl="0" indent="0">
              <a:buNone/>
            </a:pPr>
            <a:r>
              <a:rPr lang="pl-PL" b="1" dirty="0"/>
              <a:t>Faktury KSEF standardowe</a:t>
            </a:r>
            <a:endParaRPr lang="pl-PL" dirty="0"/>
          </a:p>
          <a:p>
            <a:r>
              <a:rPr lang="pl-PL" dirty="0"/>
              <a:t>To faktury wystawiane przez Nasz program fakturujący i przesyłane do KSEF online w tym samym dniu. </a:t>
            </a:r>
          </a:p>
          <a:p>
            <a:pPr marL="0" lvl="0" indent="0">
              <a:buNone/>
            </a:pPr>
            <a:r>
              <a:rPr lang="pl-PL" b="1" dirty="0"/>
              <a:t>Faktury KSEF offline24</a:t>
            </a:r>
            <a:endParaRPr lang="pl-PL" dirty="0"/>
          </a:p>
          <a:p>
            <a:pPr marL="0" indent="0">
              <a:buNone/>
            </a:pPr>
            <a:endParaRPr lang="pl-PL" b="1" dirty="0"/>
          </a:p>
        </p:txBody>
      </p:sp>
    </p:spTree>
    <p:extLst>
      <p:ext uri="{BB962C8B-B14F-4D97-AF65-F5344CB8AC3E}">
        <p14:creationId xmlns:p14="http://schemas.microsoft.com/office/powerpoint/2010/main" val="374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E672A0-877E-3612-463F-A805EF8959E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93C7F8D6-162E-0421-A582-6999A3E8EAA1}"/>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EA8ACA54-BE52-A7B7-D99E-C9C67685123A}"/>
              </a:ext>
            </a:extLst>
          </p:cNvPr>
          <p:cNvSpPr>
            <a:spLocks noGrp="1"/>
          </p:cNvSpPr>
          <p:nvPr>
            <p:ph idx="1"/>
          </p:nvPr>
        </p:nvSpPr>
        <p:spPr>
          <a:xfrm>
            <a:off x="107504" y="116632"/>
            <a:ext cx="8856984" cy="6668216"/>
          </a:xfrm>
        </p:spPr>
        <p:txBody>
          <a:bodyPr>
            <a:noAutofit/>
          </a:bodyPr>
          <a:lstStyle/>
          <a:p>
            <a:pPr marL="0" indent="0">
              <a:buNone/>
            </a:pPr>
            <a:r>
              <a:rPr lang="pl-PL" sz="1800" b="1" dirty="0"/>
              <a:t>UWAGA CIEKAWOSTKA</a:t>
            </a:r>
          </a:p>
          <a:p>
            <a:pPr marL="0" indent="0">
              <a:buNone/>
            </a:pPr>
            <a:r>
              <a:rPr lang="pl-PL" sz="1800" b="1" dirty="0"/>
              <a:t>Nadal do pełnego wdrożenia KSEF czyli do końca 2026 otrzymując od kontrahenta fakturę papierową lub elektroniczną </a:t>
            </a:r>
            <a:r>
              <a:rPr lang="pl-PL" sz="1800" dirty="0"/>
              <a:t>nie będziemy wiedzieć czy mamy jej szukać w KSEF bo może to być przecież podatnik „ do dziesięciotysięcznik” który nie ma obowiązku wysyłania faktur do KSEF.</a:t>
            </a:r>
          </a:p>
          <a:p>
            <a:pPr marL="0" indent="0">
              <a:buNone/>
            </a:pPr>
            <a:r>
              <a:rPr lang="pl-PL" sz="1800" b="1" dirty="0"/>
              <a:t>KONSEKWENCJE?</a:t>
            </a:r>
          </a:p>
          <a:p>
            <a:pPr marL="0" indent="0">
              <a:buNone/>
            </a:pPr>
            <a:r>
              <a:rPr lang="pl-PL" sz="1800" b="1" dirty="0"/>
              <a:t> Moim zdaniem dla Nabywcy żadne –odliczy VAT z takiej faktury</a:t>
            </a:r>
          </a:p>
          <a:p>
            <a:pPr marL="0" indent="0">
              <a:buNone/>
            </a:pPr>
            <a:r>
              <a:rPr lang="pl-PL" sz="1800" b="1" dirty="0"/>
              <a:t>Dla Wystawcy jeżeli rzeczywiście jest” dziesięciotysięcznikiem” – żadne, jeżeli nie jest …..</a:t>
            </a:r>
            <a:r>
              <a:rPr lang="pl-PL" sz="1800" dirty="0"/>
              <a:t>w roku 2026 tylko ewentualnie </a:t>
            </a:r>
            <a:r>
              <a:rPr lang="pl-PL" sz="1800" dirty="0" err="1"/>
              <a:t>karno</a:t>
            </a:r>
            <a:r>
              <a:rPr lang="pl-PL" sz="1800" dirty="0"/>
              <a:t> skarbowa a od 2027 100% VAT</a:t>
            </a:r>
          </a:p>
          <a:p>
            <a:pPr marL="0" indent="0">
              <a:buNone/>
            </a:pPr>
            <a:r>
              <a:rPr lang="pl-PL" sz="1800" b="1" dirty="0"/>
              <a:t>ALE….</a:t>
            </a:r>
          </a:p>
          <a:p>
            <a:pPr marL="0" indent="0">
              <a:buNone/>
            </a:pPr>
            <a:r>
              <a:rPr lang="pl-PL" sz="1800" b="1" dirty="0"/>
              <a:t>Ale od 2027 „dziesięciotysięczników” już nie będzie </a:t>
            </a:r>
            <a:r>
              <a:rPr lang="pl-PL" sz="1800" dirty="0"/>
              <a:t>więc każdy Nabywca będzie od nich chciał , żeby faktura była w KSEF.</a:t>
            </a:r>
            <a:endParaRPr lang="pl-PL" sz="1800" b="1" dirty="0"/>
          </a:p>
        </p:txBody>
      </p:sp>
      <p:sp>
        <p:nvSpPr>
          <p:cNvPr id="2" name="Symbol zastępczy numeru slajdu 1">
            <a:extLst>
              <a:ext uri="{FF2B5EF4-FFF2-40B4-BE49-F238E27FC236}">
                <a16:creationId xmlns:a16="http://schemas.microsoft.com/office/drawing/2014/main" id="{A3F93D15-A100-1D29-913E-21D009E212EE}"/>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a:t>
            </a:fld>
            <a:endParaRPr lang="pl-PL"/>
          </a:p>
        </p:txBody>
      </p:sp>
    </p:spTree>
    <p:extLst>
      <p:ext uri="{BB962C8B-B14F-4D97-AF65-F5344CB8AC3E}">
        <p14:creationId xmlns:p14="http://schemas.microsoft.com/office/powerpoint/2010/main" val="313610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05D7F4-4CC1-C4A0-350B-A346089AFD3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43DED7D-E8F4-86DE-3A6B-E491E12297BA}"/>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6DA1C718-82D2-794A-A8F5-87B1E9C74F5E}"/>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70</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BB2A39B8-4894-3A6C-A26C-372D7F5E384D}"/>
              </a:ext>
            </a:extLst>
          </p:cNvPr>
          <p:cNvSpPr>
            <a:spLocks noGrp="1"/>
          </p:cNvSpPr>
          <p:nvPr>
            <p:ph idx="1"/>
          </p:nvPr>
        </p:nvSpPr>
        <p:spPr>
          <a:xfrm>
            <a:off x="0" y="116632"/>
            <a:ext cx="9144000" cy="6439616"/>
          </a:xfrm>
        </p:spPr>
        <p:txBody>
          <a:bodyPr>
            <a:normAutofit fontScale="92500" lnSpcReduction="20000"/>
          </a:bodyPr>
          <a:lstStyle/>
          <a:p>
            <a:pPr marL="0" indent="0">
              <a:buNone/>
            </a:pPr>
            <a:r>
              <a:rPr lang="pl-PL" dirty="0"/>
              <a:t>Tryb ONLINE to wystawianie faktury (wysyłka pliku XML faktury) w czasie rzeczywistym do KSEF. </a:t>
            </a:r>
          </a:p>
          <a:p>
            <a:pPr marL="0" indent="0">
              <a:buNone/>
            </a:pPr>
            <a:r>
              <a:rPr lang="pl-PL" dirty="0"/>
              <a:t>Tryb OFFLINE sprowadza się natomiast do wystawienia faktury poza </a:t>
            </a:r>
            <a:r>
              <a:rPr lang="pl-PL" dirty="0" err="1"/>
              <a:t>KSeF</a:t>
            </a:r>
            <a:r>
              <a:rPr lang="pl-PL" dirty="0"/>
              <a:t> i dosłaniu jej później do systemu w określonym ustawowo terminie, celem nadania jej numeru </a:t>
            </a:r>
            <a:r>
              <a:rPr lang="pl-PL" dirty="0" err="1"/>
              <a:t>KSeF</a:t>
            </a:r>
            <a:r>
              <a:rPr lang="pl-PL" dirty="0"/>
              <a:t>. </a:t>
            </a:r>
          </a:p>
          <a:p>
            <a:pPr marL="0" indent="0">
              <a:buNone/>
            </a:pPr>
            <a:r>
              <a:rPr lang="pl-PL" dirty="0"/>
              <a:t>Tryb OFFLINE od strony biznesowej i prawnej oznacza kilka możliwych procedur. Należy do nich: </a:t>
            </a:r>
          </a:p>
          <a:p>
            <a:pPr marL="0" indent="0">
              <a:buNone/>
            </a:pPr>
            <a:r>
              <a:rPr lang="pl-PL" dirty="0"/>
              <a:t>• tryb offline24, o którym mowa w art. 106nda ustawy, </a:t>
            </a:r>
          </a:p>
          <a:p>
            <a:pPr marL="0" indent="0">
              <a:buNone/>
            </a:pPr>
            <a:r>
              <a:rPr lang="pl-PL" dirty="0"/>
              <a:t>• tryb awaryjny, o którym mowa w art. 106nf ustawy, </a:t>
            </a:r>
          </a:p>
          <a:p>
            <a:pPr marL="0" indent="0">
              <a:buNone/>
            </a:pPr>
            <a:r>
              <a:rPr lang="pl-PL" dirty="0"/>
              <a:t>• tryb offline w związku z niedostępnością </a:t>
            </a:r>
            <a:r>
              <a:rPr lang="pl-PL" dirty="0" err="1"/>
              <a:t>KSeF</a:t>
            </a:r>
            <a:r>
              <a:rPr lang="pl-PL" dirty="0"/>
              <a:t>, o którym mowa w art. 106nh ustawy. </a:t>
            </a:r>
          </a:p>
          <a:p>
            <a:endParaRPr lang="pl-PL" dirty="0"/>
          </a:p>
          <a:p>
            <a:pPr marL="0" indent="0">
              <a:buNone/>
            </a:pPr>
            <a:r>
              <a:rPr lang="pl-PL" dirty="0"/>
              <a:t>Od strony technicznej stosowany będzie tu jeden tryb wysyłki OFFLINE, natomiast w zależności od tego, która z ww. procedur zostanie zastosowana , mogą wystąpić różne terminy późniejszego dosłania faktury do systemu, odmienne reguły ich udostępnienia nabywcy czy opatrywania kodami QR. Szczegóły omówiono poniżej. </a:t>
            </a:r>
          </a:p>
        </p:txBody>
      </p:sp>
    </p:spTree>
    <p:extLst>
      <p:ext uri="{BB962C8B-B14F-4D97-AF65-F5344CB8AC3E}">
        <p14:creationId xmlns:p14="http://schemas.microsoft.com/office/powerpoint/2010/main" val="56195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0AA176-1C08-256B-1ABB-7A6086E3EDD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1702FD17-86A8-47E6-62EC-CEA62B958768}"/>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7C473F0D-964F-A0D4-FE32-D78A38EA5573}"/>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71</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1E3BFD70-CE66-6CB5-0D93-DE2A22F29213}"/>
              </a:ext>
            </a:extLst>
          </p:cNvPr>
          <p:cNvSpPr>
            <a:spLocks noGrp="1"/>
          </p:cNvSpPr>
          <p:nvPr>
            <p:ph idx="1"/>
          </p:nvPr>
        </p:nvSpPr>
        <p:spPr>
          <a:xfrm>
            <a:off x="0" y="116632"/>
            <a:ext cx="9144000" cy="6439616"/>
          </a:xfrm>
        </p:spPr>
        <p:txBody>
          <a:bodyPr>
            <a:normAutofit fontScale="92500" lnSpcReduction="10000"/>
          </a:bodyPr>
          <a:lstStyle/>
          <a:p>
            <a:r>
              <a:rPr lang="pl-PL" b="1" dirty="0"/>
              <a:t>Faktura offline24</a:t>
            </a:r>
            <a:endParaRPr lang="pl-PL" dirty="0"/>
          </a:p>
          <a:p>
            <a:r>
              <a:rPr lang="pl-PL" dirty="0"/>
              <a:t>W USTAWIE  VAT wprowadzono w art. 106 </a:t>
            </a:r>
            <a:r>
              <a:rPr lang="pl-PL" dirty="0" err="1"/>
              <a:t>nda</a:t>
            </a:r>
            <a:r>
              <a:rPr lang="pl-PL" dirty="0"/>
              <a:t> pewnego rodzaju uproszczenie dla podatników zobowiązanych do wystawiania faktur KSEF online i uregulowano tam </a:t>
            </a:r>
            <a:r>
              <a:rPr lang="pl-PL" dirty="0" err="1"/>
              <a:t>tzw</a:t>
            </a:r>
            <a:r>
              <a:rPr lang="pl-PL" dirty="0"/>
              <a:t>, fakturę offline24. Faktura ta ma służyć możliwości,  że podatnik krajowy wystawiając fakturę KSEF dla drugiego podatnika krajowego czyli B2B może ją najpierw wystawić w postaci elektronicznej . </a:t>
            </a:r>
            <a:r>
              <a:rPr lang="pl-PL" b="1" dirty="0"/>
              <a:t>Jednakże NIE ma prawa takiej faktury wprowadzić do obrotu ( chyba , że z dwoma kodami QR) </a:t>
            </a:r>
            <a:r>
              <a:rPr lang="pl-PL" dirty="0"/>
              <a:t>, jeżeli dotyczy odbiorcy krajowego, ale za to może ją wysłać do KSEF </a:t>
            </a:r>
            <a:r>
              <a:rPr lang="pl-PL" b="1" dirty="0"/>
              <a:t>jeden dzień później. </a:t>
            </a:r>
          </a:p>
          <a:p>
            <a:pPr marL="0" indent="0">
              <a:buNone/>
            </a:pPr>
            <a:r>
              <a:rPr lang="pl-PL" b="1" dirty="0"/>
              <a:t>Co to nam daje </a:t>
            </a:r>
            <a:r>
              <a:rPr lang="pl-PL" dirty="0"/>
              <a:t>? Taka faktura offline24 wysłana do KSEF nawet jeden dzień później ma tę zaletę , że mimo przesłania jej później </a:t>
            </a:r>
            <a:r>
              <a:rPr lang="pl-PL" b="1" dirty="0"/>
              <a:t>za datę WYSTAWIENIA zawsze</a:t>
            </a:r>
            <a:r>
              <a:rPr lang="pl-PL" dirty="0"/>
              <a:t> uważać się będzie datę wpisaną na fakturze ( datę techniczną z art. 106e ust.1 pkt.1) a nie datę przesłania do KSEF.</a:t>
            </a:r>
          </a:p>
          <a:p>
            <a:pPr marL="0" indent="0">
              <a:buNone/>
            </a:pPr>
            <a:r>
              <a:rPr lang="pl-PL" dirty="0"/>
              <a:t>Faktura offline24 wystawiona dla krajowego podatnika jest uznana za otrzymaną przez niego w dacie nadania jej KSEF ID.</a:t>
            </a:r>
          </a:p>
          <a:p>
            <a:pPr marL="0" indent="0">
              <a:buNone/>
            </a:pPr>
            <a:endParaRPr lang="pl-PL" dirty="0"/>
          </a:p>
        </p:txBody>
      </p:sp>
    </p:spTree>
    <p:extLst>
      <p:ext uri="{BB962C8B-B14F-4D97-AF65-F5344CB8AC3E}">
        <p14:creationId xmlns:p14="http://schemas.microsoft.com/office/powerpoint/2010/main" val="44533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A471C2-71DF-1CAB-623C-5BA3ED695CD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F831D7B-15E7-E398-2982-B0F1B7A55B71}"/>
              </a:ext>
            </a:extLst>
          </p:cNvPr>
          <p:cNvSpPr>
            <a:spLocks noGrp="1"/>
          </p:cNvSpPr>
          <p:nvPr>
            <p:ph type="title"/>
          </p:nvPr>
        </p:nvSpPr>
        <p:spPr>
          <a:xfrm>
            <a:off x="457200" y="116632"/>
            <a:ext cx="7239000" cy="360040"/>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2" name="Symbol zastępczy numeru slajdu 1">
            <a:extLst>
              <a:ext uri="{FF2B5EF4-FFF2-40B4-BE49-F238E27FC236}">
                <a16:creationId xmlns:a16="http://schemas.microsoft.com/office/drawing/2014/main" id="{3D8768CB-C40D-2D6C-5520-78C962FE26AC}"/>
              </a:ext>
            </a:extLst>
          </p:cNvPr>
          <p:cNvSpPr>
            <a:spLocks noGrp="1"/>
          </p:cNvSpPr>
          <p:nvPr>
            <p:ph type="sldNum" sz="quarter" idx="12"/>
          </p:nvPr>
        </p:nvSpPr>
        <p:spPr>
          <a:xfrm>
            <a:off x="6251448" y="6556248"/>
            <a:ext cx="2713040" cy="228600"/>
          </a:xfrm>
        </p:spPr>
        <p:txBody>
          <a:bodyPr/>
          <a:lstStyle/>
          <a:p>
            <a:fld id="{59594D15-2B02-4503-A17C-DAA438571C77}" type="slidenum">
              <a:rPr lang="pl-PL" smtClean="0">
                <a:solidFill>
                  <a:schemeClr val="tx1"/>
                </a:solidFill>
              </a:rPr>
              <a:pPr/>
              <a:t>72</a:t>
            </a:fld>
            <a:endParaRPr lang="pl-PL" dirty="0">
              <a:solidFill>
                <a:schemeClr val="tx1"/>
              </a:solidFill>
            </a:endParaRPr>
          </a:p>
        </p:txBody>
      </p:sp>
      <p:sp>
        <p:nvSpPr>
          <p:cNvPr id="4" name="Symbol zastępczy zawartości 3">
            <a:extLst>
              <a:ext uri="{FF2B5EF4-FFF2-40B4-BE49-F238E27FC236}">
                <a16:creationId xmlns:a16="http://schemas.microsoft.com/office/drawing/2014/main" id="{320AA78C-511E-6A60-A5EF-81EB9776F16E}"/>
              </a:ext>
            </a:extLst>
          </p:cNvPr>
          <p:cNvSpPr>
            <a:spLocks noGrp="1"/>
          </p:cNvSpPr>
          <p:nvPr>
            <p:ph idx="1"/>
          </p:nvPr>
        </p:nvSpPr>
        <p:spPr>
          <a:xfrm>
            <a:off x="0" y="116632"/>
            <a:ext cx="9144000" cy="6439616"/>
          </a:xfrm>
        </p:spPr>
        <p:txBody>
          <a:bodyPr>
            <a:normAutofit/>
          </a:bodyPr>
          <a:lstStyle/>
          <a:p>
            <a:pPr marL="0" indent="0">
              <a:buNone/>
            </a:pPr>
            <a:r>
              <a:rPr lang="pl-PL" b="1" dirty="0"/>
              <a:t>Faktura offline24</a:t>
            </a:r>
            <a:endParaRPr lang="pl-PL" dirty="0"/>
          </a:p>
          <a:p>
            <a:pPr marL="0" indent="0">
              <a:buNone/>
            </a:pPr>
            <a:r>
              <a:rPr lang="pl-PL" b="1" dirty="0"/>
              <a:t>A co w przypadku, gdy prześlemy taką fakturę o dwa dni później lub trzy dni później do KSEF?</a:t>
            </a:r>
          </a:p>
          <a:p>
            <a:pPr marL="0" indent="0">
              <a:buNone/>
            </a:pPr>
            <a:r>
              <a:rPr lang="pl-PL" dirty="0"/>
              <a:t>Wtedy za to , że przekroczyliśmy datę graniczną zostanie nałożona na nas kara pieniężna w wysokości do 100% VAT z tej faktury, a jak na fakturze nie było VAT wtedy do 18,7%. Jednakże co ważne tutaj data wystawienia nawet takiej opóźnionej offline24 będzie zawsze data jest technicznego wystawienia czyli data z art.106 e ust.1 pkt.1 wpisana na fakturze. Jak widać jest inaczej niż w przypadku faktury KSEF online takiej standardowej bo tam zawsze datą wystawienia jest data wysłania faktury do KSEF.</a:t>
            </a:r>
          </a:p>
          <a:p>
            <a:pPr marL="0" indent="0">
              <a:buNone/>
            </a:pPr>
            <a:r>
              <a:rPr lang="pl-PL" b="1" dirty="0"/>
              <a:t>UWAGA </a:t>
            </a:r>
            <a:endParaRPr lang="pl-PL" dirty="0"/>
          </a:p>
          <a:p>
            <a:pPr marL="0" indent="0">
              <a:buNone/>
            </a:pPr>
            <a:r>
              <a:rPr lang="pl-PL" b="1" dirty="0"/>
              <a:t>Kary nakładane będą dopiero od 2027 roku.</a:t>
            </a:r>
            <a:endParaRPr lang="pl-PL" dirty="0"/>
          </a:p>
          <a:p>
            <a:pPr marL="0" indent="0">
              <a:buNone/>
            </a:pPr>
            <a:endParaRPr lang="pl-PL" dirty="0"/>
          </a:p>
        </p:txBody>
      </p:sp>
    </p:spTree>
    <p:extLst>
      <p:ext uri="{BB962C8B-B14F-4D97-AF65-F5344CB8AC3E}">
        <p14:creationId xmlns:p14="http://schemas.microsoft.com/office/powerpoint/2010/main" val="15834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533400"/>
            <a:ext cx="8148740" cy="5847928"/>
          </a:xfrm>
        </p:spPr>
        <p:txBody>
          <a:bodyPr/>
          <a:lstStyle/>
          <a:p>
            <a:r>
              <a:rPr lang="pl-PL" sz="3600" dirty="0">
                <a:solidFill>
                  <a:schemeClr val="bg2">
                    <a:lumMod val="50000"/>
                  </a:schemeClr>
                </a:solidFill>
              </a:rPr>
              <a:t>4. Podmioty uprawnione do korzystania z </a:t>
            </a:r>
            <a:r>
              <a:rPr lang="pl-PL" sz="3600" dirty="0" err="1">
                <a:solidFill>
                  <a:schemeClr val="bg2">
                    <a:lumMod val="50000"/>
                  </a:schemeClr>
                </a:solidFill>
              </a:rPr>
              <a:t>ksef</a:t>
            </a:r>
            <a:r>
              <a:rPr lang="pl-PL" sz="3600" dirty="0">
                <a:solidFill>
                  <a:schemeClr val="bg2">
                    <a:lumMod val="50000"/>
                  </a:schemeClr>
                </a:solidFill>
              </a:rPr>
              <a:t> nadawanie uprawnień</a:t>
            </a:r>
            <a:br>
              <a:rPr lang="pl-PL" sz="3600" dirty="0">
                <a:solidFill>
                  <a:schemeClr val="bg2">
                    <a:lumMod val="50000"/>
                  </a:schemeClr>
                </a:solidFill>
              </a:rPr>
            </a:br>
            <a:endParaRPr lang="pl-PL" sz="3600" dirty="0">
              <a:solidFill>
                <a:schemeClr val="bg2">
                  <a:lumMod val="50000"/>
                </a:schemeClr>
              </a:solidFill>
            </a:endParaRPr>
          </a:p>
        </p:txBody>
      </p:sp>
      <p:sp>
        <p:nvSpPr>
          <p:cNvPr id="3" name="Podtytuł 2"/>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Tree>
    <p:extLst>
      <p:ext uri="{BB962C8B-B14F-4D97-AF65-F5344CB8AC3E}">
        <p14:creationId xmlns:p14="http://schemas.microsoft.com/office/powerpoint/2010/main" val="3508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260648"/>
            <a:ext cx="8856984" cy="6480084"/>
          </a:xfrm>
        </p:spPr>
        <p:txBody>
          <a:bodyPr>
            <a:noAutofit/>
          </a:bodyPr>
          <a:lstStyle/>
          <a:p>
            <a:pPr marL="0" indent="0">
              <a:buNone/>
            </a:pPr>
            <a:r>
              <a:rPr lang="pl-PL" sz="2800" b="1" dirty="0"/>
              <a:t>SPOSÓB UWIERZYETLNIANIA W KSEF</a:t>
            </a:r>
            <a:endParaRPr lang="pl-PL" sz="2400" dirty="0"/>
          </a:p>
          <a:p>
            <a:pPr marL="0" indent="0">
              <a:buNone/>
            </a:pPr>
            <a:r>
              <a:rPr lang="pl-PL" sz="2800" b="1" dirty="0"/>
              <a:t>Mamy de facto dwa typy uprawnień do korzystania z systemu KSEF:</a:t>
            </a:r>
            <a:endParaRPr lang="pl-PL" sz="2400" dirty="0"/>
          </a:p>
          <a:p>
            <a:pPr marL="0" lvl="0" indent="0">
              <a:buNone/>
            </a:pPr>
            <a:r>
              <a:rPr lang="pl-PL" sz="2800" b="1" dirty="0"/>
              <a:t>1. Uprawnienia pierwotne</a:t>
            </a:r>
            <a:r>
              <a:rPr lang="pl-PL" sz="2800" dirty="0"/>
              <a:t> – przydzielane Pierwszemu logującemu się Administratorowi „szefowi wszystkich szefów” w zakresie wdrożenia KSEF w firmie którym może być :</a:t>
            </a:r>
            <a:endParaRPr lang="pl-PL" sz="2400" dirty="0"/>
          </a:p>
          <a:p>
            <a:pPr marL="292608" lvl="1" indent="0">
              <a:buNone/>
            </a:pPr>
            <a:r>
              <a:rPr lang="pl-PL" sz="2400" dirty="0"/>
              <a:t>1.1.Właściciel JDG</a:t>
            </a:r>
            <a:endParaRPr lang="pl-PL" sz="2000" dirty="0"/>
          </a:p>
          <a:p>
            <a:pPr marL="292608" lvl="1" indent="0">
              <a:buNone/>
            </a:pPr>
            <a:r>
              <a:rPr lang="pl-PL" sz="2400" dirty="0"/>
              <a:t>1.2.Wspólnik ( tylko jeden!) spółki nie kapitałowej</a:t>
            </a:r>
            <a:endParaRPr lang="pl-PL" sz="2000" dirty="0"/>
          </a:p>
          <a:p>
            <a:pPr marL="292608" lvl="1" indent="0">
              <a:buNone/>
            </a:pPr>
            <a:r>
              <a:rPr lang="pl-PL" sz="2400" dirty="0"/>
              <a:t>1.3. Członek zarządu spółki kapitałowej ( tylko jeden)</a:t>
            </a:r>
            <a:endParaRPr lang="pl-PL" sz="2000" dirty="0"/>
          </a:p>
          <a:p>
            <a:pPr marL="292608" lvl="1" indent="0">
              <a:buNone/>
            </a:pPr>
            <a:r>
              <a:rPr lang="pl-PL" sz="2400" dirty="0"/>
              <a:t>1.4.Dowolnie wybrana inna osoba np. Główny/a księgowy/a w firmie ( nie JDG) </a:t>
            </a:r>
            <a:endParaRPr lang="pl-PL" sz="2000" dirty="0"/>
          </a:p>
          <a:p>
            <a:pPr marL="292608" lvl="1" indent="0">
              <a:buNone/>
            </a:pPr>
            <a:r>
              <a:rPr lang="pl-PL" sz="2400" dirty="0"/>
              <a:t>1.5 Ktokolwiek inny jeżeli ma mieć takie uprawnienia</a:t>
            </a:r>
            <a:endParaRPr lang="pl-PL" sz="2000" dirty="0"/>
          </a:p>
        </p:txBody>
      </p:sp>
      <p:sp>
        <p:nvSpPr>
          <p:cNvPr id="2" name="Symbol zastępczy numeru slajdu 1"/>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74</a:t>
            </a:fld>
            <a:endParaRPr lang="pl-PL"/>
          </a:p>
        </p:txBody>
      </p:sp>
    </p:spTree>
    <p:extLst>
      <p:ext uri="{BB962C8B-B14F-4D97-AF65-F5344CB8AC3E}">
        <p14:creationId xmlns:p14="http://schemas.microsoft.com/office/powerpoint/2010/main" val="118708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662055-7718-2875-2A9C-EB2317B7270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6DCEC11-624A-A0B8-A543-C15CB5B2F567}"/>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84C1DBD4-ACD0-BB0E-F420-607B59994D95}"/>
              </a:ext>
            </a:extLst>
          </p:cNvPr>
          <p:cNvSpPr>
            <a:spLocks noGrp="1"/>
          </p:cNvSpPr>
          <p:nvPr>
            <p:ph idx="1"/>
          </p:nvPr>
        </p:nvSpPr>
        <p:spPr>
          <a:xfrm>
            <a:off x="107504" y="260648"/>
            <a:ext cx="8856984" cy="6480084"/>
          </a:xfrm>
        </p:spPr>
        <p:txBody>
          <a:bodyPr>
            <a:noAutofit/>
          </a:bodyPr>
          <a:lstStyle/>
          <a:p>
            <a:pPr marL="0" indent="0">
              <a:buNone/>
            </a:pPr>
            <a:r>
              <a:rPr lang="pl-PL" sz="2000" b="1" dirty="0"/>
              <a:t>Nadawanie uprawnień osobom fizycznym- przedsiębiorcom w ramach uprawnienia PIERWOTNEGO, ale także dla Wynajmującego lokale użytkowe lub mieszkalne, który także działa jako Podatnik osoba fizyczna</a:t>
            </a:r>
            <a:endParaRPr lang="pl-PL" sz="2000" dirty="0"/>
          </a:p>
          <a:p>
            <a:pPr marL="0" indent="0">
              <a:buNone/>
            </a:pPr>
            <a:r>
              <a:rPr lang="pl-PL" sz="2000" dirty="0"/>
              <a:t>W przypadku podatników, </a:t>
            </a:r>
            <a:r>
              <a:rPr lang="pl-PL" sz="2000" b="1" dirty="0"/>
              <a:t>którzy są osobami fizycznymi </a:t>
            </a:r>
            <a:r>
              <a:rPr lang="pl-PL" sz="2000" dirty="0"/>
              <a:t>pierwotne uprawnienie o charakterze właścicielskim jest przypisane do osoby będącej podatnikiem automatycznie. Osoba taka nie musi nic zgłaszać. Może korzystać z systemu autoryzując się Podpisem Zaufanym lub kwalifikowanym podpisem elektronicznym. </a:t>
            </a:r>
          </a:p>
          <a:p>
            <a:pPr marL="0" indent="0">
              <a:buNone/>
            </a:pPr>
            <a:r>
              <a:rPr lang="pl-PL" sz="2000" b="1" dirty="0"/>
              <a:t>W przypadkach szczególnych</a:t>
            </a:r>
            <a:r>
              <a:rPr lang="pl-PL" sz="2000" dirty="0"/>
              <a:t>, gdy osoba posiada kwalifikowany podpis elektroniczny, który nie zawiera w sobie NIP i PESEL istnieje możliwość zgłoszenia tzw. odcisku palca podpisu za pośrednictwem zawiadomienia ZAW-FA, w celu przypisania podpisu do danego podatnika. </a:t>
            </a:r>
          </a:p>
          <a:p>
            <a:pPr marL="0" indent="0">
              <a:buNone/>
            </a:pPr>
            <a:r>
              <a:rPr lang="pl-PL" sz="2000" dirty="0"/>
              <a:t>Zmiana czy odnowienie podpisu, na kolejny niezawierający NIP i PESEL wymagać będzie kolejnego zawiadomienia.</a:t>
            </a:r>
          </a:p>
          <a:p>
            <a:pPr marL="0" indent="0">
              <a:buNone/>
            </a:pPr>
            <a:endParaRPr lang="pl-PL" sz="2000" dirty="0"/>
          </a:p>
        </p:txBody>
      </p:sp>
      <p:sp>
        <p:nvSpPr>
          <p:cNvPr id="2" name="Symbol zastępczy numeru slajdu 1">
            <a:extLst>
              <a:ext uri="{FF2B5EF4-FFF2-40B4-BE49-F238E27FC236}">
                <a16:creationId xmlns:a16="http://schemas.microsoft.com/office/drawing/2014/main" id="{52306882-5551-B4C9-2A9E-9D681A517448}"/>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75</a:t>
            </a:fld>
            <a:endParaRPr lang="pl-PL"/>
          </a:p>
        </p:txBody>
      </p:sp>
    </p:spTree>
    <p:extLst>
      <p:ext uri="{BB962C8B-B14F-4D97-AF65-F5344CB8AC3E}">
        <p14:creationId xmlns:p14="http://schemas.microsoft.com/office/powerpoint/2010/main" val="34815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E62281-45DE-ACC2-0204-F6537F5422E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CD759EF-DD29-7070-70A7-6FBA557BB759}"/>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0FD136FD-D213-3B14-5403-FD458C88614C}"/>
              </a:ext>
            </a:extLst>
          </p:cNvPr>
          <p:cNvSpPr>
            <a:spLocks noGrp="1"/>
          </p:cNvSpPr>
          <p:nvPr>
            <p:ph idx="1"/>
          </p:nvPr>
        </p:nvSpPr>
        <p:spPr>
          <a:xfrm>
            <a:off x="107504" y="260648"/>
            <a:ext cx="8856984" cy="6480084"/>
          </a:xfrm>
        </p:spPr>
        <p:txBody>
          <a:bodyPr>
            <a:noAutofit/>
          </a:bodyPr>
          <a:lstStyle/>
          <a:p>
            <a:pPr marL="0" indent="0">
              <a:buNone/>
            </a:pPr>
            <a:r>
              <a:rPr lang="pl-PL" sz="2400" b="1" dirty="0"/>
              <a:t>Nadawanie uprawnień PIERWOTNYCH osobie NIE fizycznej prowadzącej działalność ( SPÓŁKI CYWILNE,JAWNE KAPITAŁOWE INNE NIE POSIADAJĄCE OSOBOWOŚCI PRAWNEJ) </a:t>
            </a:r>
            <a:endParaRPr lang="pl-PL" sz="2400" dirty="0"/>
          </a:p>
          <a:p>
            <a:pPr marL="0" indent="0">
              <a:buNone/>
            </a:pPr>
            <a:r>
              <a:rPr lang="pl-PL" sz="2400" dirty="0"/>
              <a:t>W przypadku podatników niebędących osobami fizycznymi, którzy posiadają </a:t>
            </a:r>
            <a:r>
              <a:rPr lang="pl-PL" sz="2400" b="1" dirty="0"/>
              <a:t>elektroniczną pieczęć kwalifikowaną zawierającą NIP </a:t>
            </a:r>
            <a:r>
              <a:rPr lang="pl-PL" sz="2400" dirty="0"/>
              <a:t>istnieje możliwość korzystania z </a:t>
            </a:r>
            <a:r>
              <a:rPr lang="pl-PL" sz="2400" dirty="0" err="1"/>
              <a:t>KSeF</a:t>
            </a:r>
            <a:r>
              <a:rPr lang="pl-PL" sz="2400" dirty="0"/>
              <a:t> na podstawie pierwotnych uprawnień właścicielskich bez zgłaszania w urzędzie skarbowym.</a:t>
            </a:r>
          </a:p>
          <a:p>
            <a:pPr marL="0" indent="0">
              <a:buNone/>
            </a:pPr>
            <a:r>
              <a:rPr lang="pl-PL" sz="2400" b="1" dirty="0"/>
              <a:t>UWAGA </a:t>
            </a:r>
            <a:endParaRPr lang="pl-PL" sz="2400" dirty="0"/>
          </a:p>
          <a:p>
            <a:pPr marL="0" indent="0">
              <a:buNone/>
            </a:pPr>
            <a:r>
              <a:rPr lang="pl-PL" sz="2400" dirty="0"/>
              <a:t>W pozostałych przypadkach podatnik niebędący osobą fizyczną ( i nieposiadający pieczęci elektronicznej CZYLI WIEKSZOŚĆ NIE FIZYCZNYCH) w celu korzystania z KSEF musi za pośrednictwem zawiadomienia ZAW-FA wskazać osobę fizyczną uprawnioną w imieniu podatnika do korzystania z KSEF. Osoba ta będzie miała także możliwość nadawania dalszych uprawnień drogą elektroniczną w ramach KSEF. </a:t>
            </a:r>
          </a:p>
          <a:p>
            <a:pPr marL="0" indent="0">
              <a:buNone/>
            </a:pPr>
            <a:endParaRPr lang="pl-PL" sz="2000" dirty="0"/>
          </a:p>
        </p:txBody>
      </p:sp>
      <p:sp>
        <p:nvSpPr>
          <p:cNvPr id="2" name="Symbol zastępczy numeru slajdu 1">
            <a:extLst>
              <a:ext uri="{FF2B5EF4-FFF2-40B4-BE49-F238E27FC236}">
                <a16:creationId xmlns:a16="http://schemas.microsoft.com/office/drawing/2014/main" id="{B2693B05-005E-8278-9582-127065FD53B5}"/>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76</a:t>
            </a:fld>
            <a:endParaRPr lang="pl-PL" dirty="0"/>
          </a:p>
        </p:txBody>
      </p:sp>
    </p:spTree>
    <p:extLst>
      <p:ext uri="{BB962C8B-B14F-4D97-AF65-F5344CB8AC3E}">
        <p14:creationId xmlns:p14="http://schemas.microsoft.com/office/powerpoint/2010/main" val="47561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68888C-653D-FB7C-1F4A-DE0D0DB6957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71D1CF1-A2E7-E916-D3FE-69F7BB90F9B7}"/>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A152FAC7-25A4-8CB0-881C-3959CAD08EB4}"/>
              </a:ext>
            </a:extLst>
          </p:cNvPr>
          <p:cNvSpPr>
            <a:spLocks noGrp="1"/>
          </p:cNvSpPr>
          <p:nvPr>
            <p:ph idx="1"/>
          </p:nvPr>
        </p:nvSpPr>
        <p:spPr>
          <a:xfrm>
            <a:off x="107504" y="260648"/>
            <a:ext cx="8856984" cy="6480084"/>
          </a:xfrm>
        </p:spPr>
        <p:txBody>
          <a:bodyPr>
            <a:noAutofit/>
          </a:bodyPr>
          <a:lstStyle/>
          <a:p>
            <a:pPr marL="0" indent="0">
              <a:buNone/>
            </a:pPr>
            <a:r>
              <a:rPr lang="pl-PL" sz="2000" b="1" dirty="0"/>
              <a:t>OKAZUJE SIĘ  że posiadanie pieczęci elektronicznej przynajmniej na razie jest niezbędne nie tylko do uwierzytelnienia się w KSEF , ale także do wystawiania faktur w trybach offline.</a:t>
            </a:r>
          </a:p>
          <a:p>
            <a:pPr marL="0" indent="0">
              <a:buNone/>
            </a:pPr>
            <a:r>
              <a:rPr lang="pl-PL" sz="2000" b="1" dirty="0"/>
              <a:t>Jeżeli nie będziesz miał potrzeby wystawiania faktur w trybie offline wtedy możesz nigdy nie potrzebować pieczęci elektronicznej ( mowa o jednostkach innych niż JDG!!!)</a:t>
            </a:r>
          </a:p>
          <a:p>
            <a:pPr marL="0" indent="0">
              <a:buNone/>
            </a:pPr>
            <a:r>
              <a:rPr lang="pl-PL" sz="2000" b="1" dirty="0"/>
              <a:t>UWAGA</a:t>
            </a:r>
            <a:endParaRPr lang="pl-PL" sz="2000" dirty="0"/>
          </a:p>
          <a:p>
            <a:pPr marL="0" indent="0">
              <a:buNone/>
            </a:pPr>
            <a:r>
              <a:rPr lang="pl-PL" sz="2000" b="1" dirty="0"/>
              <a:t>W przypadku osób podatników NIE fizycznych UPRAWNIENIA PIERWOTNE  można nadać tylko jednej osobie!!!</a:t>
            </a:r>
            <a:endParaRPr lang="pl-PL" sz="2000" dirty="0"/>
          </a:p>
          <a:p>
            <a:pPr marL="0" indent="0">
              <a:buNone/>
            </a:pPr>
            <a:r>
              <a:rPr lang="pl-PL" sz="2000" dirty="0"/>
              <a:t>Czyli w przypadku spółek cywilnych lub jawnych albo partnerskich tylko jednemu wspólnikowi (</a:t>
            </a:r>
            <a:r>
              <a:rPr lang="pl-PL" sz="2000" b="1" dirty="0"/>
              <a:t>problem „władzy” tylko jednego wspólnika) wskazany w ZAW-FA</a:t>
            </a:r>
            <a:endParaRPr lang="pl-PL" sz="2000" dirty="0"/>
          </a:p>
          <a:p>
            <a:pPr marL="0" indent="0">
              <a:buNone/>
            </a:pPr>
            <a:r>
              <a:rPr lang="pl-PL" sz="2000" b="1" dirty="0"/>
              <a:t>W przypadku spółek kapitałowych </a:t>
            </a:r>
            <a:r>
              <a:rPr lang="pl-PL" sz="2000" dirty="0"/>
              <a:t>tylko jeden przedstawiciel wskazany w ZAW-FA</a:t>
            </a:r>
          </a:p>
          <a:p>
            <a:pPr marL="0" indent="0">
              <a:buNone/>
            </a:pPr>
            <a:r>
              <a:rPr lang="pl-PL" sz="2000" b="1" dirty="0"/>
              <a:t>Potem każdy pierwotny posiadacz „władzy” może nadawać uprawnienia wtórne.</a:t>
            </a:r>
            <a:endParaRPr lang="pl-PL" sz="2000" dirty="0"/>
          </a:p>
          <a:p>
            <a:pPr marL="0" indent="0">
              <a:buNone/>
            </a:pPr>
            <a:endParaRPr lang="pl-PL" sz="2000" dirty="0"/>
          </a:p>
        </p:txBody>
      </p:sp>
      <p:sp>
        <p:nvSpPr>
          <p:cNvPr id="2" name="Symbol zastępczy numeru slajdu 1">
            <a:extLst>
              <a:ext uri="{FF2B5EF4-FFF2-40B4-BE49-F238E27FC236}">
                <a16:creationId xmlns:a16="http://schemas.microsoft.com/office/drawing/2014/main" id="{F3072BA7-AE1B-023B-ED80-EFDC27E37B6C}"/>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77</a:t>
            </a:fld>
            <a:endParaRPr lang="pl-PL"/>
          </a:p>
        </p:txBody>
      </p:sp>
    </p:spTree>
    <p:extLst>
      <p:ext uri="{BB962C8B-B14F-4D97-AF65-F5344CB8AC3E}">
        <p14:creationId xmlns:p14="http://schemas.microsoft.com/office/powerpoint/2010/main" val="413706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AF6428-1D36-0A60-B4BE-588F2A0EC4B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8939132-9309-A467-6B48-16D3D282C3C8}"/>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02BA06B-586D-0FE6-C97C-B77B9C8B417A}"/>
              </a:ext>
            </a:extLst>
          </p:cNvPr>
          <p:cNvSpPr>
            <a:spLocks noGrp="1"/>
          </p:cNvSpPr>
          <p:nvPr>
            <p:ph idx="1"/>
          </p:nvPr>
        </p:nvSpPr>
        <p:spPr>
          <a:xfrm>
            <a:off x="107504" y="260648"/>
            <a:ext cx="8856984" cy="6480084"/>
          </a:xfrm>
        </p:spPr>
        <p:txBody>
          <a:bodyPr>
            <a:noAutofit/>
          </a:bodyPr>
          <a:lstStyle/>
          <a:p>
            <a:pPr marL="0" indent="0">
              <a:buNone/>
            </a:pPr>
            <a:r>
              <a:rPr lang="pl-PL" sz="2000" b="1" dirty="0"/>
              <a:t>Jak to działa w praktyce?</a:t>
            </a:r>
            <a:endParaRPr lang="pl-PL" sz="2000" dirty="0"/>
          </a:p>
          <a:p>
            <a:pPr marL="0" lvl="0" indent="0">
              <a:buNone/>
            </a:pPr>
            <a:r>
              <a:rPr lang="pl-PL" sz="2000" b="1" dirty="0"/>
              <a:t>1. Złożenie ZAW-FA: uwaga składamy druk w wersji (2)</a:t>
            </a:r>
            <a:endParaRPr lang="pl-PL" sz="2000" dirty="0"/>
          </a:p>
          <a:p>
            <a:pPr marL="0" indent="0">
              <a:buNone/>
            </a:pPr>
            <a:r>
              <a:rPr lang="pl-PL" sz="2000" dirty="0"/>
              <a:t>Spółka cywilna, która nie posiada własnej kwalifikowanej pieczęci elektronicznej z NIP, składa jeden formularz ZAW-FA do urzędu skarbowego. </a:t>
            </a:r>
          </a:p>
          <a:p>
            <a:pPr marL="0" lvl="0" indent="0">
              <a:buNone/>
            </a:pPr>
            <a:r>
              <a:rPr lang="pl-PL" sz="2000" b="1" dirty="0"/>
              <a:t>2. Wskazanie pierwszej osoby:</a:t>
            </a:r>
            <a:endParaRPr lang="pl-PL" sz="2000" dirty="0"/>
          </a:p>
          <a:p>
            <a:pPr marL="0" indent="0">
              <a:buNone/>
            </a:pPr>
            <a:r>
              <a:rPr lang="pl-PL" sz="2000" dirty="0"/>
              <a:t>Na formularzu tym wskazuje się jedną osobę fizyczną (np. jednego ze wspólników), która zostanie uprawniona do zarządzania kontem </a:t>
            </a:r>
            <a:r>
              <a:rPr lang="pl-PL" sz="2000" dirty="0" err="1"/>
              <a:t>KSeF</a:t>
            </a:r>
            <a:r>
              <a:rPr lang="pl-PL" sz="2000" dirty="0"/>
              <a:t> spółki. </a:t>
            </a:r>
          </a:p>
          <a:p>
            <a:pPr marL="0" lvl="0" indent="0">
              <a:buNone/>
            </a:pPr>
            <a:r>
              <a:rPr lang="pl-PL" sz="2000" b="1" dirty="0"/>
              <a:t>3. Elektroniczne nadawanie dalszych uprawnień:</a:t>
            </a:r>
            <a:endParaRPr lang="pl-PL" sz="2000" dirty="0"/>
          </a:p>
          <a:p>
            <a:pPr marL="0" indent="0">
              <a:buNone/>
            </a:pPr>
            <a:r>
              <a:rPr lang="pl-PL" sz="2000" dirty="0"/>
              <a:t>Po otrzymaniu uprawnień przez pierwszą wskazaną osobę, może ona:</a:t>
            </a:r>
          </a:p>
          <a:p>
            <a:pPr lvl="1"/>
            <a:r>
              <a:rPr lang="pl-PL" sz="1800" dirty="0">
                <a:solidFill>
                  <a:schemeClr val="tx1"/>
                </a:solidFill>
              </a:rPr>
              <a:t>Uwierzytelnić się w systemie </a:t>
            </a:r>
            <a:r>
              <a:rPr lang="pl-PL" sz="1800" dirty="0" err="1">
                <a:solidFill>
                  <a:schemeClr val="tx1"/>
                </a:solidFill>
              </a:rPr>
              <a:t>KSeF</a:t>
            </a:r>
            <a:r>
              <a:rPr lang="pl-PL" sz="1800" dirty="0">
                <a:solidFill>
                  <a:schemeClr val="tx1"/>
                </a:solidFill>
              </a:rPr>
              <a:t> (np. za pomocą kwalifikowanego podpisu lub profilu zaufanego). </a:t>
            </a:r>
          </a:p>
          <a:p>
            <a:pPr lvl="1"/>
            <a:r>
              <a:rPr lang="pl-PL" sz="1800" dirty="0">
                <a:solidFill>
                  <a:schemeClr val="tx1"/>
                </a:solidFill>
              </a:rPr>
              <a:t>Następnie nadawać uprawnienia innym osobom fizycznym (np. pozostałym wspólnikom) lub podmiotom (np. biuru rachunkowemu) bezpośrednio przez aplikację webową Ministerstwa Finansów. </a:t>
            </a:r>
          </a:p>
          <a:p>
            <a:pPr marL="0" indent="0">
              <a:buNone/>
            </a:pPr>
            <a:endParaRPr lang="pl-PL" sz="2000" dirty="0"/>
          </a:p>
        </p:txBody>
      </p:sp>
      <p:sp>
        <p:nvSpPr>
          <p:cNvPr id="2" name="Symbol zastępczy numeru slajdu 1">
            <a:extLst>
              <a:ext uri="{FF2B5EF4-FFF2-40B4-BE49-F238E27FC236}">
                <a16:creationId xmlns:a16="http://schemas.microsoft.com/office/drawing/2014/main" id="{AA87ADF8-29F7-D3B5-6613-2EC2F40F68B6}"/>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78</a:t>
            </a:fld>
            <a:endParaRPr lang="pl-PL"/>
          </a:p>
        </p:txBody>
      </p:sp>
    </p:spTree>
    <p:extLst>
      <p:ext uri="{BB962C8B-B14F-4D97-AF65-F5344CB8AC3E}">
        <p14:creationId xmlns:p14="http://schemas.microsoft.com/office/powerpoint/2010/main" val="27078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329D45-F086-E05D-1C1F-C4AD6CDBAF2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473424E-6921-6993-2CCC-BA51F2B9F80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83233A16-D447-8D6C-F2E7-EDC2594FFC78}"/>
              </a:ext>
            </a:extLst>
          </p:cNvPr>
          <p:cNvSpPr>
            <a:spLocks noGrp="1"/>
          </p:cNvSpPr>
          <p:nvPr>
            <p:ph idx="1"/>
          </p:nvPr>
        </p:nvSpPr>
        <p:spPr>
          <a:xfrm>
            <a:off x="107504" y="260648"/>
            <a:ext cx="8856984" cy="6480084"/>
          </a:xfrm>
        </p:spPr>
        <p:txBody>
          <a:bodyPr>
            <a:noAutofit/>
          </a:bodyPr>
          <a:lstStyle/>
          <a:p>
            <a:pPr marL="0" indent="0">
              <a:buNone/>
            </a:pPr>
            <a:r>
              <a:rPr lang="pl-PL" dirty="0"/>
              <a:t>REASUMUJĄC </a:t>
            </a:r>
          </a:p>
          <a:p>
            <a:pPr marL="0" lvl="0" indent="0">
              <a:buNone/>
            </a:pPr>
            <a:r>
              <a:rPr lang="pl-PL" b="1" dirty="0"/>
              <a:t>Dany formularz ZAW-FA ( wypełniamy i wysyłamy JEDEN egzemplarz , oczywiście z kopią) :</a:t>
            </a:r>
            <a:r>
              <a:rPr lang="pl-PL" dirty="0"/>
              <a:t> Pozwala tylko na wskazanie pierwszej uprawnionej osoby fizycznej. </a:t>
            </a:r>
          </a:p>
          <a:p>
            <a:pPr marL="0" lvl="0" indent="0">
              <a:buNone/>
            </a:pPr>
            <a:r>
              <a:rPr lang="pl-PL" b="1" dirty="0"/>
              <a:t>Kolejne uprawnienia:</a:t>
            </a:r>
            <a:r>
              <a:rPr lang="pl-PL" dirty="0"/>
              <a:t> Nadawane są elektronicznie, przez pierwszą uprawnioną osobę. </a:t>
            </a:r>
          </a:p>
          <a:p>
            <a:pPr marL="0" lvl="0" indent="0">
              <a:buNone/>
            </a:pPr>
            <a:r>
              <a:rPr lang="pl-PL" b="1" dirty="0"/>
              <a:t>Alternatywa:</a:t>
            </a:r>
            <a:r>
              <a:rPr lang="pl-PL" dirty="0"/>
              <a:t> Spółka z kwalifikowaną pieczęcią elektroniczną z NIP może korzystać z KSEF bez konieczności składania ZAW-FA i może od razu zarządzać uprawnieniami. </a:t>
            </a:r>
          </a:p>
          <a:p>
            <a:pPr marL="0" indent="0">
              <a:buNone/>
            </a:pPr>
            <a:endParaRPr lang="pl-PL" dirty="0"/>
          </a:p>
          <a:p>
            <a:pPr marL="0" indent="0">
              <a:buNone/>
            </a:pPr>
            <a:endParaRPr lang="pl-PL" sz="2000" dirty="0"/>
          </a:p>
        </p:txBody>
      </p:sp>
      <p:sp>
        <p:nvSpPr>
          <p:cNvPr id="2" name="Symbol zastępczy numeru slajdu 1">
            <a:extLst>
              <a:ext uri="{FF2B5EF4-FFF2-40B4-BE49-F238E27FC236}">
                <a16:creationId xmlns:a16="http://schemas.microsoft.com/office/drawing/2014/main" id="{4CEB5BA8-0FC2-BF65-CC63-0A73D1F0967D}"/>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79</a:t>
            </a:fld>
            <a:endParaRPr lang="pl-PL"/>
          </a:p>
        </p:txBody>
      </p:sp>
    </p:spTree>
    <p:extLst>
      <p:ext uri="{BB962C8B-B14F-4D97-AF65-F5344CB8AC3E}">
        <p14:creationId xmlns:p14="http://schemas.microsoft.com/office/powerpoint/2010/main" val="222924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539864"/>
            <a:ext cx="8148740" cy="2841464"/>
          </a:xfrm>
        </p:spPr>
        <p:txBody>
          <a:bodyPr/>
          <a:lstStyle/>
          <a:p>
            <a:r>
              <a:rPr lang="pl-PL" sz="2800" dirty="0">
                <a:solidFill>
                  <a:srgbClr val="000000"/>
                </a:solidFill>
                <a:latin typeface="Times New Roman" panose="02020603050405020304" pitchFamily="18" charset="0"/>
                <a:ea typeface="Calibri" panose="020F0502020204030204" pitchFamily="34" charset="0"/>
              </a:rPr>
              <a:t>2. PODSTAWOWE POJĘCIA KSEF             </a:t>
            </a:r>
            <a:br>
              <a:rPr lang="pl-PL" sz="2800" dirty="0">
                <a:solidFill>
                  <a:srgbClr val="000000"/>
                </a:solidFill>
                <a:latin typeface="Times New Roman" panose="02020603050405020304" pitchFamily="18" charset="0"/>
                <a:ea typeface="Calibri" panose="020F0502020204030204" pitchFamily="34" charset="0"/>
              </a:rPr>
            </a:br>
            <a:r>
              <a:rPr lang="pl-PL" sz="2800" dirty="0">
                <a:solidFill>
                  <a:srgbClr val="000000"/>
                </a:solidFill>
                <a:latin typeface="Times New Roman" panose="02020603050405020304" pitchFamily="18" charset="0"/>
                <a:ea typeface="Calibri" panose="020F0502020204030204" pitchFamily="34" charset="0"/>
              </a:rPr>
              <a:t>3. faktura ustrukturyzowana </a:t>
            </a:r>
            <a:br>
              <a:rPr lang="pl-PL" sz="1800" dirty="0">
                <a:solidFill>
                  <a:srgbClr val="000000"/>
                </a:solidFill>
                <a:effectLst/>
                <a:latin typeface="Calibri" panose="020F0502020204030204" pitchFamily="34" charset="0"/>
                <a:ea typeface="Calibri" panose="020F0502020204030204" pitchFamily="34" charset="0"/>
              </a:rPr>
            </a:br>
            <a:r>
              <a:rPr lang="pl-PL" sz="3600" dirty="0">
                <a:solidFill>
                  <a:schemeClr val="bg2">
                    <a:lumMod val="50000"/>
                  </a:schemeClr>
                </a:solidFill>
              </a:rPr>
              <a:t> </a:t>
            </a:r>
            <a:br>
              <a:rPr lang="pl-PL" sz="3600" dirty="0">
                <a:solidFill>
                  <a:schemeClr val="bg2">
                    <a:lumMod val="50000"/>
                  </a:schemeClr>
                </a:solidFill>
              </a:rPr>
            </a:br>
            <a:endParaRPr lang="pl-PL" sz="3600" dirty="0">
              <a:solidFill>
                <a:schemeClr val="bg2">
                  <a:lumMod val="50000"/>
                </a:schemeClr>
              </a:solidFill>
            </a:endParaRPr>
          </a:p>
        </p:txBody>
      </p:sp>
      <p:sp>
        <p:nvSpPr>
          <p:cNvPr id="3" name="Podtytuł 2"/>
          <p:cNvSpPr>
            <a:spLocks noGrp="1"/>
          </p:cNvSpPr>
          <p:nvPr>
            <p:ph type="subTitle" idx="1"/>
          </p:nvPr>
        </p:nvSpPr>
        <p:spPr>
          <a:xfrm>
            <a:off x="671732" y="476672"/>
            <a:ext cx="7500668" cy="576064"/>
          </a:xfrm>
        </p:spPr>
        <p:txBody>
          <a:bodyPr>
            <a:normAutofit fontScale="70000" lnSpcReduction="20000"/>
          </a:bodyPr>
          <a:lstStyle/>
          <a:p>
            <a:pPr lvl="0"/>
            <a:endParaRPr lang="pl-PL" sz="2800" b="1" dirty="0">
              <a:solidFill>
                <a:schemeClr val="tx1">
                  <a:lumMod val="95000"/>
                  <a:lumOff val="5000"/>
                </a:schemeClr>
              </a:solidFill>
            </a:endParaRPr>
          </a:p>
          <a:p>
            <a:r>
              <a:rPr lang="pl-PL" sz="2620" dirty="0"/>
              <a:t> </a:t>
            </a:r>
          </a:p>
          <a:p>
            <a:endParaRPr lang="pl-PL" sz="2620" dirty="0"/>
          </a:p>
        </p:txBody>
      </p:sp>
    </p:spTree>
    <p:extLst>
      <p:ext uri="{BB962C8B-B14F-4D97-AF65-F5344CB8AC3E}">
        <p14:creationId xmlns:p14="http://schemas.microsoft.com/office/powerpoint/2010/main" val="373743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242EC5-D0A3-0828-0956-1A8FD92500D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92762AF-5841-B290-EC25-922EE2CFFC45}"/>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B451150-C0BB-1447-D4CF-D8DADDBB6A4B}"/>
              </a:ext>
            </a:extLst>
          </p:cNvPr>
          <p:cNvSpPr>
            <a:spLocks noGrp="1"/>
          </p:cNvSpPr>
          <p:nvPr>
            <p:ph idx="1"/>
          </p:nvPr>
        </p:nvSpPr>
        <p:spPr>
          <a:xfrm>
            <a:off x="107504" y="260648"/>
            <a:ext cx="8856984" cy="6480084"/>
          </a:xfrm>
        </p:spPr>
        <p:txBody>
          <a:bodyPr>
            <a:noAutofit/>
          </a:bodyPr>
          <a:lstStyle/>
          <a:p>
            <a:pPr marL="0" indent="0">
              <a:buNone/>
            </a:pPr>
            <a:r>
              <a:rPr lang="pl-PL" sz="2800" b="1" dirty="0"/>
              <a:t>SPOSÓB UWIERZYETLNIANIA W KSEF</a:t>
            </a:r>
          </a:p>
          <a:p>
            <a:pPr marL="0" lvl="0" indent="0">
              <a:buNone/>
            </a:pPr>
            <a:r>
              <a:rPr lang="pl-PL" sz="2800" b="1" dirty="0"/>
              <a:t>2.Uprawnienia wtórne</a:t>
            </a:r>
            <a:r>
              <a:rPr lang="pl-PL" sz="2800" dirty="0"/>
              <a:t> – które przydzielane są przez Administratora pozostałym zaangażowanym w wystawianie , pobieranie, udzielanie uprawnień dalej do Systemu KSEF. Takimi osobami przykładowo którym przydzielane są takie uprawnienia mogą być :</a:t>
            </a:r>
            <a:endParaRPr lang="pl-PL" sz="2400" dirty="0"/>
          </a:p>
          <a:p>
            <a:pPr marL="292608" lvl="1" indent="0">
              <a:buNone/>
            </a:pPr>
            <a:r>
              <a:rPr lang="pl-PL" sz="2000" dirty="0">
                <a:solidFill>
                  <a:schemeClr val="tx1"/>
                </a:solidFill>
              </a:rPr>
              <a:t>2.1.Gł. Księgowy/a w zakresie pobierania faktur</a:t>
            </a:r>
            <a:endParaRPr lang="pl-PL" sz="1800" dirty="0">
              <a:solidFill>
                <a:schemeClr val="tx1"/>
              </a:solidFill>
            </a:endParaRPr>
          </a:p>
          <a:p>
            <a:pPr marL="292608" lvl="1" indent="0">
              <a:buNone/>
            </a:pPr>
            <a:r>
              <a:rPr lang="pl-PL" sz="2000" dirty="0">
                <a:solidFill>
                  <a:schemeClr val="tx1"/>
                </a:solidFill>
              </a:rPr>
              <a:t>2.2.Pracownik dokonujący fakturowania</a:t>
            </a:r>
            <a:endParaRPr lang="pl-PL" sz="1800" dirty="0">
              <a:solidFill>
                <a:schemeClr val="tx1"/>
              </a:solidFill>
            </a:endParaRPr>
          </a:p>
          <a:p>
            <a:pPr marL="292608" lvl="1" indent="0">
              <a:buNone/>
            </a:pPr>
            <a:r>
              <a:rPr lang="pl-PL" sz="2000" dirty="0">
                <a:solidFill>
                  <a:schemeClr val="tx1"/>
                </a:solidFill>
              </a:rPr>
              <a:t>2.3.Pracownik pobierający faktury do programu magazynowego lub </a:t>
            </a:r>
            <a:r>
              <a:rPr lang="pl-PL" sz="2000" dirty="0" err="1">
                <a:solidFill>
                  <a:schemeClr val="tx1"/>
                </a:solidFill>
              </a:rPr>
              <a:t>płatnościowego</a:t>
            </a:r>
            <a:endParaRPr lang="pl-PL" sz="1800" dirty="0">
              <a:solidFill>
                <a:schemeClr val="tx1"/>
              </a:solidFill>
            </a:endParaRPr>
          </a:p>
          <a:p>
            <a:pPr marL="292608" lvl="1" indent="0">
              <a:buNone/>
            </a:pPr>
            <a:r>
              <a:rPr lang="pl-PL" sz="2000" dirty="0">
                <a:solidFill>
                  <a:schemeClr val="tx1"/>
                </a:solidFill>
              </a:rPr>
              <a:t>2.4.Pracownik biura rachunkowego</a:t>
            </a:r>
            <a:endParaRPr lang="pl-PL" sz="1800" dirty="0">
              <a:solidFill>
                <a:schemeClr val="tx1"/>
              </a:solidFill>
            </a:endParaRPr>
          </a:p>
          <a:p>
            <a:pPr marL="292608" lvl="1" indent="0">
              <a:buNone/>
            </a:pPr>
            <a:r>
              <a:rPr lang="pl-PL" sz="2000" dirty="0">
                <a:solidFill>
                  <a:schemeClr val="tx1"/>
                </a:solidFill>
              </a:rPr>
              <a:t>2.5.„Nadzorca” sprawdzający wydatki firmy w zakresie pobierania faktur z KSEF</a:t>
            </a:r>
            <a:endParaRPr lang="pl-PL" sz="1800" dirty="0">
              <a:solidFill>
                <a:schemeClr val="tx1"/>
              </a:solidFill>
            </a:endParaRPr>
          </a:p>
          <a:p>
            <a:pPr marL="292608" lvl="1" indent="0">
              <a:buNone/>
            </a:pPr>
            <a:r>
              <a:rPr lang="pl-PL" sz="2000" dirty="0">
                <a:solidFill>
                  <a:schemeClr val="tx1"/>
                </a:solidFill>
              </a:rPr>
              <a:t>2.6. Pracownik księgowości w zakresie pobierania faktur z KSEF</a:t>
            </a:r>
            <a:endParaRPr lang="pl-PL" sz="1800" dirty="0">
              <a:solidFill>
                <a:schemeClr val="tx1"/>
              </a:solidFill>
            </a:endParaRPr>
          </a:p>
          <a:p>
            <a:pPr marL="292608" lvl="1" indent="0">
              <a:buNone/>
            </a:pPr>
            <a:r>
              <a:rPr lang="pl-PL" sz="2000" dirty="0">
                <a:solidFill>
                  <a:schemeClr val="tx1"/>
                </a:solidFill>
              </a:rPr>
              <a:t>2.7. Ktokolwiek inny upoważniony w ramach wewnętrznej organizacji do pobierania lub wystawiania lub przeglądania lub nadawania uprawnień.</a:t>
            </a:r>
            <a:endParaRPr lang="pl-PL" sz="1800" dirty="0">
              <a:solidFill>
                <a:schemeClr val="tx1"/>
              </a:solidFill>
            </a:endParaRPr>
          </a:p>
          <a:p>
            <a:pPr marL="0" indent="0">
              <a:buNone/>
            </a:pPr>
            <a:endParaRPr lang="pl-PL" sz="2400" dirty="0"/>
          </a:p>
        </p:txBody>
      </p:sp>
      <p:sp>
        <p:nvSpPr>
          <p:cNvPr id="2" name="Symbol zastępczy numeru slajdu 1">
            <a:extLst>
              <a:ext uri="{FF2B5EF4-FFF2-40B4-BE49-F238E27FC236}">
                <a16:creationId xmlns:a16="http://schemas.microsoft.com/office/drawing/2014/main" id="{E1C7993B-12A5-A296-5A08-1FDB21D93210}"/>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80</a:t>
            </a:fld>
            <a:endParaRPr lang="pl-PL"/>
          </a:p>
        </p:txBody>
      </p:sp>
    </p:spTree>
    <p:extLst>
      <p:ext uri="{BB962C8B-B14F-4D97-AF65-F5344CB8AC3E}">
        <p14:creationId xmlns:p14="http://schemas.microsoft.com/office/powerpoint/2010/main" val="237009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C6F539-06BB-43ED-69A9-C99FF83F6B3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A9C3585-1698-CAFC-2BC0-9076D729920B}"/>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006BD702-BD3B-C0BF-F2A2-4A27454553C4}"/>
              </a:ext>
            </a:extLst>
          </p:cNvPr>
          <p:cNvSpPr>
            <a:spLocks noGrp="1"/>
          </p:cNvSpPr>
          <p:nvPr>
            <p:ph idx="1"/>
          </p:nvPr>
        </p:nvSpPr>
        <p:spPr>
          <a:xfrm>
            <a:off x="107504" y="260648"/>
            <a:ext cx="8856984" cy="6480084"/>
          </a:xfrm>
        </p:spPr>
        <p:txBody>
          <a:bodyPr>
            <a:noAutofit/>
          </a:bodyPr>
          <a:lstStyle/>
          <a:p>
            <a:pPr marL="0" indent="0">
              <a:buNone/>
            </a:pPr>
            <a:r>
              <a:rPr lang="pl-PL" b="1" dirty="0"/>
              <a:t>Ad.2 UPRAWNIENIA WTÓRNE</a:t>
            </a:r>
            <a:endParaRPr lang="pl-PL" dirty="0"/>
          </a:p>
          <a:p>
            <a:pPr marL="0" indent="0">
              <a:buNone/>
            </a:pPr>
            <a:r>
              <a:rPr lang="pl-PL" dirty="0"/>
              <a:t>Posiadacz uprawnień pierwotnych może potem nadawać uprawnienia W PEŁNYM ZAKRESIE do korzystania z KSEF innym osobom wybranym przez siebie czyli:</a:t>
            </a:r>
          </a:p>
          <a:p>
            <a:pPr marL="0" indent="0">
              <a:buNone/>
            </a:pPr>
            <a:r>
              <a:rPr lang="pl-PL" dirty="0"/>
              <a:t>- swoim pracownikom</a:t>
            </a:r>
          </a:p>
          <a:p>
            <a:pPr marL="0" indent="0">
              <a:buNone/>
            </a:pPr>
            <a:r>
              <a:rPr lang="pl-PL" dirty="0"/>
              <a:t>- innym podmiotom np. kierownikowi biura rachunkowego</a:t>
            </a:r>
          </a:p>
          <a:p>
            <a:pPr marL="0" indent="0">
              <a:buNone/>
            </a:pPr>
            <a:r>
              <a:rPr lang="pl-PL" dirty="0"/>
              <a:t>O zakresie tych uprawnień decyduje więc </a:t>
            </a:r>
            <a:r>
              <a:rPr lang="pl-PL" b="1" dirty="0"/>
              <a:t>pierwotny uprawniony czyli SZEF wszystkich szefów.</a:t>
            </a:r>
            <a:endParaRPr lang="pl-PL" dirty="0"/>
          </a:p>
          <a:p>
            <a:endParaRPr lang="pl-PL" dirty="0"/>
          </a:p>
          <a:p>
            <a:pPr marL="0" indent="0">
              <a:buNone/>
            </a:pPr>
            <a:endParaRPr lang="pl-PL" sz="2400" dirty="0"/>
          </a:p>
        </p:txBody>
      </p:sp>
      <p:sp>
        <p:nvSpPr>
          <p:cNvPr id="2" name="Symbol zastępczy numeru slajdu 1">
            <a:extLst>
              <a:ext uri="{FF2B5EF4-FFF2-40B4-BE49-F238E27FC236}">
                <a16:creationId xmlns:a16="http://schemas.microsoft.com/office/drawing/2014/main" id="{F0D51335-3A5A-B573-4418-B0E9B018CF92}"/>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81</a:t>
            </a:fld>
            <a:endParaRPr lang="pl-PL"/>
          </a:p>
        </p:txBody>
      </p:sp>
    </p:spTree>
    <p:extLst>
      <p:ext uri="{BB962C8B-B14F-4D97-AF65-F5344CB8AC3E}">
        <p14:creationId xmlns:p14="http://schemas.microsoft.com/office/powerpoint/2010/main" val="27245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EA50DB-81BC-2396-E46D-3D3E264120B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C639AB8-D4C5-3425-5A76-B41151268100}"/>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2791D64-71E0-B613-EC80-B0D3ED447BAB}"/>
              </a:ext>
            </a:extLst>
          </p:cNvPr>
          <p:cNvSpPr>
            <a:spLocks noGrp="1"/>
          </p:cNvSpPr>
          <p:nvPr>
            <p:ph idx="1"/>
          </p:nvPr>
        </p:nvSpPr>
        <p:spPr>
          <a:xfrm>
            <a:off x="107504" y="260648"/>
            <a:ext cx="8856984" cy="6480084"/>
          </a:xfrm>
        </p:spPr>
        <p:txBody>
          <a:bodyPr>
            <a:noAutofit/>
          </a:bodyPr>
          <a:lstStyle/>
          <a:p>
            <a:pPr marL="0" indent="0">
              <a:buNone/>
            </a:pPr>
            <a:r>
              <a:rPr lang="pl-PL" sz="1800" b="1" dirty="0"/>
              <a:t>Nadawanie uprawnień wtórnych za pomocą aplikacji przeglądarkowej MF czyli elektronicznie JEDYNA RACJONALNA METODA)</a:t>
            </a:r>
            <a:endParaRPr lang="pl-PL" sz="1800" dirty="0"/>
          </a:p>
          <a:p>
            <a:pPr marL="0" indent="0">
              <a:buNone/>
            </a:pPr>
            <a:r>
              <a:rPr lang="pl-PL" sz="2000" dirty="0"/>
              <a:t>Nadawanie uprawnień za pomocą aplikacji przeglądarkowej Po zalogowaniu się do aplikacji Krajowego Systemu e-Faktur przedsiębiorca ma możliwość nadania uprawnień dla osób, które z nim współpracują w zakresie </a:t>
            </a:r>
            <a:r>
              <a:rPr lang="pl-PL" sz="2000" b="1" dirty="0"/>
              <a:t>cztery podstawowe kategorie uprawnień</a:t>
            </a:r>
            <a:r>
              <a:rPr lang="pl-PL" sz="2000" dirty="0"/>
              <a:t> :</a:t>
            </a:r>
          </a:p>
          <a:p>
            <a:r>
              <a:rPr lang="pl-PL" sz="2000" b="1" dirty="0"/>
              <a:t>- zarządzanie uprawnieniami</a:t>
            </a:r>
            <a:r>
              <a:rPr lang="pl-PL" sz="2000" dirty="0"/>
              <a:t>-prawo do nadawania i odbierania uprawnień</a:t>
            </a:r>
          </a:p>
          <a:p>
            <a:r>
              <a:rPr lang="pl-PL" sz="2000" b="1" dirty="0"/>
              <a:t>- dostęp do faktur :</a:t>
            </a:r>
            <a:r>
              <a:rPr lang="pl-PL" sz="2000" dirty="0"/>
              <a:t>wystawianie i uzyskiwanie dostępu do faktur</a:t>
            </a:r>
            <a:endParaRPr lang="pl-PL" sz="2000" b="1" dirty="0"/>
          </a:p>
          <a:p>
            <a:r>
              <a:rPr lang="pl-PL" sz="2000" b="1" dirty="0"/>
              <a:t>-  podmiotowi do wystawiania faktur w ramach procedury </a:t>
            </a:r>
            <a:r>
              <a:rPr lang="pl-PL" sz="2000" b="1" dirty="0" err="1"/>
              <a:t>samofakturowania</a:t>
            </a:r>
            <a:r>
              <a:rPr lang="pl-PL" sz="2000" b="1" dirty="0"/>
              <a:t>; </a:t>
            </a:r>
          </a:p>
          <a:p>
            <a:r>
              <a:rPr lang="pl-PL" sz="2000" b="1" dirty="0"/>
              <a:t>-  podmiotowi do wystawiania faktur VAT RR </a:t>
            </a:r>
          </a:p>
          <a:p>
            <a:pPr marL="0" indent="0">
              <a:buNone/>
            </a:pPr>
            <a:r>
              <a:rPr lang="pl-PL" sz="2000" dirty="0"/>
              <a:t>Po wybraniu opcji, komu nadajemy uprawnienia, należy przejść do wskazania danych identyfikacyjnych tej osoby/podmiotu. W przypadku nadawania uprawnień osobie fizycznej konieczne będzie wskazanie jej numeru PESEL lub NIP, imienia i nazwiska. W dalszej kolejności konieczne będzie wskazanie, jaki zakres uprawnień dana osoba będzie posiadała. </a:t>
            </a:r>
          </a:p>
          <a:p>
            <a:pPr marL="0" indent="0">
              <a:buNone/>
            </a:pPr>
            <a:endParaRPr lang="pl-PL" dirty="0"/>
          </a:p>
          <a:p>
            <a:pPr marL="0" indent="0">
              <a:buNone/>
            </a:pPr>
            <a:endParaRPr lang="pl-PL" sz="2400" dirty="0"/>
          </a:p>
        </p:txBody>
      </p:sp>
      <p:sp>
        <p:nvSpPr>
          <p:cNvPr id="2" name="Symbol zastępczy numeru slajdu 1">
            <a:extLst>
              <a:ext uri="{FF2B5EF4-FFF2-40B4-BE49-F238E27FC236}">
                <a16:creationId xmlns:a16="http://schemas.microsoft.com/office/drawing/2014/main" id="{3D04520A-B3DE-4634-BC8B-3FF945F1DB0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82</a:t>
            </a:fld>
            <a:endParaRPr lang="pl-PL"/>
          </a:p>
        </p:txBody>
      </p:sp>
    </p:spTree>
    <p:extLst>
      <p:ext uri="{BB962C8B-B14F-4D97-AF65-F5344CB8AC3E}">
        <p14:creationId xmlns:p14="http://schemas.microsoft.com/office/powerpoint/2010/main" val="32308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F25565-0FBB-EFCC-E638-BB4E9D41BF5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2DB1C565-DCCE-4EE7-5CC6-FBD13701494A}"/>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E85499DD-32E7-9B9B-A800-541355C8BBF6}"/>
              </a:ext>
            </a:extLst>
          </p:cNvPr>
          <p:cNvSpPr>
            <a:spLocks noGrp="1"/>
          </p:cNvSpPr>
          <p:nvPr>
            <p:ph idx="1"/>
          </p:nvPr>
        </p:nvSpPr>
        <p:spPr>
          <a:xfrm>
            <a:off x="107504" y="260648"/>
            <a:ext cx="8856984" cy="6480084"/>
          </a:xfrm>
        </p:spPr>
        <p:txBody>
          <a:bodyPr>
            <a:noAutofit/>
          </a:bodyPr>
          <a:lstStyle/>
          <a:p>
            <a:pPr marL="0" indent="0">
              <a:buNone/>
            </a:pPr>
            <a:r>
              <a:rPr lang="pl-PL" sz="2400" b="1" dirty="0"/>
              <a:t>Nowy system KSEF 2.0. przewiduje cztery główne ścieżki uwierzytelnienia się w KSEF.</a:t>
            </a:r>
          </a:p>
          <a:p>
            <a:pPr marL="0" lvl="0" indent="0">
              <a:buNone/>
            </a:pPr>
            <a:r>
              <a:rPr lang="pl-PL" sz="1800" b="1" dirty="0"/>
              <a:t>Kwalifikowany podpis elektroniczny- </a:t>
            </a:r>
            <a:r>
              <a:rPr lang="pl-PL" sz="1800" dirty="0"/>
              <a:t>cyfrowy odpowiednik podpisu odręcznego. Narzędzie kosztowne ( koszt około 350 zł) </a:t>
            </a:r>
            <a:r>
              <a:rPr lang="pl-PL" sz="1800" b="1" dirty="0"/>
              <a:t> </a:t>
            </a:r>
            <a:endParaRPr lang="pl-PL" sz="1800" dirty="0"/>
          </a:p>
          <a:p>
            <a:pPr marL="0" lvl="0" indent="0">
              <a:buNone/>
            </a:pPr>
            <a:r>
              <a:rPr lang="pl-PL" sz="1800" b="1" dirty="0"/>
              <a:t>Kwalifikowana pieczęć elektroniczna- </a:t>
            </a:r>
            <a:r>
              <a:rPr lang="pl-PL" sz="1800" dirty="0"/>
              <a:t>narzędzie przeznaczone</a:t>
            </a:r>
            <a:r>
              <a:rPr lang="pl-PL" sz="1800" b="1" dirty="0"/>
              <a:t> </a:t>
            </a:r>
            <a:r>
              <a:rPr lang="pl-PL" sz="1800" dirty="0"/>
              <a:t>dla osób innych niż JDG np. spółek , osób prawnych,  </a:t>
            </a:r>
            <a:r>
              <a:rPr lang="pl-PL" sz="1800" b="1" dirty="0"/>
              <a:t>Rozwiązania dedykowane dla firm:</a:t>
            </a:r>
            <a:endParaRPr lang="pl-PL" sz="1800" dirty="0"/>
          </a:p>
          <a:p>
            <a:pPr marL="0" indent="0">
              <a:buNone/>
            </a:pPr>
            <a:r>
              <a:rPr lang="pl-PL" sz="1800" dirty="0"/>
              <a:t>Dla firm potrzebujących dużej wydajności, koszty mogą znacząco wzrosnąć, a ceny mogą sięgać nawet od 1.100,00 zł . </a:t>
            </a:r>
            <a:r>
              <a:rPr lang="pl-PL" sz="1800" b="1" dirty="0"/>
              <a:t>Służy do pierwszego uwierzytelnienia się Podmiotu i do wygenerowania certyfikatu lub certyfikatów typu II  do wystawiania faktur offline ( drugi kod QR na fakturze offline)</a:t>
            </a:r>
            <a:endParaRPr lang="pl-PL" sz="1800" dirty="0"/>
          </a:p>
          <a:p>
            <a:pPr marL="0" lvl="0" indent="0">
              <a:buNone/>
            </a:pPr>
            <a:r>
              <a:rPr lang="pl-PL" sz="1800" b="1" dirty="0"/>
              <a:t>Profil zaufany ( Środki Identyfikacji Elektronicznej z Węzła Krajowego)</a:t>
            </a:r>
            <a:r>
              <a:rPr lang="pl-PL" sz="1800" dirty="0"/>
              <a:t>- wygodna metoda uwierzytelnienia dla osoby fizycznej, traktowana jako narzędzie przejściowe. Możliwość korzystania z PZ wygaśnie 31.03.2026</a:t>
            </a:r>
          </a:p>
          <a:p>
            <a:pPr marL="0" lvl="0" indent="0">
              <a:buNone/>
            </a:pPr>
            <a:r>
              <a:rPr lang="pl-PL" sz="1800" b="1" dirty="0"/>
              <a:t>Certyfikat KSEF – </a:t>
            </a:r>
            <a:r>
              <a:rPr lang="pl-PL" sz="1800" dirty="0"/>
              <a:t>nowy, element techniczny KSEF zastępujący TOKEN, zaprojektowany specjalnie z myślą o bezpiecznej i zautomatyzowanej komunikacji API. Ma służyć wyłącznie do uwierzytelnienia – potwierdzenia tożsamości systemu.</a:t>
            </a:r>
          </a:p>
          <a:p>
            <a:pPr marL="0" indent="0">
              <a:buNone/>
            </a:pPr>
            <a:r>
              <a:rPr lang="pl-PL" sz="2400" dirty="0"/>
              <a:t>Certyfikat KSEF </a:t>
            </a:r>
            <a:r>
              <a:rPr lang="pl-PL" sz="2400" dirty="0" err="1"/>
              <a:t>typ.I</a:t>
            </a:r>
            <a:r>
              <a:rPr lang="pl-PL" sz="2400" dirty="0"/>
              <a:t> pozwoli uwierzytelnić osobę w systemie. Po podaniu NIP w kontekście którego osoba uwierzytelniająca się ma zamiar pracować i jej uwierzytelnieniu osoba taka pozna opcje w jakich w kontekście tego NIP-u może pracować.  </a:t>
            </a:r>
          </a:p>
        </p:txBody>
      </p:sp>
      <p:sp>
        <p:nvSpPr>
          <p:cNvPr id="2" name="Symbol zastępczy numeru slajdu 1">
            <a:extLst>
              <a:ext uri="{FF2B5EF4-FFF2-40B4-BE49-F238E27FC236}">
                <a16:creationId xmlns:a16="http://schemas.microsoft.com/office/drawing/2014/main" id="{B06B940C-0459-AC59-5EAF-BAD9CBA57BBE}"/>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83</a:t>
            </a:fld>
            <a:endParaRPr lang="pl-PL"/>
          </a:p>
        </p:txBody>
      </p:sp>
    </p:spTree>
    <p:extLst>
      <p:ext uri="{BB962C8B-B14F-4D97-AF65-F5344CB8AC3E}">
        <p14:creationId xmlns:p14="http://schemas.microsoft.com/office/powerpoint/2010/main" val="20049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B21F84-E2CC-0F0E-72C8-8D319D6C2E7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E6028EDF-57A6-356F-7DF3-D3BEC6EB97BC}"/>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0B27163D-2763-6F87-ED4A-C49E7C3B1500}"/>
              </a:ext>
            </a:extLst>
          </p:cNvPr>
          <p:cNvSpPr>
            <a:spLocks noGrp="1"/>
          </p:cNvSpPr>
          <p:nvPr>
            <p:ph idx="1"/>
          </p:nvPr>
        </p:nvSpPr>
        <p:spPr>
          <a:xfrm>
            <a:off x="107504" y="260648"/>
            <a:ext cx="8856984" cy="6480084"/>
          </a:xfrm>
        </p:spPr>
        <p:txBody>
          <a:bodyPr>
            <a:noAutofit/>
          </a:bodyPr>
          <a:lstStyle/>
          <a:p>
            <a:pPr marL="0" indent="0">
              <a:buNone/>
            </a:pPr>
            <a:r>
              <a:rPr lang="pl-PL" sz="2000" b="1" dirty="0"/>
              <a:t>Nowy certyfikat KSEF</a:t>
            </a:r>
            <a:endParaRPr lang="pl-PL" sz="2000" dirty="0"/>
          </a:p>
          <a:p>
            <a:pPr marL="0" indent="0">
              <a:buNone/>
            </a:pPr>
            <a:r>
              <a:rPr lang="pl-PL" sz="2000" dirty="0"/>
              <a:t>Od 1 lutego 2026 roku w systemie KSEF wprowadzona zostanie nowa metoda uwierzytelniania – certyfikat KSEF(I)  ( na razie oprócz </a:t>
            </a:r>
            <a:r>
              <a:rPr lang="pl-PL" sz="2000" dirty="0" err="1"/>
              <a:t>Tokena</a:t>
            </a:r>
            <a:r>
              <a:rPr lang="pl-PL" sz="2000" dirty="0"/>
              <a:t>), który posłuży zarówno do logowania, jak i do weryfikacji uprawnień nadanych przez podatnika. Certyfikat ten będzie również wymagany przy wystawianiu faktur w trybach szczególnych: offline24, offline (niedostępność systemu) oraz awaryjnym, gdzie umożliwi oznaczenie faktury kodem potwierdzającym tożsamość wystawcy. </a:t>
            </a:r>
          </a:p>
          <a:p>
            <a:pPr marL="0" indent="0">
              <a:buNone/>
            </a:pPr>
            <a:r>
              <a:rPr lang="pl-PL" sz="2000" dirty="0"/>
              <a:t>Certyfikat KSEF(typ I)- uwierzytelnienie ,  jest TYLKO elektronicznym poświadczeniem tożsamości – podobnym do certyfikatów kwalifikowanych( </a:t>
            </a:r>
            <a:r>
              <a:rPr lang="pl-PL" sz="2000" b="1" dirty="0"/>
              <a:t>podpisów elektronicznych) </a:t>
            </a:r>
            <a:r>
              <a:rPr lang="pl-PL" sz="2000" dirty="0"/>
              <a:t> – i zawiera dane osoby fizycznej lub podmiotu. W związku z tym certyfikat zawierający dane osoby fizycznej może być wydany wyłącznie tej osobie, która jako jedyna może go pobrać i się nim posługiwać . Wnioskować o wydanie certyfikatu można od 1 listopada 2025 roku, a okres jego ważności wynosić będzie 2 lata. Zakres uprawnień zawiera już system KSEF na podstawie nadanych TEJ osobie uprawnień wtórnych. Takich uprawnień ( w odróżnieniu od TOKENA nie ma w certyfikacie)</a:t>
            </a:r>
          </a:p>
          <a:p>
            <a:pPr marL="0" indent="0">
              <a:buNone/>
            </a:pPr>
            <a:endParaRPr lang="pl-PL" sz="2400" dirty="0"/>
          </a:p>
        </p:txBody>
      </p:sp>
      <p:sp>
        <p:nvSpPr>
          <p:cNvPr id="2" name="Symbol zastępczy numeru slajdu 1">
            <a:extLst>
              <a:ext uri="{FF2B5EF4-FFF2-40B4-BE49-F238E27FC236}">
                <a16:creationId xmlns:a16="http://schemas.microsoft.com/office/drawing/2014/main" id="{F5BCCC55-DC2C-FF98-DF91-431D694BE7C8}"/>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84</a:t>
            </a:fld>
            <a:endParaRPr lang="pl-PL"/>
          </a:p>
        </p:txBody>
      </p:sp>
    </p:spTree>
    <p:extLst>
      <p:ext uri="{BB962C8B-B14F-4D97-AF65-F5344CB8AC3E}">
        <p14:creationId xmlns:p14="http://schemas.microsoft.com/office/powerpoint/2010/main" val="35942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29F82E-5F03-FEF9-9EC4-0060F818912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5BA8481-1E6B-68C1-C460-996E2D59E774}"/>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98499BD0-A8A1-439D-4CE7-4C78F0B1B67C}"/>
              </a:ext>
            </a:extLst>
          </p:cNvPr>
          <p:cNvSpPr>
            <a:spLocks noGrp="1"/>
          </p:cNvSpPr>
          <p:nvPr>
            <p:ph idx="1"/>
          </p:nvPr>
        </p:nvSpPr>
        <p:spPr>
          <a:xfrm>
            <a:off x="107504" y="260648"/>
            <a:ext cx="8856984" cy="6480084"/>
          </a:xfrm>
        </p:spPr>
        <p:txBody>
          <a:bodyPr>
            <a:noAutofit/>
          </a:bodyPr>
          <a:lstStyle/>
          <a:p>
            <a:pPr marL="0" indent="0">
              <a:buNone/>
            </a:pPr>
            <a:endParaRPr lang="pl-PL" sz="2400" dirty="0"/>
          </a:p>
          <a:p>
            <a:pPr marL="0" indent="0">
              <a:buNone/>
            </a:pPr>
            <a:endParaRPr lang="pl-PL" sz="2400" dirty="0"/>
          </a:p>
          <a:p>
            <a:pPr marL="0" indent="0">
              <a:buNone/>
            </a:pPr>
            <a:r>
              <a:rPr lang="pl-PL" sz="2400" dirty="0"/>
              <a:t>Uprawnienia bezpośrednie – uprawnienia do zarządzania uprawnieniami.</a:t>
            </a:r>
          </a:p>
          <a:p>
            <a:pPr marL="0" indent="0">
              <a:buNone/>
            </a:pPr>
            <a:endParaRPr lang="pl-PL" sz="2400" dirty="0"/>
          </a:p>
          <a:p>
            <a:pPr marL="0" indent="0">
              <a:buNone/>
            </a:pPr>
            <a:endParaRPr lang="pl-PL" sz="2400" dirty="0"/>
          </a:p>
          <a:p>
            <a:pPr marL="0" indent="0">
              <a:buNone/>
            </a:pPr>
            <a:r>
              <a:rPr lang="pl-PL" sz="2400" dirty="0"/>
              <a:t>Uprawnienia pośrednie – uprawnienia do konkretnego działania np. wystawiania, przeglądania faktur.</a:t>
            </a:r>
          </a:p>
        </p:txBody>
      </p:sp>
      <p:sp>
        <p:nvSpPr>
          <p:cNvPr id="2" name="Symbol zastępczy numeru slajdu 1">
            <a:extLst>
              <a:ext uri="{FF2B5EF4-FFF2-40B4-BE49-F238E27FC236}">
                <a16:creationId xmlns:a16="http://schemas.microsoft.com/office/drawing/2014/main" id="{E64BC51C-42FC-66CA-E307-ADE25E699660}"/>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85</a:t>
            </a:fld>
            <a:endParaRPr lang="pl-PL"/>
          </a:p>
        </p:txBody>
      </p:sp>
    </p:spTree>
    <p:extLst>
      <p:ext uri="{BB962C8B-B14F-4D97-AF65-F5344CB8AC3E}">
        <p14:creationId xmlns:p14="http://schemas.microsoft.com/office/powerpoint/2010/main" val="31526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B84912-F89B-F693-4941-72CCF9608C5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4F0DDAB-E3C9-2AD2-77E5-F81B85657C3D}"/>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00DC9090-EBF3-F935-E45F-2061B3C6DB5B}"/>
              </a:ext>
            </a:extLst>
          </p:cNvPr>
          <p:cNvSpPr>
            <a:spLocks noGrp="1"/>
          </p:cNvSpPr>
          <p:nvPr>
            <p:ph idx="1"/>
          </p:nvPr>
        </p:nvSpPr>
        <p:spPr>
          <a:xfrm>
            <a:off x="107504" y="260648"/>
            <a:ext cx="8856984" cy="6480084"/>
          </a:xfrm>
        </p:spPr>
        <p:txBody>
          <a:bodyPr>
            <a:noAutofit/>
          </a:bodyPr>
          <a:lstStyle/>
          <a:p>
            <a:pPr marL="0" indent="0">
              <a:buNone/>
            </a:pPr>
            <a:r>
              <a:rPr lang="pl-PL" sz="2400" dirty="0"/>
              <a:t>WARSZTATY PRAKTYCZNE</a:t>
            </a:r>
          </a:p>
          <a:p>
            <a:pPr marL="0" indent="0">
              <a:buNone/>
            </a:pPr>
            <a:r>
              <a:rPr lang="pl-PL" sz="2400" dirty="0"/>
              <a:t>Warto pamiętać że przed wejściem w życie KSEF możemy pracować na następujących platformach:</a:t>
            </a:r>
          </a:p>
          <a:p>
            <a:pPr marL="0" indent="0">
              <a:buNone/>
            </a:pPr>
            <a:r>
              <a:rPr lang="pl-PL" sz="2000" b="1" dirty="0"/>
              <a:t>1. Aplikacja podatnika TESTOWA</a:t>
            </a:r>
          </a:p>
          <a:p>
            <a:pPr marL="0" indent="0">
              <a:buNone/>
            </a:pPr>
            <a:r>
              <a:rPr lang="pl-PL" sz="2000" dirty="0"/>
              <a:t>Aplikacja pozwalająca trenować wszystkie kombinacje ale do </a:t>
            </a:r>
            <a:r>
              <a:rPr lang="pl-PL" sz="2000" dirty="0" err="1"/>
              <a:t>którei</a:t>
            </a:r>
            <a:r>
              <a:rPr lang="pl-PL" sz="2000" dirty="0"/>
              <a:t> nie trzeba się </a:t>
            </a:r>
            <a:r>
              <a:rPr lang="pl-PL" sz="2000" dirty="0" err="1"/>
              <a:t>uwierzyetelniać</a:t>
            </a:r>
            <a:r>
              <a:rPr lang="pl-PL" sz="2000" dirty="0"/>
              <a:t> rzeczywistymi danymi i pozwalająca na wystawiania faktur na „ sztuczne „ NIP-y. Wystawione faktury nie są prawnie obowiązujące. Stworzone TOKEN-y nie są prawnie obowiązujące. Utworzone CERTYFIKATY nie są prawnie obowiązujące i nie mają ograniczeń czasowych. </a:t>
            </a:r>
          </a:p>
          <a:p>
            <a:pPr marL="0" indent="0">
              <a:buNone/>
            </a:pPr>
            <a:r>
              <a:rPr lang="pl-PL" sz="2000" b="1" dirty="0"/>
              <a:t>2.Aplikacja podatnika DEMO wersja przed produkcyjna</a:t>
            </a:r>
          </a:p>
          <a:p>
            <a:pPr marL="0" indent="0">
              <a:buNone/>
            </a:pPr>
            <a:r>
              <a:rPr lang="pl-PL" sz="2000" dirty="0"/>
              <a:t>Aplikacja pozwalająca trenować wszystkie kombinacje ale do której trzeba się </a:t>
            </a:r>
            <a:r>
              <a:rPr lang="pl-PL" sz="2000" dirty="0" err="1"/>
              <a:t>uwierzyetelniać</a:t>
            </a:r>
            <a:r>
              <a:rPr lang="pl-PL" sz="2000" dirty="0"/>
              <a:t> rzeczywistymi danymi i pozwalająca na wystawiania faktur na  prawdziwe NIP-y oraz wybrane NIP-y sztuczne w stylu 1111111111. Wystawione faktury nie są prawnie obowiązujące. Stworzone TOKEN-y nie są prawnie obowiązujące. Utworzone CERTYFIKATY nie są prawnie obowiązujące i ale mają ograniczenia czasowe i ilościowe. </a:t>
            </a:r>
          </a:p>
          <a:p>
            <a:pPr marL="0" indent="0">
              <a:buNone/>
            </a:pPr>
            <a:endParaRPr lang="pl-PL" sz="2400" b="1" dirty="0"/>
          </a:p>
        </p:txBody>
      </p:sp>
      <p:sp>
        <p:nvSpPr>
          <p:cNvPr id="2" name="Symbol zastępczy numeru slajdu 1">
            <a:extLst>
              <a:ext uri="{FF2B5EF4-FFF2-40B4-BE49-F238E27FC236}">
                <a16:creationId xmlns:a16="http://schemas.microsoft.com/office/drawing/2014/main" id="{4221354B-89BA-2A7B-B836-51C86B6C4906}"/>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86</a:t>
            </a:fld>
            <a:endParaRPr lang="pl-PL"/>
          </a:p>
        </p:txBody>
      </p:sp>
    </p:spTree>
    <p:extLst>
      <p:ext uri="{BB962C8B-B14F-4D97-AF65-F5344CB8AC3E}">
        <p14:creationId xmlns:p14="http://schemas.microsoft.com/office/powerpoint/2010/main" val="182074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4FC14A-FB79-D642-860B-E88CF3ABDE10}"/>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C4C9A6A-30A2-A1D3-C518-CC62D45DE5C6}"/>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E186021-8890-290C-E636-EDD6C7982431}"/>
              </a:ext>
            </a:extLst>
          </p:cNvPr>
          <p:cNvSpPr>
            <a:spLocks noGrp="1"/>
          </p:cNvSpPr>
          <p:nvPr>
            <p:ph idx="1"/>
          </p:nvPr>
        </p:nvSpPr>
        <p:spPr>
          <a:xfrm>
            <a:off x="107504" y="260648"/>
            <a:ext cx="8856984" cy="6480084"/>
          </a:xfrm>
        </p:spPr>
        <p:txBody>
          <a:bodyPr>
            <a:noAutofit/>
          </a:bodyPr>
          <a:lstStyle/>
          <a:p>
            <a:pPr marL="0" indent="0">
              <a:buNone/>
            </a:pPr>
            <a:r>
              <a:rPr lang="pl-PL" sz="2400" dirty="0"/>
              <a:t>WARSZTATY PRAKTYCZNE</a:t>
            </a:r>
          </a:p>
          <a:p>
            <a:pPr marL="0" indent="0">
              <a:buNone/>
            </a:pPr>
            <a:r>
              <a:rPr lang="pl-PL" sz="2400" b="1" dirty="0"/>
              <a:t>3. Aplikacja podatnika wersja produkcyjna</a:t>
            </a:r>
          </a:p>
          <a:p>
            <a:pPr marL="0" indent="0">
              <a:buNone/>
            </a:pPr>
            <a:r>
              <a:rPr lang="pl-PL" sz="2400" b="1" dirty="0"/>
              <a:t>UWAGA </a:t>
            </a:r>
            <a:r>
              <a:rPr lang="pl-PL" sz="2400" dirty="0"/>
              <a:t>to jest rzeczywista aplikacja i to wszystko co się zrobi jest prawdziwe i obowiązujące !!! Wystawione faktury są rzeczywiście przesłane do KSEF i mają moc prawną. Stworzone TOKEN-y są prawdziwe . Stworzone CERTYFIKATY są prawdziwe i objęte ograniczeniami. </a:t>
            </a:r>
            <a:endParaRPr lang="pl-PL" sz="2400" b="1" dirty="0"/>
          </a:p>
          <a:p>
            <a:pPr marL="0" indent="0">
              <a:buNone/>
            </a:pPr>
            <a:r>
              <a:rPr lang="pl-PL" sz="2400" b="1" dirty="0"/>
              <a:t>4. Modem MCU</a:t>
            </a:r>
          </a:p>
          <a:p>
            <a:pPr marL="0" indent="0">
              <a:buNone/>
            </a:pPr>
            <a:r>
              <a:rPr lang="pl-PL" sz="2400" dirty="0"/>
              <a:t>Modem certyfikatów i uprawnień w którym jeżeli stworzymy komuś uprawnienia np. do wystawiania faktur lub do przeglądania faktur lub do nadawania dalszych uprawnień to te uprawnienia przeniosą się 01.02.2026 do rzeczywistego KSEF więc …UWAGA co robimy . Tutaj tworzymy rzeczywisty obraz tego co będzie Nas obowiązywać potem. W tym module NIE da się tworzyć faktur to jest </a:t>
            </a:r>
            <a:r>
              <a:rPr lang="pl-PL" sz="2400" dirty="0" err="1"/>
              <a:t>narzedzie</a:t>
            </a:r>
            <a:r>
              <a:rPr lang="pl-PL" sz="2400" dirty="0"/>
              <a:t> TYLKO do nadawania uprawnień po to by od 01.02.2026 być gotowym do korzystania z KSEF</a:t>
            </a:r>
          </a:p>
        </p:txBody>
      </p:sp>
      <p:sp>
        <p:nvSpPr>
          <p:cNvPr id="2" name="Symbol zastępczy numeru slajdu 1">
            <a:extLst>
              <a:ext uri="{FF2B5EF4-FFF2-40B4-BE49-F238E27FC236}">
                <a16:creationId xmlns:a16="http://schemas.microsoft.com/office/drawing/2014/main" id="{7E446F39-3AC8-0A32-0BDE-39215CFB3124}"/>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87</a:t>
            </a:fld>
            <a:endParaRPr lang="pl-PL"/>
          </a:p>
        </p:txBody>
      </p:sp>
    </p:spTree>
    <p:extLst>
      <p:ext uri="{BB962C8B-B14F-4D97-AF65-F5344CB8AC3E}">
        <p14:creationId xmlns:p14="http://schemas.microsoft.com/office/powerpoint/2010/main" val="271107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682C85-2AC0-7042-BC59-8455CDB4DB4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5A0E62F-899D-7B6C-84CA-59CCA6A1C03C}"/>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6A2762F2-1C6B-A840-C34A-793C324271A9}"/>
              </a:ext>
            </a:extLst>
          </p:cNvPr>
          <p:cNvSpPr>
            <a:spLocks noGrp="1"/>
          </p:cNvSpPr>
          <p:nvPr>
            <p:ph idx="1"/>
          </p:nvPr>
        </p:nvSpPr>
        <p:spPr>
          <a:xfrm>
            <a:off x="107504" y="260648"/>
            <a:ext cx="8856984" cy="6480084"/>
          </a:xfrm>
        </p:spPr>
        <p:txBody>
          <a:bodyPr>
            <a:noAutofit/>
          </a:bodyPr>
          <a:lstStyle/>
          <a:p>
            <a:pPr marL="0" indent="0">
              <a:buNone/>
            </a:pPr>
            <a:r>
              <a:rPr lang="pl-PL" sz="2400" dirty="0"/>
              <a:t>WARSZTATY PRAKTYCZNE</a:t>
            </a:r>
          </a:p>
          <a:p>
            <a:pPr marL="0" indent="0">
              <a:buNone/>
            </a:pPr>
            <a:r>
              <a:rPr lang="pl-PL" sz="2400" b="1" dirty="0"/>
              <a:t>5.Program darmowy e-</a:t>
            </a:r>
            <a:r>
              <a:rPr lang="pl-PL" sz="2400" b="1" dirty="0" err="1"/>
              <a:t>mikrofirma</a:t>
            </a:r>
            <a:r>
              <a:rPr lang="pl-PL" sz="2400" b="1" dirty="0"/>
              <a:t> – do wystawiania faktur </a:t>
            </a:r>
            <a:r>
              <a:rPr lang="pl-PL" sz="2400" dirty="0"/>
              <a:t>Alternatywna wersja programu darmowego do wystawiania faktur w Aplikacji Podatnika KSEF2.0. Służy do szerszego obsługiwania podatników którzy nie mają komercyjnego programu do wystawiania faktur.  </a:t>
            </a:r>
            <a:r>
              <a:rPr lang="pl-PL" sz="2400" b="1" dirty="0"/>
              <a:t>  </a:t>
            </a:r>
          </a:p>
        </p:txBody>
      </p:sp>
      <p:sp>
        <p:nvSpPr>
          <p:cNvPr id="2" name="Symbol zastępczy numeru slajdu 1">
            <a:extLst>
              <a:ext uri="{FF2B5EF4-FFF2-40B4-BE49-F238E27FC236}">
                <a16:creationId xmlns:a16="http://schemas.microsoft.com/office/drawing/2014/main" id="{CB44F542-CFCA-AE56-69AB-1824D294B87F}"/>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88</a:t>
            </a:fld>
            <a:endParaRPr lang="pl-PL"/>
          </a:p>
        </p:txBody>
      </p:sp>
    </p:spTree>
    <p:extLst>
      <p:ext uri="{BB962C8B-B14F-4D97-AF65-F5344CB8AC3E}">
        <p14:creationId xmlns:p14="http://schemas.microsoft.com/office/powerpoint/2010/main" val="9439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p:cNvSpPr>
            <a:spLocks noGrp="1"/>
          </p:cNvSpPr>
          <p:nvPr>
            <p:ph idx="1"/>
          </p:nvPr>
        </p:nvSpPr>
        <p:spPr>
          <a:xfrm>
            <a:off x="107504" y="260648"/>
            <a:ext cx="8856984" cy="6480084"/>
          </a:xfrm>
        </p:spPr>
        <p:txBody>
          <a:bodyPr>
            <a:noAutofit/>
          </a:bodyPr>
          <a:lstStyle/>
          <a:p>
            <a:pPr marL="0" indent="0">
              <a:buNone/>
            </a:pPr>
            <a:r>
              <a:rPr lang="pl-PL" sz="2000" b="1" dirty="0"/>
              <a:t>PODMIOTY UPRAWNIONE DO KORZYSTANIA Z KSEF</a:t>
            </a:r>
            <a:endParaRPr lang="pl-PL" sz="2000" dirty="0"/>
          </a:p>
          <a:p>
            <a:pPr marL="0" indent="0">
              <a:buNone/>
            </a:pPr>
            <a:r>
              <a:rPr lang="pl-PL" sz="2000" dirty="0"/>
              <a:t>Z Krajowego Systemu e-Faktur mogą korzystać:</a:t>
            </a:r>
          </a:p>
          <a:p>
            <a:pPr marL="0" indent="0">
              <a:buNone/>
            </a:pPr>
            <a:r>
              <a:rPr lang="pl-PL" sz="2000" dirty="0"/>
              <a:t>1)podatnik,</a:t>
            </a:r>
          </a:p>
          <a:p>
            <a:pPr marL="0" indent="0">
              <a:buNone/>
            </a:pPr>
            <a:r>
              <a:rPr lang="pl-PL" sz="2000" dirty="0"/>
              <a:t>2)podmioty wskazane przez podatnika,-</a:t>
            </a:r>
            <a:r>
              <a:rPr lang="pl-PL" sz="2000" b="1" dirty="0"/>
              <a:t>czyli np. podmiot weryfikujący prawidłowość faktur, właściciel  Biura rachunkowego </a:t>
            </a:r>
            <a:endParaRPr lang="pl-PL" sz="2000" dirty="0"/>
          </a:p>
          <a:p>
            <a:pPr marL="0" indent="0">
              <a:buNone/>
            </a:pPr>
            <a:r>
              <a:rPr lang="pl-PL" sz="2000" dirty="0"/>
              <a:t>3)podmioty, o których mowa w art. 106c,</a:t>
            </a:r>
            <a:r>
              <a:rPr lang="pl-PL" sz="2000" b="1" dirty="0"/>
              <a:t>- komornicy i organy egzekucyjne czyli mamy pełną jawność w kwestii egzekucji pod warunkiem udostepnienia im dostępu przez podatnika . Ciekawe czy przepisy o ujawnieniu przychodów ze sprzedaży obejmować będą udostepnienie wejścia do KSEF?. Podmiot nabywcy w przypadku, gdy wierzyciel jest objęty postepowaniem egzekucyjnym, po otrzymaniu pisma od komornika będzie musiał wpłacić kwotę komornikowi. Czy to oznacza to , że sprzedawcy z „problemami komorniczymi” nie będą mogli odmówić dostępu komornikowi do swojej sprzedaży?</a:t>
            </a:r>
            <a:endParaRPr lang="pl-PL" sz="2000" dirty="0"/>
          </a:p>
          <a:p>
            <a:pPr marL="0" indent="0">
              <a:buNone/>
            </a:pPr>
            <a:r>
              <a:rPr lang="pl-PL" sz="2000" dirty="0"/>
              <a:t>4)osoby fizyczne wskazane przez podmioty, o których mowa w art. 106c,</a:t>
            </a:r>
            <a:r>
              <a:rPr lang="pl-PL" sz="2000" b="1" dirty="0"/>
              <a:t> czyli pracownicy organów egzekucyjnych</a:t>
            </a:r>
            <a:endParaRPr lang="pl-PL" sz="2000" dirty="0"/>
          </a:p>
          <a:p>
            <a:pPr marL="0" indent="0">
              <a:lnSpc>
                <a:spcPct val="107000"/>
              </a:lnSpc>
              <a:spcAft>
                <a:spcPts val="800"/>
              </a:spcAft>
              <a:buNone/>
            </a:pPr>
            <a:endParaRPr lang="pl-PL"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ymbol zastępczy numeru slajdu 1"/>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89</a:t>
            </a:fld>
            <a:endParaRPr lang="pl-PL"/>
          </a:p>
        </p:txBody>
      </p:sp>
    </p:spTree>
    <p:extLst>
      <p:ext uri="{BB962C8B-B14F-4D97-AF65-F5344CB8AC3E}">
        <p14:creationId xmlns:p14="http://schemas.microsoft.com/office/powerpoint/2010/main" val="26614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15446C-75FF-8A2F-EF5F-D9B6B6749C7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46890BA-52C9-5407-33D1-909AFDC5408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971AA614-0580-0697-691F-A99AB2CA9394}"/>
              </a:ext>
            </a:extLst>
          </p:cNvPr>
          <p:cNvSpPr>
            <a:spLocks noGrp="1"/>
          </p:cNvSpPr>
          <p:nvPr>
            <p:ph idx="1"/>
          </p:nvPr>
        </p:nvSpPr>
        <p:spPr>
          <a:xfrm>
            <a:off x="107504" y="116632"/>
            <a:ext cx="8928992" cy="6624100"/>
          </a:xfrm>
        </p:spPr>
        <p:txBody>
          <a:bodyPr>
            <a:noAutofit/>
          </a:bodyPr>
          <a:lstStyle/>
          <a:p>
            <a:pPr marL="0" indent="0">
              <a:buNone/>
            </a:pPr>
            <a:r>
              <a:rPr lang="pl-PL" sz="2400" b="1" dirty="0"/>
              <a:t>Typy występujących faktur</a:t>
            </a:r>
          </a:p>
          <a:p>
            <a:pPr marL="514350" indent="-514350">
              <a:buAutoNum type="arabicPeriod"/>
            </a:pPr>
            <a:r>
              <a:rPr lang="pl-PL" sz="2400" b="1" dirty="0"/>
              <a:t>Faktury papierowe – </a:t>
            </a:r>
            <a:r>
              <a:rPr lang="pl-PL" sz="2400" dirty="0"/>
              <a:t>stworzone w programie ,wydrukowane i przekazane papierowo do Odbiorcy – PRZEKAZANIE BEZPOŚREDNIE</a:t>
            </a:r>
          </a:p>
          <a:p>
            <a:pPr marL="514350" indent="-514350">
              <a:buAutoNum type="arabicPeriod"/>
            </a:pPr>
            <a:r>
              <a:rPr lang="pl-PL" sz="2400" b="1" dirty="0"/>
              <a:t>Faktury elektroniczne – s</a:t>
            </a:r>
            <a:r>
              <a:rPr lang="pl-PL" sz="2400" dirty="0"/>
              <a:t>tworzone w programie i przekazane elektronicznie do Odbiorcy( przesłanie </a:t>
            </a:r>
            <a:r>
              <a:rPr lang="pl-PL" sz="2400" dirty="0" err="1"/>
              <a:t>scanu</a:t>
            </a:r>
            <a:r>
              <a:rPr lang="pl-PL" sz="2400" dirty="0"/>
              <a:t> faktury tez jest fakturą elektroniczna)- PRZEKAZANIE BEZPOŚREDNIE</a:t>
            </a:r>
          </a:p>
          <a:p>
            <a:pPr marL="514350" indent="-514350">
              <a:buAutoNum type="arabicPeriod"/>
            </a:pPr>
            <a:r>
              <a:rPr lang="pl-PL" sz="2400" b="1" dirty="0"/>
              <a:t>Faktury ustrukturyzowane – </a:t>
            </a:r>
            <a:r>
              <a:rPr lang="pl-PL" sz="2400" dirty="0"/>
              <a:t>stworzone w programie i przekazane Odbiorcy </a:t>
            </a:r>
            <a:r>
              <a:rPr lang="pl-PL" sz="2400" b="1" dirty="0"/>
              <a:t>za pośrednictwem KSEF </a:t>
            </a:r>
            <a:r>
              <a:rPr lang="pl-PL" sz="2400" dirty="0"/>
              <a:t>lub stworzone a aplikacji </a:t>
            </a:r>
            <a:r>
              <a:rPr lang="pl-PL" sz="2400" dirty="0" err="1"/>
              <a:t>MinFin</a:t>
            </a:r>
            <a:r>
              <a:rPr lang="pl-PL" sz="2400" dirty="0"/>
              <a:t> w KSEF.- PRZEKAZANIE ZA POŚREDNICTWEM</a:t>
            </a:r>
          </a:p>
          <a:p>
            <a:pPr marL="0" indent="0">
              <a:buNone/>
            </a:pPr>
            <a:r>
              <a:rPr lang="pl-PL" sz="2400" dirty="0"/>
              <a:t>Faktury KSEF co do zawartości nie różnią się niczym od dotychczasowych faktur art. 106 e ( 15 podstawowych elementów faktury)</a:t>
            </a:r>
          </a:p>
        </p:txBody>
      </p:sp>
      <p:sp>
        <p:nvSpPr>
          <p:cNvPr id="2" name="Symbol zastępczy numeru slajdu 1">
            <a:extLst>
              <a:ext uri="{FF2B5EF4-FFF2-40B4-BE49-F238E27FC236}">
                <a16:creationId xmlns:a16="http://schemas.microsoft.com/office/drawing/2014/main" id="{B447AA3D-4FF6-6899-4C46-9193C1CCD000}"/>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9</a:t>
            </a:fld>
            <a:endParaRPr lang="pl-PL"/>
          </a:p>
        </p:txBody>
      </p:sp>
    </p:spTree>
    <p:extLst>
      <p:ext uri="{BB962C8B-B14F-4D97-AF65-F5344CB8AC3E}">
        <p14:creationId xmlns:p14="http://schemas.microsoft.com/office/powerpoint/2010/main" val="4321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580828-A11C-9582-0497-D3FC5624CE0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892355C-0F04-9AF1-62C1-8456C7117B4F}"/>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E6A66E54-2417-BF05-C010-5F95F2B0A29B}"/>
              </a:ext>
            </a:extLst>
          </p:cNvPr>
          <p:cNvSpPr>
            <a:spLocks noGrp="1"/>
          </p:cNvSpPr>
          <p:nvPr>
            <p:ph idx="1"/>
          </p:nvPr>
        </p:nvSpPr>
        <p:spPr>
          <a:xfrm>
            <a:off x="107504" y="260648"/>
            <a:ext cx="8856984" cy="6480084"/>
          </a:xfrm>
        </p:spPr>
        <p:txBody>
          <a:bodyPr>
            <a:noAutofit/>
          </a:bodyPr>
          <a:lstStyle/>
          <a:p>
            <a:pPr marL="0" indent="0">
              <a:buNone/>
            </a:pPr>
            <a:r>
              <a:rPr lang="pl-PL" sz="2000" b="1" dirty="0"/>
              <a:t>PODMIOTY UPRAWNIONE DO KORZYSTANIA Z KSEF</a:t>
            </a:r>
            <a:endParaRPr lang="pl-PL" sz="2000" dirty="0"/>
          </a:p>
          <a:p>
            <a:pPr marL="0" indent="0">
              <a:buNone/>
            </a:pPr>
            <a:r>
              <a:rPr lang="pl-PL" dirty="0"/>
              <a:t>Jak komornik może uzyskać dane z KSEF?</a:t>
            </a:r>
          </a:p>
          <a:p>
            <a:pPr marL="0" lvl="0" indent="0">
              <a:buNone/>
            </a:pPr>
            <a:r>
              <a:rPr lang="pl-PL" b="1" dirty="0"/>
              <a:t>Poprzez nadawanie uprawnień:</a:t>
            </a:r>
            <a:r>
              <a:rPr lang="pl-PL" dirty="0"/>
              <a:t> </a:t>
            </a:r>
          </a:p>
          <a:p>
            <a:pPr marL="0" indent="0">
              <a:buNone/>
            </a:pPr>
            <a:r>
              <a:rPr lang="pl-PL" dirty="0"/>
              <a:t>Jeśli komornik chce uzyskać dostęp do faktur, może nadać sobie stosowne uprawnienia w systemie, podobnie jak inne podmioty. </a:t>
            </a:r>
          </a:p>
          <a:p>
            <a:pPr marL="0" lvl="0" indent="0">
              <a:buNone/>
            </a:pPr>
            <a:r>
              <a:rPr lang="pl-PL" b="1" dirty="0"/>
              <a:t>Zajęcie elektroniczne:</a:t>
            </a:r>
            <a:r>
              <a:rPr lang="pl-PL" dirty="0"/>
              <a:t> </a:t>
            </a:r>
          </a:p>
          <a:p>
            <a:pPr marL="0" indent="0">
              <a:buNone/>
            </a:pPr>
            <a:r>
              <a:rPr lang="pl-PL" dirty="0"/>
              <a:t>Działania egzekucyjne mogą dotyczyć składników majątkowych dłużnika, a faktury przechowywane w KSEF mogą stanowić takie składniki, które można zająć na drodze elektronicznej. </a:t>
            </a:r>
          </a:p>
          <a:p>
            <a:pPr marL="0" indent="0">
              <a:buNone/>
            </a:pPr>
            <a:r>
              <a:rPr lang="pl-PL" dirty="0"/>
              <a:t>Podsumowując, komornik nie ma domyślnego dostępu do KSEF, ale ma możliwość uzyskania informacji o fakturach dłużnika poprzez nadanie sobie odpowiednich uprawnień w systemie lub poprzez inne środki egzekucyjne. </a:t>
            </a:r>
          </a:p>
          <a:p>
            <a:pPr marL="0" indent="0">
              <a:lnSpc>
                <a:spcPct val="107000"/>
              </a:lnSpc>
              <a:spcAft>
                <a:spcPts val="800"/>
              </a:spcAft>
              <a:buNone/>
            </a:pPr>
            <a:endParaRPr lang="pl-PL"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ymbol zastępczy numeru slajdu 1">
            <a:extLst>
              <a:ext uri="{FF2B5EF4-FFF2-40B4-BE49-F238E27FC236}">
                <a16:creationId xmlns:a16="http://schemas.microsoft.com/office/drawing/2014/main" id="{C982FBE2-F9AF-6539-952A-74FD980D9357}"/>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90</a:t>
            </a:fld>
            <a:endParaRPr lang="pl-PL"/>
          </a:p>
        </p:txBody>
      </p:sp>
    </p:spTree>
    <p:extLst>
      <p:ext uri="{BB962C8B-B14F-4D97-AF65-F5344CB8AC3E}">
        <p14:creationId xmlns:p14="http://schemas.microsoft.com/office/powerpoint/2010/main" val="29935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C3A24B-B953-07FE-E335-F32261B5778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8B2A6A2-6EF8-B049-C5C3-0515DDD04D9D}"/>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53EBA2C9-AC7F-79A0-C0CA-0EA8750A42D8}"/>
              </a:ext>
            </a:extLst>
          </p:cNvPr>
          <p:cNvSpPr>
            <a:spLocks noGrp="1"/>
          </p:cNvSpPr>
          <p:nvPr>
            <p:ph idx="1"/>
          </p:nvPr>
        </p:nvSpPr>
        <p:spPr>
          <a:xfrm>
            <a:off x="107504" y="260648"/>
            <a:ext cx="8856984" cy="6480084"/>
          </a:xfrm>
        </p:spPr>
        <p:txBody>
          <a:bodyPr>
            <a:noAutofit/>
          </a:bodyPr>
          <a:lstStyle/>
          <a:p>
            <a:pPr marL="0" indent="0">
              <a:buNone/>
            </a:pPr>
            <a:r>
              <a:rPr lang="pl-PL" sz="2400" dirty="0"/>
              <a:t>5)osoby fizyczne wskazane w zawiadomieniu o nadaniu lub odebraniu uprawnień do korzystania z Krajowego Systemu e-Faktur, którym podatnik lub podmioty, o których mowa w art. 106c, nadali uprawnienia do korzystania z tego systemu,- </a:t>
            </a:r>
            <a:r>
              <a:rPr lang="pl-PL" sz="2400" b="1" dirty="0"/>
              <a:t>osoby fizyczne wskazane przez Podatnika ( pracownicy danego podatnika, osoby uprawnione do cedowania dalej uprawnień nabytych)  lub pracownicy organów egzekucyjnych którym organ egzekucyjny nadał uprawnienia.</a:t>
            </a:r>
            <a:endParaRPr lang="pl-PL" sz="2400" dirty="0"/>
          </a:p>
          <a:p>
            <a:pPr marL="0" indent="0">
              <a:buNone/>
            </a:pPr>
            <a:r>
              <a:rPr lang="pl-PL" sz="2400" dirty="0"/>
              <a:t>6)podmioty inne, niż wymienione w pkt 1-5, wskazane przez osoby fizyczne korzystające z Krajowego Systemu e-Faktur, jeżeli prawo do wskazywania innego podmiotu wynika z uprawnień nadanych tym osobom fizycznym</a:t>
            </a:r>
          </a:p>
          <a:p>
            <a:pPr marL="0" indent="0">
              <a:buNone/>
            </a:pPr>
            <a:r>
              <a:rPr lang="pl-PL" sz="2400" dirty="0"/>
              <a:t>- uwierzytelnieni w sposób określony w przepisach wydanych na podstawie art. 106r pkt 3( </a:t>
            </a:r>
            <a:r>
              <a:rPr lang="pl-PL" sz="2400" b="1" dirty="0"/>
              <a:t>czyli jak wyżej wskazano)</a:t>
            </a:r>
            <a:endParaRPr lang="pl-PL" sz="2400" dirty="0"/>
          </a:p>
          <a:p>
            <a:pPr marL="0" indent="0">
              <a:lnSpc>
                <a:spcPct val="107000"/>
              </a:lnSpc>
              <a:spcAft>
                <a:spcPts val="800"/>
              </a:spcAft>
              <a:buNone/>
            </a:pPr>
            <a:endParaRPr lang="pl-PL"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ymbol zastępczy numeru slajdu 1">
            <a:extLst>
              <a:ext uri="{FF2B5EF4-FFF2-40B4-BE49-F238E27FC236}">
                <a16:creationId xmlns:a16="http://schemas.microsoft.com/office/drawing/2014/main" id="{EACF91B8-DB45-4DEA-508F-BD4F25CA2944}"/>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91</a:t>
            </a:fld>
            <a:endParaRPr lang="pl-PL"/>
          </a:p>
        </p:txBody>
      </p:sp>
    </p:spTree>
    <p:extLst>
      <p:ext uri="{BB962C8B-B14F-4D97-AF65-F5344CB8AC3E}">
        <p14:creationId xmlns:p14="http://schemas.microsoft.com/office/powerpoint/2010/main" val="29705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9481B9-493A-8055-792C-C2E66810713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C2366BB-2938-F967-41F7-EAB60CBBEA80}"/>
              </a:ext>
            </a:extLst>
          </p:cNvPr>
          <p:cNvSpPr>
            <a:spLocks noGrp="1"/>
          </p:cNvSpPr>
          <p:nvPr>
            <p:ph type="title"/>
          </p:nvPr>
        </p:nvSpPr>
        <p:spPr>
          <a:xfrm>
            <a:off x="457200" y="116632"/>
            <a:ext cx="7239000" cy="432048"/>
          </a:xfrm>
        </p:spPr>
        <p:txBody>
          <a:bodyPr>
            <a:normAutofit fontScale="90000"/>
          </a:bodyPr>
          <a:lstStyle/>
          <a:p>
            <a:br>
              <a:rPr lang="pl-PL" sz="2700" dirty="0"/>
            </a:br>
            <a:br>
              <a:rPr lang="pl-PL" sz="2700" dirty="0"/>
            </a:br>
            <a:br>
              <a:rPr lang="pl-PL" sz="2700" dirty="0"/>
            </a:br>
            <a:br>
              <a:rPr lang="pl-PL" sz="2700" dirty="0"/>
            </a:br>
            <a:br>
              <a:rPr lang="pl-PL" sz="2700" dirty="0"/>
            </a:br>
            <a:br>
              <a:rPr lang="pl-PL" dirty="0"/>
            </a:br>
            <a:endParaRPr lang="pl-PL" sz="2000" dirty="0"/>
          </a:p>
        </p:txBody>
      </p:sp>
      <p:sp>
        <p:nvSpPr>
          <p:cNvPr id="3" name="Symbol zastępczy zawartości 2">
            <a:extLst>
              <a:ext uri="{FF2B5EF4-FFF2-40B4-BE49-F238E27FC236}">
                <a16:creationId xmlns:a16="http://schemas.microsoft.com/office/drawing/2014/main" id="{C77A5EC2-6169-277E-517F-3EEB281BCC75}"/>
              </a:ext>
            </a:extLst>
          </p:cNvPr>
          <p:cNvSpPr>
            <a:spLocks noGrp="1"/>
          </p:cNvSpPr>
          <p:nvPr>
            <p:ph idx="1"/>
          </p:nvPr>
        </p:nvSpPr>
        <p:spPr>
          <a:xfrm>
            <a:off x="107504" y="260648"/>
            <a:ext cx="8856984" cy="6480084"/>
          </a:xfrm>
        </p:spPr>
        <p:txBody>
          <a:bodyPr>
            <a:noAutofit/>
          </a:bodyPr>
          <a:lstStyle/>
          <a:p>
            <a:pPr marL="0" indent="0">
              <a:buNone/>
            </a:pPr>
            <a:r>
              <a:rPr lang="pl-PL" sz="2000" b="1" dirty="0"/>
              <a:t>Dostęp do danych KSEF - dla kogo z Urzędu </a:t>
            </a:r>
            <a:endParaRPr lang="pl-PL" sz="2000" dirty="0"/>
          </a:p>
          <a:p>
            <a:pPr marL="0" indent="0">
              <a:buNone/>
            </a:pPr>
            <a:r>
              <a:rPr lang="pl-PL" sz="2000" dirty="0"/>
              <a:t>Aby zapewnić dodatkowe bezpieczeństwo, </a:t>
            </a:r>
            <a:r>
              <a:rPr lang="pl-PL" sz="2000" b="1" dirty="0"/>
              <a:t>dostęp do szczegółowych danych przechowywanych w ramach KSEF jest możliwy wyłącznie w określonych sytuacjach</a:t>
            </a:r>
            <a:r>
              <a:rPr lang="pl-PL" sz="2000" dirty="0"/>
              <a:t>, takich jak: </a:t>
            </a:r>
          </a:p>
          <a:p>
            <a:pPr marL="0" lvl="0" indent="0">
              <a:buNone/>
            </a:pPr>
            <a:r>
              <a:rPr lang="pl-PL" sz="2000" dirty="0"/>
              <a:t>- czynności kontrolne i sprawdzające,  </a:t>
            </a:r>
          </a:p>
          <a:p>
            <a:pPr marL="0" lvl="0" indent="0">
              <a:buNone/>
            </a:pPr>
            <a:r>
              <a:rPr lang="pl-PL" sz="2000" dirty="0"/>
              <a:t>- postępowanie podatkowe, </a:t>
            </a:r>
          </a:p>
          <a:p>
            <a:pPr marL="0" lvl="0" indent="0">
              <a:buNone/>
            </a:pPr>
            <a:r>
              <a:rPr lang="pl-PL" sz="2000" dirty="0"/>
              <a:t>- działalność analityczna, prognostyczna i badawcza, dotycząca zjawisk pozostających we właściwości Krajowej Administracji Skarbowej (KAS), </a:t>
            </a:r>
          </a:p>
          <a:p>
            <a:pPr marL="0" lvl="0" indent="0">
              <a:buNone/>
            </a:pPr>
            <a:r>
              <a:rPr lang="pl-PL" sz="2000" dirty="0"/>
              <a:t>- efektywna ocena ryzyka. </a:t>
            </a:r>
          </a:p>
          <a:p>
            <a:pPr marL="0" indent="0">
              <a:buNone/>
            </a:pPr>
            <a:r>
              <a:rPr lang="pl-PL" sz="2000" dirty="0"/>
              <a:t>Dostęp do informacji będzie reglamentowany, a żeby go uzyskać konieczne będzie złożenie wniosku o nadanie określonych uprawnień w systemie dla wskazanego pracownika KAS. Taki wniosek musi posiadać </a:t>
            </a:r>
            <a:r>
              <a:rPr lang="pl-PL" sz="2000" b="1" dirty="0"/>
              <a:t>podpis kierownika jednostki wnioskującej</a:t>
            </a:r>
            <a:r>
              <a:rPr lang="pl-PL" sz="2000" dirty="0"/>
              <a:t>, a każdy wgląd w dane będzie na bieżąco monitorowany oraz cyklicznie audytowany. To powinno dodatkowo uspokoić przedsiębiorców, którzy martwią się o poziom zabezpieczeń w Krajowym Systemie e-Faktur.</a:t>
            </a:r>
          </a:p>
          <a:p>
            <a:pPr marL="0" indent="0">
              <a:lnSpc>
                <a:spcPct val="107000"/>
              </a:lnSpc>
              <a:spcAft>
                <a:spcPts val="800"/>
              </a:spcAft>
              <a:buNone/>
            </a:pPr>
            <a:endParaRPr lang="pl-PL"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ymbol zastępczy numeru slajdu 1">
            <a:extLst>
              <a:ext uri="{FF2B5EF4-FFF2-40B4-BE49-F238E27FC236}">
                <a16:creationId xmlns:a16="http://schemas.microsoft.com/office/drawing/2014/main" id="{6FEEAAFE-0BFE-0DBE-3F09-E59F5EE3578D}"/>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92</a:t>
            </a:fld>
            <a:endParaRPr lang="pl-PL"/>
          </a:p>
        </p:txBody>
      </p:sp>
    </p:spTree>
    <p:extLst>
      <p:ext uri="{BB962C8B-B14F-4D97-AF65-F5344CB8AC3E}">
        <p14:creationId xmlns:p14="http://schemas.microsoft.com/office/powerpoint/2010/main" val="397338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85887" y="1257300"/>
            <a:ext cx="6111479" cy="4386263"/>
          </a:xfrm>
        </p:spPr>
        <p:txBody>
          <a:bodyPr/>
          <a:lstStyle/>
          <a:p>
            <a:pPr>
              <a:defRPr/>
            </a:pPr>
            <a:r>
              <a:rPr lang="pl-PL" sz="1400" dirty="0">
                <a:solidFill>
                  <a:schemeClr val="tx2"/>
                </a:solidFill>
              </a:rPr>
              <a:t>5. </a:t>
            </a:r>
            <a:r>
              <a:rPr lang="pl-PL" sz="2400" dirty="0">
                <a:solidFill>
                  <a:schemeClr val="tx2"/>
                </a:solidFill>
              </a:rPr>
              <a:t>Problematyka dokonywania importu faktur przychodowych i kosztowych w księgowości firm oraz w biurach rachunkowych </a:t>
            </a:r>
            <a:br>
              <a:rPr lang="pl-PL" dirty="0"/>
            </a:br>
            <a:br>
              <a:rPr lang="pl-PL" sz="2700" dirty="0"/>
            </a:br>
            <a:br>
              <a:rPr lang="pl-PL" sz="2700" dirty="0">
                <a:solidFill>
                  <a:schemeClr val="bg2">
                    <a:lumMod val="50000"/>
                  </a:schemeClr>
                </a:solidFill>
              </a:rPr>
            </a:br>
            <a:endParaRPr lang="pl-PL" sz="2700" dirty="0">
              <a:solidFill>
                <a:schemeClr val="bg2">
                  <a:lumMod val="50000"/>
                </a:schemeClr>
              </a:solidFill>
            </a:endParaRPr>
          </a:p>
        </p:txBody>
      </p:sp>
      <p:sp>
        <p:nvSpPr>
          <p:cNvPr id="3" name="Podtytuł 2"/>
          <p:cNvSpPr>
            <a:spLocks noGrp="1"/>
          </p:cNvSpPr>
          <p:nvPr>
            <p:ph type="subTitle" idx="1"/>
          </p:nvPr>
        </p:nvSpPr>
        <p:spPr>
          <a:xfrm>
            <a:off x="539552" y="3512345"/>
            <a:ext cx="1872208" cy="2131219"/>
          </a:xfrm>
        </p:spPr>
        <p:txBody>
          <a:bodyPr>
            <a:normAutofit/>
          </a:bodyPr>
          <a:lstStyle/>
          <a:p>
            <a:pPr>
              <a:defRPr/>
            </a:pPr>
            <a:endParaRPr lang="pl-PL" sz="2100" b="1" dirty="0">
              <a:solidFill>
                <a:schemeClr val="tx1">
                  <a:lumMod val="95000"/>
                  <a:lumOff val="5000"/>
                </a:schemeClr>
              </a:solidFill>
            </a:endParaRPr>
          </a:p>
          <a:p>
            <a:pPr>
              <a:defRPr/>
            </a:pPr>
            <a:r>
              <a:rPr lang="pl-PL" sz="1965" dirty="0"/>
              <a:t> </a:t>
            </a:r>
          </a:p>
          <a:p>
            <a:pPr>
              <a:defRPr/>
            </a:pPr>
            <a:endParaRPr lang="pl-PL" sz="1965" dirty="0"/>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6128" y="73153"/>
            <a:ext cx="8260672" cy="228600"/>
          </a:xfrm>
        </p:spPr>
        <p:txBody>
          <a:bodyPr>
            <a:normAutofit fontScale="90000"/>
          </a:bodyPr>
          <a:lstStyle/>
          <a:p>
            <a:endParaRPr lang="pl-PL" sz="2000" dirty="0"/>
          </a:p>
        </p:txBody>
      </p:sp>
      <p:sp>
        <p:nvSpPr>
          <p:cNvPr id="3" name="Symbol zastępczy zawartości 2"/>
          <p:cNvSpPr>
            <a:spLocks noGrp="1"/>
          </p:cNvSpPr>
          <p:nvPr>
            <p:ph idx="1"/>
          </p:nvPr>
        </p:nvSpPr>
        <p:spPr>
          <a:xfrm>
            <a:off x="107504" y="408374"/>
            <a:ext cx="9036496" cy="6147874"/>
          </a:xfrm>
        </p:spPr>
        <p:txBody>
          <a:bodyPr>
            <a:normAutofit/>
          </a:bodyPr>
          <a:lstStyle/>
          <a:p>
            <a:pPr marL="0" indent="0">
              <a:buNone/>
            </a:pPr>
            <a:r>
              <a:rPr lang="pl-PL" dirty="0"/>
              <a:t>Jak wspomniano wyżej niewątpliwie w okresie przejściowym do końca 2026 roku , ze względu na istniejąca możliwość istnienia faktur KSEF oraz faktur papierowych lub elektronicznych odbiorca krajowy musi liczyć się z możliwościami pomyłek w dostarczanych mu fakturach .</a:t>
            </a:r>
          </a:p>
          <a:p>
            <a:pPr marL="0" indent="0">
              <a:buNone/>
            </a:pPr>
            <a:r>
              <a:rPr lang="pl-PL" dirty="0"/>
              <a:t>Jak wspomniano w ustawie na dzień dzisiejszy nie przewidziano konsekwencji dla Nabywcy dostarczenia mu faktury w wersji papierowej lub elektronicznej zamiast faktury KSEF.  Przepisy dotyczące prawa do odliczenia podatku naliczonego w przypadku gdy dostarczona podatnikowi faktura ( mimo błędnej formy) potwierdza prawidłowe czynności nie uległy zmianie co oznacza , że generalnie taka faktura mimo swojej wadliwości po stronie Sprzedawcy jest prawidłowa po stronie Nabywcy.  </a:t>
            </a:r>
          </a:p>
        </p:txBody>
      </p:sp>
      <p:sp>
        <p:nvSpPr>
          <p:cNvPr id="4" name="Symbol zastępczy numeru slajdu 3"/>
          <p:cNvSpPr>
            <a:spLocks noGrp="1"/>
          </p:cNvSpPr>
          <p:nvPr>
            <p:ph type="sldNum" sz="quarter" idx="12"/>
          </p:nvPr>
        </p:nvSpPr>
        <p:spPr>
          <a:xfrm>
            <a:off x="6251448" y="6556248"/>
            <a:ext cx="588336" cy="228600"/>
          </a:xfrm>
          <a:prstGeom prst="rect">
            <a:avLst/>
          </a:prstGeom>
        </p:spPr>
        <p:txBody>
          <a:bodyPr vert="horz" lIns="0" tIns="0" rIns="0" bIns="0" anchor="b"/>
          <a:lstStyle>
            <a:defPPr>
              <a:defRPr lang="pl-PL"/>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594D15-2B02-4503-A17C-DAA438571C77}" type="slidenum">
              <a:rPr lang="pl-PL" smtClean="0"/>
              <a:pPr/>
              <a:t>94</a:t>
            </a:fld>
            <a:endParaRPr lang="pl-PL"/>
          </a:p>
        </p:txBody>
      </p:sp>
    </p:spTree>
    <p:extLst>
      <p:ext uri="{BB962C8B-B14F-4D97-AF65-F5344CB8AC3E}">
        <p14:creationId xmlns:p14="http://schemas.microsoft.com/office/powerpoint/2010/main" val="3607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A08C1B-A3F5-1C04-8A06-19BE320044A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BA2E0B-50EB-23EC-132B-7CFFEE6CBDF9}"/>
              </a:ext>
            </a:extLst>
          </p:cNvPr>
          <p:cNvSpPr>
            <a:spLocks noGrp="1"/>
          </p:cNvSpPr>
          <p:nvPr>
            <p:ph type="title"/>
          </p:nvPr>
        </p:nvSpPr>
        <p:spPr>
          <a:xfrm>
            <a:off x="426128" y="73153"/>
            <a:ext cx="8260672" cy="228600"/>
          </a:xfrm>
        </p:spPr>
        <p:txBody>
          <a:bodyPr>
            <a:normAutofit fontScale="90000"/>
          </a:bodyPr>
          <a:lstStyle/>
          <a:p>
            <a:endParaRPr lang="pl-PL" sz="2000" dirty="0"/>
          </a:p>
        </p:txBody>
      </p:sp>
      <p:sp>
        <p:nvSpPr>
          <p:cNvPr id="3" name="Symbol zastępczy zawartości 2">
            <a:extLst>
              <a:ext uri="{FF2B5EF4-FFF2-40B4-BE49-F238E27FC236}">
                <a16:creationId xmlns:a16="http://schemas.microsoft.com/office/drawing/2014/main" id="{252DBCAE-1CB0-C5FA-A407-3ED633988B13}"/>
              </a:ext>
            </a:extLst>
          </p:cNvPr>
          <p:cNvSpPr>
            <a:spLocks noGrp="1"/>
          </p:cNvSpPr>
          <p:nvPr>
            <p:ph idx="1"/>
          </p:nvPr>
        </p:nvSpPr>
        <p:spPr>
          <a:xfrm>
            <a:off x="107504" y="408374"/>
            <a:ext cx="9036496" cy="6147874"/>
          </a:xfrm>
        </p:spPr>
        <p:txBody>
          <a:bodyPr>
            <a:normAutofit/>
          </a:bodyPr>
          <a:lstStyle/>
          <a:p>
            <a:pPr marL="0" indent="0">
              <a:buNone/>
            </a:pPr>
            <a:endParaRPr lang="pl-PL" dirty="0"/>
          </a:p>
          <a:p>
            <a:pPr marL="0" indent="0">
              <a:buNone/>
            </a:pPr>
            <a:endParaRPr lang="pl-PL" dirty="0"/>
          </a:p>
          <a:p>
            <a:pPr marL="0" indent="0">
              <a:buNone/>
            </a:pPr>
            <a:r>
              <a:rPr lang="pl-PL" dirty="0"/>
              <a:t>Jak ODTWORZYĆ OBIEG DOKUMENTÓW który dotychczas obowiązywał w firmie przy przekazywaniu faktur kosztowych i przychodowych w przypadku „księgowości na miejscu”?</a:t>
            </a:r>
          </a:p>
          <a:p>
            <a:pPr marL="0" indent="0">
              <a:buNone/>
            </a:pPr>
            <a:endParaRPr lang="pl-PL" dirty="0"/>
          </a:p>
          <a:p>
            <a:pPr marL="0" indent="0">
              <a:buNone/>
            </a:pPr>
            <a:endParaRPr lang="pl-PL" dirty="0"/>
          </a:p>
          <a:p>
            <a:pPr marL="0" indent="0">
              <a:buNone/>
            </a:pPr>
            <a:r>
              <a:rPr lang="pl-PL" dirty="0"/>
              <a:t>Jak ODTWORZYĆ OBIEG DOKUMENTÓW  który dotychczas obowiązywał w firmie w przypadku przekazywania dokumentów do BIURA RACHUNKOWEGO?</a:t>
            </a:r>
          </a:p>
        </p:txBody>
      </p:sp>
      <p:sp>
        <p:nvSpPr>
          <p:cNvPr id="4" name="Symbol zastępczy numeru slajdu 3">
            <a:extLst>
              <a:ext uri="{FF2B5EF4-FFF2-40B4-BE49-F238E27FC236}">
                <a16:creationId xmlns:a16="http://schemas.microsoft.com/office/drawing/2014/main" id="{6C730CAD-1084-A7FA-BC35-01454FDC99E5}"/>
              </a:ext>
            </a:extLst>
          </p:cNvPr>
          <p:cNvSpPr>
            <a:spLocks noGrp="1"/>
          </p:cNvSpPr>
          <p:nvPr>
            <p:ph type="sldNum" sz="quarter" idx="12"/>
          </p:nvPr>
        </p:nvSpPr>
        <p:spPr>
          <a:xfrm>
            <a:off x="6251448" y="6556248"/>
            <a:ext cx="588336" cy="228600"/>
          </a:xfrm>
          <a:prstGeom prst="rect">
            <a:avLst/>
          </a:prstGeom>
        </p:spPr>
        <p:txBody>
          <a:bodyPr vert="horz" lIns="0" tIns="0" rIns="0" bIns="0" anchor="b"/>
          <a:lstStyle>
            <a:defPPr>
              <a:defRPr lang="pl-PL"/>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594D15-2B02-4503-A17C-DAA438571C77}" type="slidenum">
              <a:rPr lang="pl-PL" smtClean="0"/>
              <a:pPr/>
              <a:t>95</a:t>
            </a:fld>
            <a:endParaRPr lang="pl-PL"/>
          </a:p>
        </p:txBody>
      </p:sp>
    </p:spTree>
    <p:extLst>
      <p:ext uri="{BB962C8B-B14F-4D97-AF65-F5344CB8AC3E}">
        <p14:creationId xmlns:p14="http://schemas.microsoft.com/office/powerpoint/2010/main" val="15259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6128" y="408373"/>
            <a:ext cx="8260672" cy="500348"/>
          </a:xfrm>
        </p:spPr>
        <p:txBody>
          <a:bodyPr>
            <a:normAutofit/>
          </a:bodyPr>
          <a:lstStyle/>
          <a:p>
            <a:endParaRPr lang="pl-PL" sz="2000" dirty="0"/>
          </a:p>
        </p:txBody>
      </p:sp>
      <p:sp>
        <p:nvSpPr>
          <p:cNvPr id="3" name="Symbol zastępczy zawartości 2"/>
          <p:cNvSpPr>
            <a:spLocks noGrp="1"/>
          </p:cNvSpPr>
          <p:nvPr>
            <p:ph idx="1"/>
          </p:nvPr>
        </p:nvSpPr>
        <p:spPr>
          <a:xfrm>
            <a:off x="107504" y="73152"/>
            <a:ext cx="9036496" cy="6524200"/>
          </a:xfrm>
        </p:spPr>
        <p:txBody>
          <a:bodyPr>
            <a:normAutofit fontScale="92500" lnSpcReduction="10000"/>
          </a:bodyPr>
          <a:lstStyle/>
          <a:p>
            <a:pPr marL="0" indent="0">
              <a:buNone/>
            </a:pPr>
            <a:r>
              <a:rPr lang="pl-PL" dirty="0"/>
              <a:t>Biorąc pod uwagę fakt , że faktury przesłane do KSEF będą zapewniały łatwiejszy import takich dokumentów do programu księgowego, magazynowego czy innego.</a:t>
            </a:r>
          </a:p>
          <a:p>
            <a:pPr marL="0" indent="0">
              <a:buNone/>
            </a:pPr>
            <a:r>
              <a:rPr lang="pl-PL" dirty="0"/>
              <a:t>Jednakże niezbędne będzie wypracowanie odpowiedniej metodologii dotyczącej ( po ich zaimportowaniu na dysk podatnika) :</a:t>
            </a:r>
          </a:p>
          <a:p>
            <a:pPr marL="514350" indent="-514350">
              <a:buAutoNum type="arabicPeriod"/>
            </a:pPr>
            <a:r>
              <a:rPr lang="pl-PL" dirty="0"/>
              <a:t>Dekretacji faktur co do podziału na zakupy i koszty pozostałe lub inne elementy dekretacji</a:t>
            </a:r>
          </a:p>
          <a:p>
            <a:pPr marL="514350" indent="-514350">
              <a:buAutoNum type="arabicPeriod"/>
            </a:pPr>
            <a:r>
              <a:rPr lang="pl-PL" dirty="0"/>
              <a:t>Zatwierdzenia danej faktury pod kątem merytorycznym przez kierownika jednostki lub inne osoby odpowiedzialne dotąd za takie zatwierdzanie.</a:t>
            </a:r>
          </a:p>
          <a:p>
            <a:pPr marL="514350" indent="-514350">
              <a:buAutoNum type="arabicPeriod"/>
            </a:pPr>
            <a:r>
              <a:rPr lang="pl-PL" dirty="0"/>
              <a:t>Wdrożenie procedury mającej na celu „odsianie” faktur omyłkowych nie dotyczących tego podatnika, faktur wziętych na cele prywatne i faktur </a:t>
            </a:r>
            <a:r>
              <a:rPr lang="pl-PL" dirty="0" err="1"/>
              <a:t>scamowych</a:t>
            </a:r>
            <a:r>
              <a:rPr lang="pl-PL" dirty="0"/>
              <a:t>.</a:t>
            </a:r>
          </a:p>
          <a:p>
            <a:pPr marL="514350" indent="-514350">
              <a:buAutoNum type="arabicPeriod"/>
            </a:pPr>
            <a:r>
              <a:rPr lang="pl-PL" dirty="0"/>
              <a:t>Dekretacje faktur dla celów ustalenia właściwego zaszeregowania danej faktury do odpowiedniej kategorii kosztów w rachunku kalkulacyjnym. </a:t>
            </a:r>
          </a:p>
        </p:txBody>
      </p:sp>
      <p:sp>
        <p:nvSpPr>
          <p:cNvPr id="4" name="Symbol zastępczy numeru slajdu 3"/>
          <p:cNvSpPr>
            <a:spLocks noGrp="1"/>
          </p:cNvSpPr>
          <p:nvPr>
            <p:ph type="sldNum" sz="quarter" idx="12"/>
          </p:nvPr>
        </p:nvSpPr>
        <p:spPr>
          <a:xfrm>
            <a:off x="6251448" y="6556248"/>
            <a:ext cx="588336" cy="228600"/>
          </a:xfrm>
          <a:prstGeom prst="rect">
            <a:avLst/>
          </a:prstGeom>
        </p:spPr>
        <p:txBody>
          <a:bodyPr vert="horz" lIns="0" tIns="0" rIns="0" bIns="0" anchor="b"/>
          <a:lstStyle>
            <a:defPPr>
              <a:defRPr lang="pl-PL"/>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594D15-2B02-4503-A17C-DAA438571C77}" type="slidenum">
              <a:rPr lang="pl-PL" smtClean="0"/>
              <a:pPr/>
              <a:t>96</a:t>
            </a:fld>
            <a:endParaRPr lang="pl-PL"/>
          </a:p>
        </p:txBody>
      </p:sp>
    </p:spTree>
    <p:extLst>
      <p:ext uri="{BB962C8B-B14F-4D97-AF65-F5344CB8AC3E}">
        <p14:creationId xmlns:p14="http://schemas.microsoft.com/office/powerpoint/2010/main" val="163873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BC7660-74C8-446A-AD70-F116114CDA5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DA4F20E-E0AB-1C41-875A-DE7D74FEBE42}"/>
              </a:ext>
            </a:extLst>
          </p:cNvPr>
          <p:cNvSpPr>
            <a:spLocks noGrp="1"/>
          </p:cNvSpPr>
          <p:nvPr>
            <p:ph type="title"/>
          </p:nvPr>
        </p:nvSpPr>
        <p:spPr>
          <a:xfrm>
            <a:off x="426128" y="408373"/>
            <a:ext cx="8260672" cy="500348"/>
          </a:xfrm>
        </p:spPr>
        <p:txBody>
          <a:bodyPr>
            <a:normAutofit/>
          </a:bodyPr>
          <a:lstStyle/>
          <a:p>
            <a:endParaRPr lang="pl-PL" sz="2000" dirty="0"/>
          </a:p>
        </p:txBody>
      </p:sp>
      <p:sp>
        <p:nvSpPr>
          <p:cNvPr id="3" name="Symbol zastępczy zawartości 2">
            <a:extLst>
              <a:ext uri="{FF2B5EF4-FFF2-40B4-BE49-F238E27FC236}">
                <a16:creationId xmlns:a16="http://schemas.microsoft.com/office/drawing/2014/main" id="{C65EFB5E-5703-F942-C140-8A453D4612F4}"/>
              </a:ext>
            </a:extLst>
          </p:cNvPr>
          <p:cNvSpPr>
            <a:spLocks noGrp="1"/>
          </p:cNvSpPr>
          <p:nvPr>
            <p:ph idx="1"/>
          </p:nvPr>
        </p:nvSpPr>
        <p:spPr>
          <a:xfrm>
            <a:off x="107504" y="73152"/>
            <a:ext cx="9036496" cy="6524200"/>
          </a:xfrm>
        </p:spPr>
        <p:txBody>
          <a:bodyPr>
            <a:normAutofit/>
          </a:bodyPr>
          <a:lstStyle/>
          <a:p>
            <a:pPr marL="0" indent="0">
              <a:buNone/>
            </a:pPr>
            <a:r>
              <a:rPr lang="pl-PL" dirty="0"/>
              <a:t>5. Trzeba będzie rozważyć czy import faktur ma się odbywać za okresy dzienne, tygodniowe czy raz w miesiącu. Biorąc pod uwagę kwestie terminów płatności u samego podatnika „ściąganie” dokumentów z KSEF następować będzie pewnie codziennie natomiast w obsługującej tego podatnika firmie księgowej pewnie raz na tydzień lub nawet raz na koniec miesiąca.  </a:t>
            </a:r>
          </a:p>
        </p:txBody>
      </p:sp>
      <p:sp>
        <p:nvSpPr>
          <p:cNvPr id="4" name="Symbol zastępczy numeru slajdu 3">
            <a:extLst>
              <a:ext uri="{FF2B5EF4-FFF2-40B4-BE49-F238E27FC236}">
                <a16:creationId xmlns:a16="http://schemas.microsoft.com/office/drawing/2014/main" id="{CD53031F-DB8D-2141-E5B1-0564F3B28E0F}"/>
              </a:ext>
            </a:extLst>
          </p:cNvPr>
          <p:cNvSpPr>
            <a:spLocks noGrp="1"/>
          </p:cNvSpPr>
          <p:nvPr>
            <p:ph type="sldNum" sz="quarter" idx="12"/>
          </p:nvPr>
        </p:nvSpPr>
        <p:spPr>
          <a:xfrm>
            <a:off x="6251448" y="6556248"/>
            <a:ext cx="588336" cy="228600"/>
          </a:xfrm>
          <a:prstGeom prst="rect">
            <a:avLst/>
          </a:prstGeom>
        </p:spPr>
        <p:txBody>
          <a:bodyPr vert="horz" lIns="0" tIns="0" rIns="0" bIns="0" anchor="b"/>
          <a:lstStyle>
            <a:defPPr>
              <a:defRPr lang="pl-PL"/>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594D15-2B02-4503-A17C-DAA438571C77}" type="slidenum">
              <a:rPr lang="pl-PL" smtClean="0"/>
              <a:pPr/>
              <a:t>97</a:t>
            </a:fld>
            <a:endParaRPr lang="pl-PL"/>
          </a:p>
        </p:txBody>
      </p:sp>
    </p:spTree>
    <p:extLst>
      <p:ext uri="{BB962C8B-B14F-4D97-AF65-F5344CB8AC3E}">
        <p14:creationId xmlns:p14="http://schemas.microsoft.com/office/powerpoint/2010/main" val="1161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533400"/>
            <a:ext cx="8148740" cy="5847928"/>
          </a:xfrm>
        </p:spPr>
        <p:txBody>
          <a:bodyPr/>
          <a:lstStyle/>
          <a:p>
            <a:r>
              <a:rPr lang="pl-PL" sz="2800" dirty="0">
                <a:solidFill>
                  <a:schemeClr val="tx2"/>
                </a:solidFill>
              </a:rPr>
              <a:t>6. Zmiany w zakresie duplikatów, not korygujących, faktur do 450 zł i faktur generowanych z kas fiskalnych. Faktury korygujące po zmianach.</a:t>
            </a:r>
            <a:br>
              <a:rPr lang="pl-PL" sz="2800" dirty="0">
                <a:solidFill>
                  <a:schemeClr val="tx2"/>
                </a:solidFill>
              </a:rPr>
            </a:br>
            <a:r>
              <a:rPr lang="pl-PL" sz="3200" b="1" dirty="0">
                <a:solidFill>
                  <a:schemeClr val="tx2">
                    <a:lumMod val="75000"/>
                  </a:schemeClr>
                </a:solidFill>
                <a:effectLst/>
                <a:latin typeface="Calibri" panose="020F0502020204030204" pitchFamily="34" charset="0"/>
                <a:ea typeface="Calibri" panose="020F0502020204030204" pitchFamily="34" charset="0"/>
              </a:rPr>
              <a:t> </a:t>
            </a:r>
            <a:br>
              <a:rPr lang="pl-PL" sz="6000" dirty="0">
                <a:solidFill>
                  <a:schemeClr val="tx2">
                    <a:lumMod val="75000"/>
                  </a:schemeClr>
                </a:solidFill>
              </a:rPr>
            </a:br>
            <a:endParaRPr lang="pl-PL" sz="6000" dirty="0">
              <a:solidFill>
                <a:schemeClr val="tx2">
                  <a:lumMod val="75000"/>
                </a:schemeClr>
              </a:solidFill>
            </a:endParaRPr>
          </a:p>
        </p:txBody>
      </p:sp>
      <p:sp>
        <p:nvSpPr>
          <p:cNvPr id="3" name="Podtytuł 2"/>
          <p:cNvSpPr>
            <a:spLocks noGrp="1"/>
          </p:cNvSpPr>
          <p:nvPr>
            <p:ph type="subTitle" idx="1"/>
          </p:nvPr>
        </p:nvSpPr>
        <p:spPr>
          <a:xfrm>
            <a:off x="3354442" y="3539864"/>
            <a:ext cx="5114778" cy="2841464"/>
          </a:xfrm>
        </p:spPr>
        <p:txBody>
          <a:bodyPr>
            <a:normAutofit/>
          </a:bodyPr>
          <a:lstStyle/>
          <a:p>
            <a:pPr lvl="0"/>
            <a:endParaRPr lang="pl-PL" sz="2800" b="1" dirty="0">
              <a:solidFill>
                <a:schemeClr val="tx1">
                  <a:lumMod val="95000"/>
                  <a:lumOff val="5000"/>
                </a:schemeClr>
              </a:solidFill>
            </a:endParaRPr>
          </a:p>
          <a:p>
            <a:r>
              <a:rPr lang="pl-PL" sz="2620" dirty="0"/>
              <a:t> </a:t>
            </a:r>
          </a:p>
          <a:p>
            <a:endParaRPr lang="pl-PL" sz="2620" dirty="0"/>
          </a:p>
        </p:txBody>
      </p:sp>
      <p:sp>
        <p:nvSpPr>
          <p:cNvPr id="4" name="Symbol zastępczy numeru slajdu 3"/>
          <p:cNvSpPr>
            <a:spLocks noGrp="1"/>
          </p:cNvSpPr>
          <p:nvPr>
            <p:ph type="sldNum" sz="quarter" idx="12"/>
          </p:nvPr>
        </p:nvSpPr>
        <p:spPr/>
        <p:txBody>
          <a:bodyPr/>
          <a:lstStyle/>
          <a:p>
            <a:fld id="{59594D15-2B02-4503-A17C-DAA438571C77}" type="slidenum">
              <a:rPr lang="pl-PL" smtClean="0"/>
              <a:t>98</a:t>
            </a:fld>
            <a:endParaRPr lang="pl-PL"/>
          </a:p>
        </p:txBody>
      </p:sp>
    </p:spTree>
    <p:extLst>
      <p:ext uri="{BB962C8B-B14F-4D97-AF65-F5344CB8AC3E}">
        <p14:creationId xmlns:p14="http://schemas.microsoft.com/office/powerpoint/2010/main" val="6363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46534-37E6-61C8-C01C-9B14F710BB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E681F1-1246-16DE-2BE3-A9E3D8AC65C0}"/>
              </a:ext>
            </a:extLst>
          </p:cNvPr>
          <p:cNvSpPr>
            <a:spLocks noGrp="1"/>
          </p:cNvSpPr>
          <p:nvPr>
            <p:ph type="title"/>
          </p:nvPr>
        </p:nvSpPr>
        <p:spPr>
          <a:xfrm>
            <a:off x="426128" y="115887"/>
            <a:ext cx="8260672" cy="567809"/>
          </a:xfrm>
        </p:spPr>
        <p:txBody>
          <a:bodyPr>
            <a:normAutofit fontScale="90000"/>
          </a:bodyPr>
          <a:lstStyle/>
          <a:p>
            <a:endParaRPr lang="pl-PL" sz="6000" dirty="0"/>
          </a:p>
        </p:txBody>
      </p:sp>
      <p:sp>
        <p:nvSpPr>
          <p:cNvPr id="3" name="Symbol zastępczy zawartości 2">
            <a:extLst>
              <a:ext uri="{FF2B5EF4-FFF2-40B4-BE49-F238E27FC236}">
                <a16:creationId xmlns:a16="http://schemas.microsoft.com/office/drawing/2014/main" id="{649C62C7-41C1-8345-B679-3E819A362866}"/>
              </a:ext>
            </a:extLst>
          </p:cNvPr>
          <p:cNvSpPr>
            <a:spLocks noGrp="1"/>
          </p:cNvSpPr>
          <p:nvPr>
            <p:ph idx="1"/>
          </p:nvPr>
        </p:nvSpPr>
        <p:spPr>
          <a:xfrm>
            <a:off x="116505" y="683695"/>
            <a:ext cx="8847983" cy="5940660"/>
          </a:xfrm>
        </p:spPr>
        <p:txBody>
          <a:bodyPr>
            <a:normAutofit/>
          </a:bodyPr>
          <a:lstStyle/>
          <a:p>
            <a:pPr marL="0" indent="0">
              <a:buNone/>
            </a:pPr>
            <a:r>
              <a:rPr lang="pl-PL" b="1" dirty="0"/>
              <a:t>DUPLIKATY</a:t>
            </a:r>
            <a:endParaRPr lang="pl-PL" dirty="0"/>
          </a:p>
          <a:p>
            <a:pPr marL="0" indent="0">
              <a:buNone/>
            </a:pPr>
            <a:r>
              <a:rPr lang="pl-PL" dirty="0"/>
              <a:t>Będą stosowane w przypadku gdy podatnik może wystawiać faktury papierowe lub elektroniczne ( nie będące fakturami KSEF) oraz w przypadku faktur offline24 , faktur awaryjnych i faktur </a:t>
            </a:r>
            <a:r>
              <a:rPr lang="pl-PL" dirty="0" err="1"/>
              <a:t>niedostępnościowych</a:t>
            </a:r>
            <a:r>
              <a:rPr lang="pl-PL" dirty="0"/>
              <a:t> wystawionych w wersji elektronicznej lub papierowej i przekazanych odbiorcy jeżeli do czasu przekazania ich do KSEF ulegną zniszczeniu lub zaginą . </a:t>
            </a:r>
          </a:p>
          <a:p>
            <a:pPr marL="0" indent="0">
              <a:buNone/>
            </a:pPr>
            <a:r>
              <a:rPr lang="pl-PL" b="1" dirty="0"/>
              <a:t>UWAGA przepis dotyczy wyłącznie faktur wydanych zgodnie z przepisami w wersji papierowej lub elektronicznej w czasie gdy można to było zrobić i po takim wydaniu faktura taka zaginęła.</a:t>
            </a:r>
          </a:p>
          <a:p>
            <a:pPr marL="0" indent="0">
              <a:buNone/>
            </a:pPr>
            <a:r>
              <a:rPr lang="pl-PL" b="1" dirty="0"/>
              <a:t>W relacji B2B w zasadzie DUPLIKATY  nie będą potrzebne.</a:t>
            </a:r>
            <a:endParaRPr lang="pl-PL" dirty="0"/>
          </a:p>
          <a:p>
            <a:pPr marL="0" indent="0" fontAlgn="base">
              <a:buNone/>
            </a:pPr>
            <a:endParaRPr lang="pl-PL" dirty="0">
              <a:solidFill>
                <a:schemeClr val="tx1"/>
              </a:solidFill>
            </a:endParaRPr>
          </a:p>
        </p:txBody>
      </p:sp>
      <p:sp>
        <p:nvSpPr>
          <p:cNvPr id="4" name="Symbol zastępczy numeru slajdu 3">
            <a:extLst>
              <a:ext uri="{FF2B5EF4-FFF2-40B4-BE49-F238E27FC236}">
                <a16:creationId xmlns:a16="http://schemas.microsoft.com/office/drawing/2014/main" id="{A98230E1-39B0-51E4-87B3-021641090C1B}"/>
              </a:ext>
            </a:extLst>
          </p:cNvPr>
          <p:cNvSpPr>
            <a:spLocks noGrp="1"/>
          </p:cNvSpPr>
          <p:nvPr>
            <p:ph type="sldNum" sz="quarter" idx="4294967295"/>
          </p:nvPr>
        </p:nvSpPr>
        <p:spPr>
          <a:xfrm>
            <a:off x="6251448" y="6556248"/>
            <a:ext cx="588336" cy="228600"/>
          </a:xfrm>
          <a:prstGeom prst="rect">
            <a:avLst/>
          </a:prstGeom>
        </p:spPr>
        <p:txBody>
          <a:bodyPr/>
          <a:lstStyle/>
          <a:p>
            <a:fld id="{59594D15-2B02-4503-A17C-DAA438571C77}" type="slidenum">
              <a:rPr lang="pl-PL" smtClean="0"/>
              <a:t>99</a:t>
            </a:fld>
            <a:endParaRPr lang="pl-PL"/>
          </a:p>
        </p:txBody>
      </p:sp>
      <p:sp>
        <p:nvSpPr>
          <p:cNvPr id="6" name="Rectangle 2">
            <a:extLst>
              <a:ext uri="{FF2B5EF4-FFF2-40B4-BE49-F238E27FC236}">
                <a16:creationId xmlns:a16="http://schemas.microsoft.com/office/drawing/2014/main" id="{8B8C2BB3-3E8A-9DB3-5869-4C05B6DD7810}"/>
              </a:ext>
            </a:extLst>
          </p:cNvPr>
          <p:cNvSpPr>
            <a:spLocks noChangeArrowheads="1"/>
          </p:cNvSpPr>
          <p:nvPr/>
        </p:nvSpPr>
        <p:spPr bwMode="auto">
          <a:xfrm>
            <a:off x="457200" y="240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5" name="DefaultOcx">
                  <a:extLst>
                    <a:ext uri="{FF2B5EF4-FFF2-40B4-BE49-F238E27FC236}">
                      <a16:creationId xmlns:a16="http://schemas.microsoft.com/office/drawing/2014/main" id="{997E4049-7732-6932-9AE1-8C357B005285}"/>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1" r:id="rId2" imgW="3892680" imgH="228600"/>
        </mc:Choice>
        <mc:Fallback>
          <p:control name="HTMLText1" r:id="rId2" imgW="3892680" imgH="228600">
            <p:pic>
              <p:nvPicPr>
                <p:cNvPr id="7" name="HTMLText1">
                  <a:extLst>
                    <a:ext uri="{FF2B5EF4-FFF2-40B4-BE49-F238E27FC236}">
                      <a16:creationId xmlns:a16="http://schemas.microsoft.com/office/drawing/2014/main" id="{CD7CE040-6CA0-0D91-1677-EB2831F45FE2}"/>
                    </a:ext>
                  </a:extLst>
                </p:cNvPr>
                <p:cNvPicPr preferRelativeResize="0">
                  <a:picLocks noChangeArrowheads="1" noChangeShapeType="1"/>
                </p:cNvPicPr>
                <p:nvPr/>
              </p:nvPicPr>
              <p:blipFill>
                <a:blip r:embed="rId10"/>
                <a:srcRect/>
                <a:stretch>
                  <a:fillRect/>
                </a:stretch>
              </p:blipFill>
              <p:spPr bwMode="auto">
                <a:xfrm>
                  <a:off x="2670175" y="0"/>
                  <a:ext cx="3509963"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8" name="HTMLOption1">
                  <a:extLst>
                    <a:ext uri="{FF2B5EF4-FFF2-40B4-BE49-F238E27FC236}">
                      <a16:creationId xmlns:a16="http://schemas.microsoft.com/office/drawing/2014/main" id="{729D24EF-F960-9B98-4FB7-EF781D56706A}"/>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4" imgW="209520" imgH="266760"/>
        </mc:Choice>
        <mc:Fallback>
          <p:control name="HTMLOption2" r:id="rId4" imgW="209520" imgH="266760">
            <p:pic>
              <p:nvPicPr>
                <p:cNvPr id="9" name="HTMLOption2">
                  <a:extLst>
                    <a:ext uri="{FF2B5EF4-FFF2-40B4-BE49-F238E27FC236}">
                      <a16:creationId xmlns:a16="http://schemas.microsoft.com/office/drawing/2014/main" id="{A2EA72D4-7983-E982-717E-601DA71EEF21}"/>
                    </a:ext>
                  </a:extLst>
                </p:cNvPr>
                <p:cNvPicPr preferRelativeResize="0">
                  <a:picLocks noChangeArrowheads="1" noChangeShapeType="1"/>
                </p:cNvPicPr>
                <p:nvPr/>
              </p:nvPicPr>
              <p:blipFill>
                <a:blip r:embed="rId1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Text2" r:id="rId5" imgW="914400" imgH="228600"/>
        </mc:Choice>
        <mc:Fallback>
          <p:control name="HTMLText2" r:id="rId5" imgW="914400" imgH="228600">
            <p:pic>
              <p:nvPicPr>
                <p:cNvPr id="10" name="HTMLText2">
                  <a:extLst>
                    <a:ext uri="{FF2B5EF4-FFF2-40B4-BE49-F238E27FC236}">
                      <a16:creationId xmlns:a16="http://schemas.microsoft.com/office/drawing/2014/main" id="{CEC75DC3-53D3-125D-134B-E2AC0C162F70}"/>
                    </a:ext>
                  </a:extLst>
                </p:cNvPr>
                <p:cNvPicPr preferRelativeResize="0">
                  <a:picLocks noChangeArrowheads="1" noChangeShapeType="1"/>
                </p:cNvPicPr>
                <p:nvPr/>
              </p:nvPicPr>
              <p:blipFill>
                <a:blip r:embed="rId9"/>
                <a:srcRect/>
                <a:stretch>
                  <a:fillRect/>
                </a:stretch>
              </p:blipFill>
              <p:spPr bwMode="auto">
                <a:xfrm>
                  <a:off x="2670175" y="0"/>
                  <a:ext cx="911225" cy="231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6" imgW="654120" imgH="317520"/>
        </mc:Choice>
        <mc:Fallback>
          <p:control name="HTMLSubmit1" r:id="rId6" imgW="654120" imgH="317520">
            <p:pic>
              <p:nvPicPr>
                <p:cNvPr id="11" name="HTMLSubmit1">
                  <a:extLst>
                    <a:ext uri="{FF2B5EF4-FFF2-40B4-BE49-F238E27FC236}">
                      <a16:creationId xmlns:a16="http://schemas.microsoft.com/office/drawing/2014/main" id="{9A4C3B12-3CE5-96B1-141A-4F4EA26A378D}"/>
                    </a:ext>
                  </a:extLst>
                </p:cNvPr>
                <p:cNvPicPr preferRelativeResize="0">
                  <a:picLocks noChangeArrowheads="1" noChangeShapeType="1"/>
                </p:cNvPicPr>
                <p:nvPr/>
              </p:nvPicPr>
              <p:blipFill>
                <a:blip r:embed="rId12"/>
                <a:srcRect/>
                <a:stretch>
                  <a:fillRect/>
                </a:stretch>
              </p:blipFill>
              <p:spPr bwMode="auto">
                <a:xfrm>
                  <a:off x="0" y="0"/>
                  <a:ext cx="914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1666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40261</TotalTime>
  <Words>14017</Words>
  <Application>Microsoft Office PowerPoint</Application>
  <PresentationFormat>Pokaz na ekranie (4:3)</PresentationFormat>
  <Paragraphs>1023</Paragraphs>
  <Slides>144</Slides>
  <Notes>12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144</vt:i4>
      </vt:variant>
    </vt:vector>
  </HeadingPairs>
  <TitlesOfParts>
    <vt:vector size="153" baseType="lpstr">
      <vt:lpstr>Arial</vt:lpstr>
      <vt:lpstr>Calibri</vt:lpstr>
      <vt:lpstr>Cambria</vt:lpstr>
      <vt:lpstr>Open Sans</vt:lpstr>
      <vt:lpstr>Times New Roman</vt:lpstr>
      <vt:lpstr>Trebuchet MS</vt:lpstr>
      <vt:lpstr>Wingdings</vt:lpstr>
      <vt:lpstr>Wingdings 2</vt:lpstr>
      <vt:lpstr>Bogaty</vt:lpstr>
      <vt:lpstr>NADCHODZI KSEF     </vt:lpstr>
      <vt:lpstr>1. HARMONOGRAM WEJŚCIA W ŻYCIE   </vt:lpstr>
      <vt:lpstr>      </vt:lpstr>
      <vt:lpstr>      </vt:lpstr>
      <vt:lpstr>      </vt:lpstr>
      <vt:lpstr>      </vt:lpstr>
      <vt:lpstr>      </vt:lpstr>
      <vt:lpstr>2. PODSTAWOWE POJĘCIA KSEF              3. faktura ustrukturyzowana    </vt:lpstr>
      <vt:lpstr>      </vt:lpstr>
      <vt:lpstr>        rysunek poglądowy</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Pierwszy Kod QR dla faktury wystawionej offline (KOD I) Znak graficzny</vt:lpstr>
      <vt:lpstr>Tryb online,offline24, offline (niedostępność systemu) i tryb awaryjny to tryby biznesowe i prawne. Od strony technicznej i systemowej tryb offline24, offline (niedostępność systemu) i tryb awaryjny – to w istocie jeden tryb offline. Z tego względu przyjęto jedno, wspólne oznaczenie „OFFLINE” pod kodem QR.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4. Podmioty uprawnione do korzystania z ksef nadawanie uprawnień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5. Problematyka dokonywania importu faktur przychodowych i kosztowych w księgowości firm oraz w biurach rachunkowych    </vt:lpstr>
      <vt:lpstr>Prezentacja programu PowerPoint</vt:lpstr>
      <vt:lpstr>Prezentacja programu PowerPoint</vt:lpstr>
      <vt:lpstr>Prezentacja programu PowerPoint</vt:lpstr>
      <vt:lpstr>Prezentacja programu PowerPoint</vt:lpstr>
      <vt:lpstr>6. Zmiany w zakresie duplikatów, not korygujących, faktur do 450 zł i faktur generowanych z kas fiskalnych. Faktury korygujące po zmianach.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7.Jak wystawiane będą faktury w sytuacji niedostępności z powodu serwisu, awarii systemu czy innej  sytuacji kryzysowej  </vt:lpstr>
      <vt:lpstr>      </vt:lpstr>
      <vt:lpstr>      </vt:lpstr>
      <vt:lpstr>      </vt:lpstr>
      <vt:lpstr>      </vt:lpstr>
      <vt:lpstr>      </vt:lpstr>
      <vt:lpstr>      </vt:lpstr>
      <vt:lpstr>      </vt:lpstr>
      <vt:lpstr>      </vt:lpstr>
      <vt:lpstr>      </vt:lpstr>
      <vt:lpstr>      </vt:lpstr>
      <vt:lpstr>8. Jakie będą przewidziane sankcje w zakresie nieprawidłowości w korzystaniu z KSeF ?    </vt:lpstr>
      <vt:lpstr>      </vt:lpstr>
      <vt:lpstr>      </vt:lpstr>
      <vt:lpstr>      </vt:lpstr>
      <vt:lpstr>      </vt:lpstr>
      <vt:lpstr>      </vt:lpstr>
      <vt:lpstr>9. Preferencje i korzyści wynikające z stosowania faktur ustrukturyzowanych w porównaniu do faktur zwykłych   </vt:lpstr>
      <vt:lpstr>      </vt:lpstr>
      <vt:lpstr>      </vt:lpstr>
      <vt:lpstr>      </vt:lpstr>
      <vt:lpstr>      </vt:lpstr>
      <vt:lpstr>10. Jak się przygotować do wdrożenia KSeF – procedury, wymagania, analiza, szkolenia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Deklaracje elektroniczne</dc:title>
  <dc:creator>sobiesław szefer</dc:creator>
  <cp:lastModifiedBy>sobiesaw szefer</cp:lastModifiedBy>
  <cp:revision>275</cp:revision>
  <dcterms:created xsi:type="dcterms:W3CDTF">2016-03-09T20:53:29Z</dcterms:created>
  <dcterms:modified xsi:type="dcterms:W3CDTF">2026-01-06T16:53:24Z</dcterms:modified>
</cp:coreProperties>
</file>