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316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20" r:id="rId31"/>
    <p:sldId id="287" r:id="rId32"/>
    <p:sldId id="317" r:id="rId33"/>
    <p:sldId id="318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33" r:id="rId42"/>
    <p:sldId id="334" r:id="rId43"/>
    <p:sldId id="328" r:id="rId44"/>
    <p:sldId id="329" r:id="rId45"/>
    <p:sldId id="330" r:id="rId46"/>
    <p:sldId id="335" r:id="rId47"/>
    <p:sldId id="331" r:id="rId48"/>
    <p:sldId id="332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51" r:id="rId59"/>
    <p:sldId id="352" r:id="rId60"/>
    <p:sldId id="353" r:id="rId61"/>
    <p:sldId id="354" r:id="rId62"/>
    <p:sldId id="357" r:id="rId63"/>
    <p:sldId id="355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96" r:id="rId73"/>
    <p:sldId id="297" r:id="rId74"/>
    <p:sldId id="298" r:id="rId75"/>
    <p:sldId id="301" r:id="rId76"/>
    <p:sldId id="302" r:id="rId77"/>
    <p:sldId id="303" r:id="rId78"/>
    <p:sldId id="304" r:id="rId79"/>
    <p:sldId id="305" r:id="rId80"/>
    <p:sldId id="306" r:id="rId81"/>
    <p:sldId id="307" r:id="rId82"/>
    <p:sldId id="308" r:id="rId83"/>
    <p:sldId id="358" r:id="rId84"/>
    <p:sldId id="309" r:id="rId85"/>
    <p:sldId id="310" r:id="rId86"/>
    <p:sldId id="311" r:id="rId87"/>
    <p:sldId id="312" r:id="rId88"/>
    <p:sldId id="313" r:id="rId89"/>
    <p:sldId id="314" r:id="rId90"/>
    <p:sldId id="315" r:id="rId91"/>
    <p:sldId id="345" r:id="rId92"/>
    <p:sldId id="346" r:id="rId93"/>
    <p:sldId id="347" r:id="rId94"/>
    <p:sldId id="348" r:id="rId95"/>
    <p:sldId id="349" r:id="rId96"/>
    <p:sldId id="356" r:id="rId97"/>
    <p:sldId id="350" r:id="rId98"/>
  </p:sldIdLst>
  <p:sldSz cx="12192000" cy="6858000"/>
  <p:notesSz cx="6815138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" initials="A" lastIdx="1" clrIdx="0">
    <p:extLst>
      <p:ext uri="{19B8F6BF-5375-455C-9EA6-DF929625EA0E}">
        <p15:presenceInfo xmlns:p15="http://schemas.microsoft.com/office/powerpoint/2012/main" userId="b8cf147e3577ba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EDE8B-E214-46DC-953A-3B7FF0D43F9F}" type="datetimeFigureOut">
              <a:rPr lang="pl-PL" smtClean="0"/>
              <a:t>03.02.2026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7900"/>
            <a:ext cx="5453062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CE2AF-DF50-444A-906C-9033B8C44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47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EE7BB8-B125-4E35-B6CE-4429C654C761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8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86C-78C8-47AC-B330-0DFA57CE366A}" type="datetime1">
              <a:rPr lang="pl-PL" smtClean="0"/>
              <a:t>03.02.2026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74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4-4EE4-44AC-9725-D418290DA31A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3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84BE-3007-4F45-A733-494AE8D4252F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90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E781-6C29-4FEC-9486-B4A3F7EF0967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85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47A5-8F28-4A85-BA8C-E646582FEBE6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9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247D-98AC-4132-A8B7-9F923CC633F4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2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5737-F485-4322-8C0C-4672B190A2E4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0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6B7C-FBF9-4570-B54D-EC4BF97AF09D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471-59B5-49A5-9ED7-D861828625C8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80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407-BED4-45CD-BD05-4B7BEEDBB33E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C9BE-8422-41D6-B738-B28F6AD43D72}" type="datetime1">
              <a:rPr lang="pl-PL" smtClean="0"/>
              <a:t>03.02.2026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47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2413-7649-4A75-8DB5-48EEC3F0389B}" type="datetime1">
              <a:rPr lang="pl-PL" smtClean="0"/>
              <a:t>03.02.2026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6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606C-24C6-418F-896D-13123E3B91C8}" type="datetime1">
              <a:rPr lang="pl-PL" smtClean="0"/>
              <a:t>03.02.2026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0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BE7A-5730-4BDC-A440-5CB6103A8026}" type="datetime1">
              <a:rPr lang="pl-PL" smtClean="0"/>
              <a:t>03.02.2026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7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25D-65B3-46A0-98CD-86B9B06F28DA}" type="datetime1">
              <a:rPr lang="pl-PL" smtClean="0"/>
              <a:t>03.02.2026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1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968-EAD4-4DDB-8255-34AF0CED8FB7}" type="datetime1">
              <a:rPr lang="pl-PL" smtClean="0"/>
              <a:t>03.02.2026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92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C4BA47-73D3-4CE0-BC52-9970D8F5DAD6}" type="datetime1">
              <a:rPr lang="pl-PL" smtClean="0"/>
              <a:t>03.02.2026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683F0-0339-4C56-8987-1E682FC2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14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sgm4taoboobqxalrrg4ztcmbuge3q&amp;refSource=hyplink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sgm4taoboobqxalrrg4ztcmbuge3q&amp;refSource=hyplink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knbtgq3dcltqmfyc4njvgyytgnjtgy&amp;refSource=hyplink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" TargetMode="Externa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B5BEE2-AFB3-478E-87AA-CC1EC0A20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5" y="294481"/>
            <a:ext cx="10504058" cy="548719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Z MAŁOLETNIM – </a:t>
            </a:r>
            <a:b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ASPEKT PRAWNY I PRAKTYCZNY.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SZCZEGÓLNE FORMY KONTAKTÓW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ZAGROŻENIE NAKAZANIEM ZAPŁATY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B8B36E-7375-4FBF-92C8-FD7620E73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941" y="5446970"/>
            <a:ext cx="9144000" cy="1116548"/>
          </a:xfrm>
        </p:spPr>
        <p:txBody>
          <a:bodyPr>
            <a:normAutofit fontScale="40000" lnSpcReduction="20000"/>
          </a:bodyPr>
          <a:lstStyle/>
          <a:p>
            <a:pPr algn="ctr"/>
            <a:endParaRPr lang="pl-PL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45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4500" dirty="0"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45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DZIA AGNIESZKA CZARNECKA-WNUK </a:t>
            </a:r>
            <a:br>
              <a:rPr lang="pl-PL" sz="45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5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05 LUTEGO 2026 ROKU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AC699F-E936-4FD9-BFBE-EA81D5A8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35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4062E96-4F08-4B70-9EC8-048F2E667F65}"/>
              </a:ext>
            </a:extLst>
          </p:cNvPr>
          <p:cNvSpPr txBox="1"/>
          <p:nvPr/>
        </p:nvSpPr>
        <p:spPr>
          <a:xfrm>
            <a:off x="905435" y="1309894"/>
            <a:ext cx="10246659" cy="373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Biorąc zaś pod uwagę powyższe musimy przyjąć, że art. 113 (6) kro musi być rozumiany w wąskim zakresie – osoby wyszczególnione w tym przepisie nie mają bowiem identycznych „praw do dziecka” , w tym w zakresie kontaktowania się z nim , jak jego rodzice.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Zasadność orzeczenia o kontaktach z dzieckiem takich osób z tego katalogu musi być oceniana przez pryzmat dobra dziecka, ale z niewątpliwym uwzględnieniem pozycji prawnej rodziców dziecka, zaś </a:t>
            </a:r>
            <a:r>
              <a:rPr lang="pl-PL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ewentualne </a:t>
            </a:r>
            <a:r>
              <a:rPr lang="pl-PL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kolizje takich uprawnień winny być rozstrzygane na korzyść rodziców lub tego z nich, który sprawuje władzę rodzicielską. </a:t>
            </a:r>
            <a:endParaRPr lang="pl-PL" sz="11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9AD6EF5-1B1F-439B-BACC-37A8BC6F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26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5D5864A-4368-4D69-8FC1-19707074D96F}"/>
              </a:ext>
            </a:extLst>
          </p:cNvPr>
          <p:cNvSpPr txBox="1"/>
          <p:nvPr/>
        </p:nvSpPr>
        <p:spPr>
          <a:xfrm>
            <a:off x="403860" y="281941"/>
            <a:ext cx="11475720" cy="5592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ORZECZNICTWO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uchwała  SN z 28.11.2012 III CZP 74/12 , Lex nr 1230051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uchwała SN z 23.05.2012 , III CZP 21/12 , Lex nr 1163878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SN z 08.09.2004, IVCK 615/03 , lex nr 122840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postanowienie SN z 07.11.2000, I CKN 1115/00, Lex nr 45007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postanowienie SN z 05.05.2000, II CKN 761/00, Lex nr 51982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uchwała SN z 14.06.1988, III CZP 42/88, Lex nr 3485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uchwała SN z 26.09.1983, III CZP 46/83 , Lex nr 2930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SN z 30.09.1980 , II CR 277/80, Lex nr 8270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uchwała SN z 5.06.2012, III CZP 72/11, Lex nr 1230228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postanowienie SN z 30.08.1977 , III CRN 204/77 , Lex nr 7986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ETPCz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30.11.2010, 35159/09 w sprawie P.V v. Hiszpania , Lex nr 621820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ETPCz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03.12.2009, 22028/04 w sprawie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Zaunegger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v.Niemcy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Lex nr 530135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ETPCz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16.12.2003, 64927/01 w sprawie Palau-Martinez v. Francja 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ETPCz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21.12.1999, 33290/96 w sprawie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Salgueiro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Silva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Mouta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Portugalia , Lex nr 76921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ETPCz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23.06.1993 , 12875/87 w sprawie Hoffmann v. Austria , Lex nr 80575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ETPCz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15.09. 2011, 17080/07 w sprawie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Scheider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Niemcy , Lex nr 950967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wyrok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ETPCz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21.12.2010 , 20578/07 w sprawie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Anayo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Niemcy , Lex nr 675439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61100DA-BDEB-4724-BC86-2661D423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6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26D5765-7EDC-4216-8A66-CD4F18FE14A0}"/>
              </a:ext>
            </a:extLst>
          </p:cNvPr>
          <p:cNvSpPr txBox="1"/>
          <p:nvPr/>
        </p:nvSpPr>
        <p:spPr>
          <a:xfrm>
            <a:off x="887506" y="510989"/>
            <a:ext cx="10488706" cy="533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RODZAJE SPRAW W PRZEDMIOCIE UREGULOWANIA KONTAKTÓW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Nsm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symbol 247 – ustalenie kontaktów z małoletnim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Nsm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symbol 247 z- zmiana kontaktów z małoletnim </a:t>
            </a:r>
            <a:endParaRPr lang="pl-PL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Nsm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b/s – bez symbolu</a:t>
            </a:r>
            <a:endParaRPr lang="pl-PL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zagrożenie nakazem zapłaty za niewykonywanie kontaktów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 nakazanie zapłaty za niewykonywanie kontaktów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tym przypadku spraw ich rejestracja w Rep.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Nsm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b/s – zagrożenie nakazem zapłaty oraz nakazanie zapłaty jest możliwa na dwa sposoby: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stosownie do § 56 ust 5 Regulaminu wewnętrznego urzędowania sądów powszechnych - Sprawy opiekuńcze i nieletnich związane z wykonaniem orzeczenia </a:t>
            </a:r>
            <a:r>
              <a:rPr lang="pl-PL" sz="1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podlegają przydziałowi sędziemu, który był referentem sprawy, w której zostało wydane wykonywane orzeczenie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WYJĄTEK : Sprawę wykonawczą można przydzielić innemu sędziemu, jeżeli na podstawie ust. 4 została mu przydzielona nowa sprawa dotycząca osoby, której ma dotyczyć wykonanie.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Skierowanie sprawy do losowanego przydziału w systemie SLPS następuje w przypadku, gdy orzeczenie podlegające wykonaniu zostało wydane przez sędziego z innego sądu np. w wyroku rozwodowym oraz np. w przypadku, gdy dany sędzia już nie orzeka, przebywa na długotrwałym zwolnieniu lekarskim etc.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A368535-ADA1-4FFB-BC4C-495B9DA3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2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F28EEFF-2FDE-450A-9C19-AD06889B61B1}"/>
              </a:ext>
            </a:extLst>
          </p:cNvPr>
          <p:cNvSpPr txBox="1"/>
          <p:nvPr/>
        </p:nvSpPr>
        <p:spPr>
          <a:xfrm>
            <a:off x="851646" y="833718"/>
            <a:ext cx="10605247" cy="554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 /POZAPROCESOWA FORMA - ROLA DZIECKA I RODZICA W SPRAWIE O USTALENIE KONTAKTÓW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punktu widzenia dziecka utrzymywanie kontaktów należy traktować zarówno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 prawo, jak i obowiązek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dziecka – art. 95§2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punktu widzenia rodziców utrzymywanie kontaktów należy traktować zarówno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 prawo, jak i obowiązek rodzica;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punktu widzenia rodzica zobowiązanego do przygotowania dziecka do realizacji kontaktów jest to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obowiązek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który powinien być realizowany zgodnie z postanowieniem sądu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71F1FF3-1ADF-4C8E-970E-7AA30A86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90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9445A4E-C1BB-48C6-A624-A05CED527922}"/>
              </a:ext>
            </a:extLst>
          </p:cNvPr>
          <p:cNvSpPr txBox="1"/>
          <p:nvPr/>
        </p:nvSpPr>
        <p:spPr>
          <a:xfrm>
            <a:off x="571500" y="457200"/>
            <a:ext cx="10849535" cy="498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113</a:t>
            </a:r>
            <a:r>
              <a:rPr lang="pl-P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KRO 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USTALENIE SPOSOBU UTRZYMYWANIA KONTAKTÓW Z DZIECKIEM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1. 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dziecko przebywa stale u jednego z rodziców, sposób utrzymywania kontaktów z dzieckiem przez drugiego z nich rodzice określają wspólnie, kierując się dobrem dziecka i biorąc pod uwagę jego rozsądne życzenia; w braku porozumienia rozstrzyga sąd opiekuńczy.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2. 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Przepisy § 1 stosuje się odpowiednio, jeżeli dziecko nie przebywa u żadnego z rodziców, a pieczę nad nim sprawuje opiekun lub gdy zostało umieszczone w pieczy zastępczej</a:t>
            </a:r>
            <a:endParaRPr lang="pl-PL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WIĘC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Artykuł 113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§ 1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przewiduje ustalanie sposobu utrzymywania kontaktów z dzieckiem opartego na trzech elementach :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wspólne rodziców – porozumienie w tym zakresie;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uwzględnienie dobra dziecka;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uwzględnienie rozsądnego życzenia dziecka. 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0F96FE7-86E9-456C-87DA-0A457149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32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13B18EE-390D-4A38-802F-6F762935D9F7}"/>
              </a:ext>
            </a:extLst>
          </p:cNvPr>
          <p:cNvSpPr txBox="1"/>
          <p:nvPr/>
        </p:nvSpPr>
        <p:spPr>
          <a:xfrm>
            <a:off x="717177" y="484094"/>
            <a:ext cx="10739718" cy="5343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braku elementu z punktu 1 – ROZSTRZYGNIĘCIE NALEŻY DO SĄDU OPIEKUŃCZEGO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ARTKUŁ 113 § 2 KRO WSKAZUJE NA DWA RODZAJE KONTAKTÓW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BESPOŚREDNIE,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więc przebywanie z dzieckiem i bezpośrednie porozumiewanie się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POŚREDNIE –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więc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korespondencja i porozumiewanie za pomocą środków porozumiewania się na odległość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 PRZEWIDUJE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OTWARTY KATALOG KONTAKTÓW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Rodzaje kontaktów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przebywanie z dzieckiem , bezpośrednie porozumiewanie się;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odwiedziny  -  w miejscu pobytu dziecka;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spotkania  -  poza miejscem pobytu dziecka;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zabieranie dziecka poza miejsce jego stałego pobytu-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kilka godzin, kilka dni;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342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utrzymywanie korespondencji, korzystanie z innych środków porozumiewania się na odległość, w tym ze  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środków komunikacji elektronicznej.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CF937B-9197-4F40-BA41-A3C65CF9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66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97490A3-641C-4068-87C3-8BFAAB10B971}"/>
              </a:ext>
            </a:extLst>
          </p:cNvPr>
          <p:cNvSpPr txBox="1"/>
          <p:nvPr/>
        </p:nvSpPr>
        <p:spPr>
          <a:xfrm>
            <a:off x="480060" y="525780"/>
            <a:ext cx="11361420" cy="5342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OGRANICZENIA UTRZYMYWANIA KONTAKTÓW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  113</a:t>
            </a:r>
            <a:r>
              <a:rPr lang="pl-P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Ograniczenie utrzymywania kontaktów z dzieckiem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1.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wymaga tego dobro dziecka, sąd opiekuńczy ograniczy utrzymywanie kontaktów rodziców z dzieckiem.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§ 2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opiekuńczy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może w szczególności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zakazać spotykania się z dzieckiem;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zakazać zabierania dziecka poza miejsce jego stałego pobytu;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zezwolić na spotykanie się z dzieckiem tylko w obecności drugiego z rodziców albo opiekuna, kuratora sądowego lub innej osoby wskazanej przez sąd;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ograniczyć kontakty do określonych sposobów porozumiewania się na odległość;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zakazać porozumiewania się na odległość.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9D9686-B104-4B4B-B376-EE83ED0A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80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A14B063-1883-4E6F-9553-BDA1AD979B6E}"/>
              </a:ext>
            </a:extLst>
          </p:cNvPr>
          <p:cNvSpPr txBox="1"/>
          <p:nvPr/>
        </p:nvSpPr>
        <p:spPr>
          <a:xfrm>
            <a:off x="480060" y="487680"/>
            <a:ext cx="11066481" cy="5257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CZYLI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PRZESŁANKĄ OGRANICZENIA KONTAKTÓW/ZAKAZU  JEST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DZIECKA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dziecka – stan , w którym dziecko osiąga prawidłowy, całościowy i harmonijny rozwój psychiczny, fizyczny, i społeczny, z poszanowaniem jego godności i wynikających z niej naturalnych praw .Dobro to kształtowane jest w szczególności przez pozytywne relacje osobiste , relacje rodzinne i sytuacje wychowawcze ( uzasadnienie Rzecznika Praw Dziecka do projektu KRO w 2018r.)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ma definicji ustawowej zwrotu "dobro dziecka".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Wypełnienie jego znaczenia powinno być dokonywane w konkretnych okolicznościach faktycznych zwłaszcza, jeżeli wskazują na zaistnienie sytuacji, w jakiej znalazło się dziecko, wymagającej ingerencji ze strony innych podmiotów, w tym także sądu. </a:t>
            </a:r>
            <a:r>
              <a:rPr lang="pl-PL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Wyszczególnić należy uprawnienie do ochrony życia i zdrowia, zapewnienia warunków do spokoju, edukacji, rozwijania zainteresowań, pasji, prawidłowego rozwoju fizycznego i emocjonalnego, poszanowania godności i zdania dziecka, jego udziału w procesie decydowania o jego sytuacji.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2B406F9-E114-42C7-B6F6-003F923E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30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03D40B8-A32A-4BE6-A0F4-0F6AE6D52AE9}"/>
              </a:ext>
            </a:extLst>
          </p:cNvPr>
          <p:cNvSpPr txBox="1"/>
          <p:nvPr/>
        </p:nvSpPr>
        <p:spPr>
          <a:xfrm>
            <a:off x="868680" y="807720"/>
            <a:ext cx="10480639" cy="5403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literaturze ( np. E. Holewińska-Łapińska) formułuje się –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orzekania zakazu kontaktów/ich ograniczenia  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potrzebę zwracania uwagi na poniższe elementy: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bezpieczeństwo fizyczne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bezpieczeństwo psychiczne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niezakłócony proces nauki oraz rozwój sprawności ciała i umysłu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kształtowanie postaw etycznych i rozwój duchowy, w tym religijny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Oprócz ewidentnych sytuacji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np. stosowanie przemocy fizycznej, psychicznej, kategoryczne oświadczenie dziecka, że nie chce danych kontaktów) istnieje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możliwość orzeczenia zakazu kontaktów w sytuacji, gdy dziecko nie zna lub nie pamięta osoby,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która wystąpiła z wnioskiem o kontakty z nim – orzeczenie kontaktów zaburzyłoby bowiem ustabilizowany świat dziecka.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Relacja pomiędzy rodzicami dziecka nie może stanowić przesłanki ani kryterium ograniczenia rodzicowi kontaktów z dzieckiem.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83B4EDF-A129-4530-AC87-306D9981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62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60F539C-BD1E-4D18-B37A-C63C18894CE0}"/>
              </a:ext>
            </a:extLst>
          </p:cNvPr>
          <p:cNvSpPr txBox="1"/>
          <p:nvPr/>
        </p:nvSpPr>
        <p:spPr>
          <a:xfrm>
            <a:off x="708661" y="701040"/>
            <a:ext cx="10675620" cy="5815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PRZESŁANKI OGRANICZENIA KONTAKTÓW PO STRONIE RODZICÓW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obiektywne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zawinione zachowanie rodzica;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subiektywne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które nie mają źródła w negatywnym wpływie postępowania rodzica na dziecko – np. choroba rodzica, wyjazd za granicę za pracą 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Zakazy mogą być orzeczone pojedynczo, mogą też być kumulowane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np. zakaz spotykania się z dzieckiem oraz zakaz porozumiewania się na odległość.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przypadku, gdy po jakimś czasie obowiązywania zakazu danego rodzaju zajdzie potrzeba orzeczenia np. całkowitego zakazu kontaktów – wówczas Sąd na mocy art. 113 (5) kro winien orzeczenie zmienić.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dążyć do tego, zwłaszcza w sytuacji skonfliktowania stron postepowania, aby zakazy w sposób jednoznaczny wybrzmiały w treści orzeczenia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mimo tego, że oczywistym jest, że skoro Sąd orzeka zakaz spotykania się z dzieckiem, to nie można zabierać dziecka poza miejsce zamieszkania, bądź w przypadku orzeczenia zakazu porozumiewania się na odległość nie można spotykać się z dzieckiem bezpośrednio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86B8E95-5FE1-4D5B-863C-AC672148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1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0CCBB-1D2E-4C19-97B5-50D24D7E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449580"/>
            <a:ext cx="11041380" cy="5727383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PODLEGA PROCESOWI WYCHOWANIA , KTÓREGO CELEM JEST FIZYCZNY I DUCHOWY ROZWÓJ ORAZ NALEŻYTE PRZYGOTOWANIE DO PRACY DLA DOBRA SPOŁECZEŃSTWA odpowiednio do jego uzdolnień  ( ART. 96 § 1 KRO) 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ISTOTNĄ ROLĘ W WYCHOWANIU ODGRYWAJĄ NIEWĄTPLIWIE , WŚRÓD WIELU INNYCH CZYNNIKÓW, </a:t>
            </a:r>
            <a:r>
              <a:rPr lang="pl-PL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Z OSOBAMI BLISKIMI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48 KONSTYTUCJI RP</a:t>
            </a:r>
            <a:endParaRPr lang="pl-P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RODZICE MAJĄ PRAWO DO WYCHOWANIA DZIECI ZGODNIE Z WŁASNYMI PRZEKONANIAMI.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WYCHOWANIE TO POWINNO UWZGLĘDNIAĆ STOPIEŃ DOJRZAŁOŚCI DZIECKA, A TAKŻE WOLNOŚC JEGO SUMIENIA I WYZNANIA ORAZ JEGO PRZEKONANIA</a:t>
            </a:r>
            <a:endParaRPr lang="pl-P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OGRANICZENIE LUB POZBAWIENIE PRAW RODZICIELSKICH MOŻE NASTĘPIĆ TYLKO W PRZYPADKACH OKREŚLONYCH W USTAWIE I TYLKO NA MOCY PRAWOMOCNEGO ORZECZENIA SĄDU </a:t>
            </a:r>
            <a:endParaRPr lang="pl-P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1E1AC8-496B-4846-B0EE-9B8DB389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21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4A77A1-752D-43B3-A225-C11E880BBCB8}"/>
              </a:ext>
            </a:extLst>
          </p:cNvPr>
          <p:cNvSpPr txBox="1"/>
          <p:nvPr/>
        </p:nvSpPr>
        <p:spPr>
          <a:xfrm>
            <a:off x="655321" y="609600"/>
            <a:ext cx="10953974" cy="498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  113</a:t>
            </a:r>
            <a:r>
              <a:rPr lang="pl-P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Zakaz utrzymywania kontaktów z dzieckiem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utrzymywanie kontaktów rodziców z dzieckiem 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poważnie zagraża dobru dziecka lub je narusza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sąd zakaże ich utrzymywania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Przesłanki orzeczenia zakazu kontaktów z dzieckiem</a:t>
            </a:r>
            <a:endParaRPr lang="pl-PL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Sytuacje zagrażające sferze duchowej lub fizycznej dziecka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-nadmierne karcenie, wpajanie mu aspołecznych wzorców postępowania, zaszczepianie nienawiści do drugiego z rodziców lub innych członków rodziny, izolacja od środowiska rówieśników, formułowanie oczekiwań nieadekwatnych do wieku i rozwoju emocjonalnego dziecka;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Sytuacje zagrażające życiu i zdrowiu dziecka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uzależnienie od narkotyków, alkoholu, popełnianie przestępstw przez rodzica, po opuszczeniu Zakładu Karnego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4B04A85-A583-4E52-9DB0-D87C4E13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84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B765A86-90BF-497A-9A8E-07B0D5DFEFFC}"/>
              </a:ext>
            </a:extLst>
          </p:cNvPr>
          <p:cNvSpPr txBox="1"/>
          <p:nvPr/>
        </p:nvSpPr>
        <p:spPr>
          <a:xfrm>
            <a:off x="1317812" y="403685"/>
            <a:ext cx="93770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Zakaz kontaktów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na czas oznaczony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na czas nieoznaczony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: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ARTYKUŁ 113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umożliwia zmianę rozstrzygnięcia sądu w przedmiocie kontaktów, a więc gdy przyczyny orzeczonego zakazu ustały – zatem zasadnym jest orzekanie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zakazu kontaktów jako zakazu czasowo nieoznaczonego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1ED0F3D-F1EE-457D-ADE7-107D5055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834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9023AC5-78C0-4A7D-9529-A8B960D3EE42}"/>
              </a:ext>
            </a:extLst>
          </p:cNvPr>
          <p:cNvSpPr txBox="1"/>
          <p:nvPr/>
        </p:nvSpPr>
        <p:spPr>
          <a:xfrm>
            <a:off x="922019" y="1219199"/>
            <a:ext cx="10579699" cy="431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KURATOR PRZY KONTAKTACH 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obecność kuratora podczas kontaktów – art. 113² § 2 pkt 3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nadzór nad przebiegiem kontaktów w ramach ograniczenia władzy rodzicielskiej w trybie art. 109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nadzór kuratora nad zobowiązaniem rodziców do określonego postępowania na podstawie art. 113(4)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obecność kuratora podczas kontaktów – art. 113² § 2 pkt 3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 czas trwania postępowania – w trybie zabezpieczenia.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C6743AD-3D9A-42D5-B870-029D8423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70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5E2E6D9-AA97-4989-9BE8-2457440A09C2}"/>
              </a:ext>
            </a:extLst>
          </p:cNvPr>
          <p:cNvSpPr txBox="1"/>
          <p:nvPr/>
        </p:nvSpPr>
        <p:spPr>
          <a:xfrm>
            <a:off x="1272540" y="914400"/>
            <a:ext cx="9555480" cy="574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praktyce najczęściej występują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Sprawy, gdzie wprowadzamy ograniczenie kontaktów z udziałem kuratora, które następnie przekształcają się w sytuacje zakazu kontaktów ;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endParaRPr lang="pl-PL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Sprawy, gdzie wprowadzamy ograniczenie kontaktów z udziałem kuratora i następnie uchylamy to ograniczenie. 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endParaRPr lang="pl-PL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endParaRPr lang="pl-PL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endParaRPr lang="pl-PL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endParaRPr lang="pl-PL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0016F35-73E2-442B-A0FB-F11C1E56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34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7B01216-12FD-4A73-9D5D-8189DD2CAD1D}"/>
              </a:ext>
            </a:extLst>
          </p:cNvPr>
          <p:cNvSpPr txBox="1"/>
          <p:nvPr/>
        </p:nvSpPr>
        <p:spPr>
          <a:xfrm>
            <a:off x="950259" y="1434353"/>
            <a:ext cx="10255623" cy="4262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KIEDY MOŻNA ORZEC KONTAKTY Z UDZIAŁEM KURATORA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sytuacji gdy istnieje obawa o zachowanie rodzica względem dziecka – rodzic uzależniony, rodzic agresywny;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sytuacji konfliktu pomiędzy rodzicami – kiedy istnieje obawa, że do spotkań nie będzie dochodziło albo będą przebiegały w niewłaściwej atmosferze;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sytuacji gdy dziecko wyraża niechęć i lęk przed kontaktem – w tej sytuacji należy ustanowić kontakty przy obecności kuratora już na etapie postępowania zabezpieczającego;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DA1E4EE-633D-4E29-82D7-2D211A6B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91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CF04C66-C8CE-4E2E-BCA9-210046B1D277}"/>
              </a:ext>
            </a:extLst>
          </p:cNvPr>
          <p:cNvSpPr txBox="1"/>
          <p:nvPr/>
        </p:nvSpPr>
        <p:spPr>
          <a:xfrm>
            <a:off x="838200" y="982981"/>
            <a:ext cx="10706100" cy="4840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pl-PL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Zgodnie z </a:t>
            </a:r>
            <a:r>
              <a:rPr lang="pl-PL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§ 10 ust. 1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rozporządzenia Ministra Sprawiedliwości z 12.06.2003 r. w sprawie szczegółowego wykonywania uprawnień i obowiązków kuratorów sądowych (Dz.U. z 2014 r. poz. 989) kurator rodzinny, któremu zlecono obecność przy kontaktach rodziców z dziećmi ustalonych przez sąd opiekuńczy, stawia się w określonym w postanowieniu sądu terminie i miejscu i jest obecny przez cały czas trwania kontaktów, zapewniając, by nie trwały one dłużej, niż postanowił sąd.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42C52A8-70EE-4FB7-B05A-A15A1819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92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861292-1EEA-42F0-B25B-9A6E42161462}"/>
              </a:ext>
            </a:extLst>
          </p:cNvPr>
          <p:cNvSpPr txBox="1"/>
          <p:nvPr/>
        </p:nvSpPr>
        <p:spPr>
          <a:xfrm>
            <a:off x="922020" y="693420"/>
            <a:ext cx="10309860" cy="523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OBOWIĄZKI KURATORA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wynikające z przepisów prawa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Kurator JEST ZOBOWIĄZANY DO  stawienia się w określonym terminie, o określonej godzinie i w określonym miejscu – zgodnie postanowieniem Sądu;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Kurator obecny jest przez cały czas trwania kontaktu;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Kurator pilnuje czasu trwania kontaktu;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Sporządza notatkę służbową z udziału w kontakcie i niezwłoczne przedkłada ją sądowi.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PAMIĘTAĆ O TYM , ŻE UCZESTNICZĄC W KONTAKCIE KURATOR : 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jest negocjatorem;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 występuje w obronie którejkolwiek ze stron;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 nakłania dziecka do kontaktu;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 powinien udzielać rad podczas kontaktu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DA3FA06-94C9-4AE3-86B8-03C2E830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86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6B45B62-A25B-4C24-A275-78E4C70C550F}"/>
              </a:ext>
            </a:extLst>
          </p:cNvPr>
          <p:cNvSpPr txBox="1"/>
          <p:nvPr/>
        </p:nvSpPr>
        <p:spPr>
          <a:xfrm>
            <a:off x="876300" y="1059180"/>
            <a:ext cx="10370820" cy="5002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Problemy kuratorów a postanowienia Sądu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postanowieniu Sądu uregulowano kontakty w ten sposób że „ uczestnik będzie miał prawo zabierania małoletniego z miejsca stałego pobytu i zorganizowanie mu czasu w wybrany przez siebie sposób przy udziale kuratora” – czy kurator może się przemieszczać i czy ma się przemieszczać wspólnie z rodzicem i małoletnim ?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 w sytuacji, gdy w postanowienie Sądu nie ma orzeczenia w przedmiocie co należy zrobić w przypadku odwołania kontaktu przez osobę uprawnioną tj. „ uprawniony do kontaktu zobowiązany jest w terminie do….potwierdzić swoją obecność na kontaktach „ - czy kurator może nie stawić się na kontakt?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postanowieniach Sądu brak orzeczeń co do wskazania konkretnych miejsc publicznych w przedmiocie odbywania kontaktów, czy kurator ma obowiązek ustalać ze stronami miejsce odbycia kontaktów?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postanowieniach Sądu brak orzeczeń co należy zrobić w przypadku choroby dziecka – czy kurator może nie stawić na kontakty, gdy ma informację od strony, że dziecko ma np. grypę ?;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postanowieniach Sądu brak orzeczeń co należy zrobić w przypadku, gdy zagrożone jest życie lub zdrowie dziecka lub gdy dziecko zachowuje się w sposób wskazujący na zagrożenie np. zdrowia psychicznego – atak paniki – czy kurator może odstąpić od realizacji kontaktów ?;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77E2034-D737-4564-915A-69897E2F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929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F196A65-B8E4-42AC-B846-2C0C2517F725}"/>
              </a:ext>
            </a:extLst>
          </p:cNvPr>
          <p:cNvSpPr txBox="1"/>
          <p:nvPr/>
        </p:nvSpPr>
        <p:spPr>
          <a:xfrm>
            <a:off x="784860" y="1363980"/>
            <a:ext cx="10614660" cy="412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w przypadku, gdy Sąd ustalając kontakty pominął rozstrzygnięcie , co w przypadku gdy uprawiony do kontaktów ma obowiązek odebrać dziecko z jego miejsca zamieszkania i następnie zmienia miasto celem realizacji kontaktów np. basen, teatr, mecz piłkarski – czy kurator ma obowiązek być obecny przy kontakcie poza właściwością miejscową Zespołu Kuratorów ?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kurator ma obowiązek uczestniczyć w kontaktach na siłowni, basenie, meczu piłkarskim ? Jeśli miejsce realizacji kontaktów jest wybrane przez uprawionego do kontaktów , bo nie ma w tym zakresie precyzyjnego orzeczenia Sądu;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w sytuacji, gdy istnieje problem w zakresie interpretacji orzeczenia sądu – jak liczyć tygodnie lub weekendy , kiedy kontakt powinien się odbyć po raz pierwszy? Co powinien zrobić kurator, gdy ma wątpliwości w tym zakresie ?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Czy kurator ma obowiązek realizować kontakty z dzieckiem w Święta Bożego Narodzenia oraz w Wielkanoc? Czy Sąd powinien uwzględnić szczególny charakter tych dni w roku z punktu widzenia dobra dziecka i udziału kuratora przy tych kontaktach?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kurator może chwilowo opuścić spotkanie, które trwa 3 godziny w miejscu publicznym ?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3BE0F1F-A836-4CC6-AE3C-6549EC60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862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ECF75C6-8FE3-4738-B3E0-3708C1690A17}"/>
              </a:ext>
            </a:extLst>
          </p:cNvPr>
          <p:cNvSpPr txBox="1"/>
          <p:nvPr/>
        </p:nvSpPr>
        <p:spPr>
          <a:xfrm>
            <a:off x="723900" y="906780"/>
            <a:ext cx="10637520" cy="531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ZASADNYM WYDAJE SIĘ WIĘC, JUŻ NA ETAPIE WYSTĘPOWANIA Z DANYM WNIOSKIEM, SZCZEGÓŁOWE WSKAZANIE, JAK MA WYGLĄDAĆ FORMA KONTAKTU Z UDZIAŁEM KURATORA, ABY ZAPOBIEC WĄTPLIWOŚCIOM Z TEGO WYNIKAJĄCYM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JEŚLI WĄTPLIWOŚCI – ART. 352 W ZW. Z ART. 361 KPC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POSTANOWIENIE O USTANOWIENIU KONTAKTU Z UDZIAŁEM KURATORA </a:t>
            </a: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DŁUGOŚĆ KONTAKTU NIE POWINNA PRZEKRACZAĆ 4 GODZIN ( CHOĆ POSTULATY ZE ŚRODOWISKA KURATORSKIEGO MÓWIĄ O 3 GODZINACH)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NALEŻY PAMIĘTAĆ, ŻE KURATOR PRZY WYKONYWANIU CZYNNOŚCI SŁUŻBOWYCH JEST ZWIĄZANY WŁAŚCIWOŚCIĄ SĄDU REJONOWEGO , W KTÓRYM PRACUJE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JASNO WSKAZANE SYTUACJE, KIEDY MOŻE NIE BYĆ OBECNY PRZY KONTAKCIE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POZOSTAWIENIE KURATOROWI WYTŁUMACZENIA STRONOM JAKA JEST JEGO ROLA PODCZAS KONTAKTU 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F090662-2C1B-4B49-A2D6-95BB6212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2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9D3F3B6-5EB0-4C8B-87E4-D4EE4159C709}"/>
              </a:ext>
            </a:extLst>
          </p:cNvPr>
          <p:cNvSpPr txBox="1"/>
          <p:nvPr/>
        </p:nvSpPr>
        <p:spPr>
          <a:xfrm>
            <a:off x="421340" y="476939"/>
            <a:ext cx="11187953" cy="611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RYS HISTORYCZNY 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01.01.1965R. </a:t>
            </a:r>
            <a:endParaRPr lang="pl-PL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113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Jeśli wymaga tego dobro dziecka, sąd opiekuńczy z</a:t>
            </a:r>
            <a:r>
              <a:rPr lang="pl-PL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akaże rodzicom pozbawionym władzy rodzicielskiej osobistej styczności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dzieckiem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01.03.1976r. </a:t>
            </a:r>
            <a:endParaRPr lang="pl-PL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113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1 Jeżeli wymaga tego dobro dziecka, sąd opiekuńczy zakaże rodzicom pozbawionym władzy rodzicielskiej osobistej styczności z dzieckiem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2 w wyjątkowych wypadkach sąd opiekuńczy </a:t>
            </a:r>
            <a:r>
              <a:rPr lang="pl-PL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może ograniczyć osobistą styczność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dzieckiem rodziców, których władza rodzicielska została </a:t>
            </a:r>
            <a:r>
              <a:rPr lang="pl-PL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ograniczona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przez umieszczenie dziecka w rodzinie zastępczej lub placówce opiekuńczo-wychowawczej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2012 rok</a:t>
            </a:r>
            <a:endParaRPr lang="pl-PL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113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1 niezależnie od władzy rodzicielskiej rodzice oraz ich dziecko mają prawo i obowiązek utrzymywania ze sobą kontaktów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2.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z dzieckiem obejmują w szczególności przebywanie z dzieckiem (odwiedziny, spotkania, zabieranie dziecka poza miejsce jego stałego pobytu) i bezpośrednie porozumiewanie się, utrzymywanie korespondencji, korzystanie z innych środków porozumiewania się na odległość, w tym ze środków komunikacji elektronicznej.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9255DF5-8361-4E97-AF9A-D56054FC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112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F6CEAD1-AF5F-4DAE-B826-9C2BD0BE2012}"/>
              </a:ext>
            </a:extLst>
          </p:cNvPr>
          <p:cNvSpPr txBox="1"/>
          <p:nvPr/>
        </p:nvSpPr>
        <p:spPr>
          <a:xfrm>
            <a:off x="944880" y="1722119"/>
            <a:ext cx="10363200" cy="425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KONTAKTU KURATORSKIEGO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KONTROLNY NIE DIAGNOSTYCZNY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służy zabezpieczeniu wykonania orzeczenia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służy ochronie dziecka  w warunkach pozasądowych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KURATOR NIE POMAGA W RELACJI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KURATOR KONTROLUJE JEJ PRZEBIEG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EDF7A-1F70-41F9-A2DA-A2E17076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817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BB1CDD7-4D21-421D-8E49-F62123906224}"/>
              </a:ext>
            </a:extLst>
          </p:cNvPr>
          <p:cNvSpPr txBox="1"/>
          <p:nvPr/>
        </p:nvSpPr>
        <p:spPr>
          <a:xfrm>
            <a:off x="1165860" y="1752600"/>
            <a:ext cx="9875520" cy="3880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z udziałem kuratora w niebieskim pokoju w Sądzie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Duży stopień ograniczenia realizacji kontaktów: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dziecko musi być zagrożone w stopniu znacznym;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stronie rodzica muszą wystąpić szczególne przesłanki np. choroba psychiczna, uzależnienie od narkotyków, alkoholu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5FC26A0-BBC2-4A94-A82E-9A764AE5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117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64BC636-3DCD-4A10-96DC-2849F95FD7F6}"/>
              </a:ext>
            </a:extLst>
          </p:cNvPr>
          <p:cNvSpPr txBox="1"/>
          <p:nvPr/>
        </p:nvSpPr>
        <p:spPr>
          <a:xfrm>
            <a:off x="853440" y="1120140"/>
            <a:ext cx="10530840" cy="5142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NA TERENIE </a:t>
            </a:r>
            <a:r>
              <a:rPr lang="pl-PL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zakres takich kontaktów nie jest dokładnie opisany w KRO ale sądy często korzystają z takiej formy kontaktów,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zwłaszcza w sytuacjach konfliktu wysokiego ryzyka lub potrzeby wsparcia przy kontaktach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DLACZEGO SĄ PRZYDATNE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rozwiązują konflikty przestrzenne i logistyczne – neutralna przestrzeń ogranicza ryzyko konfrontacji między rodzicami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mogą oferować wsparcie specjalistyczne psychologa lub pedagoga, co może być przydatne w budowaniu relacji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dają możliwość prowadzenia kontaktów etapami – łączenie zajęć rodzica i dziecka z obserwacją specjalisty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A2EAB56-C254-4034-8ED2-23DBA4CB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03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5F1E2E-4C90-44FC-A59F-19A0718603AA}"/>
              </a:ext>
            </a:extLst>
          </p:cNvPr>
          <p:cNvSpPr txBox="1"/>
          <p:nvPr/>
        </p:nvSpPr>
        <p:spPr>
          <a:xfrm>
            <a:off x="1089660" y="777240"/>
            <a:ext cx="10271760" cy="469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WSKAZANIA DO ZŁOŻENIA WNIOSKU O KONTAKTY NA TERENIE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neutralne środowisko, zmniejszające napięcie między rodzicami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ma możliwość kontaktu w warunkach sprzyjających bezpieczeństwu i normalizacji relacji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wsparcie specjalistów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we wniosku wskazać zarówno z czego wynika potrzeba obecności tych specjalistów, jak i należy wskazać, która to dokładnie placówka , w jakich terminach, godzinach mają odbywać się kontakty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B5D7A35-41F6-4482-A625-6083E5CA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424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9479F33-92C3-4064-9126-FEF4E7A9A3FE}"/>
              </a:ext>
            </a:extLst>
          </p:cNvPr>
          <p:cNvSpPr txBox="1"/>
          <p:nvPr/>
        </p:nvSpPr>
        <p:spPr>
          <a:xfrm>
            <a:off x="1129552" y="1102659"/>
            <a:ext cx="9850867" cy="415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REALIZOWANE W </a:t>
            </a:r>
            <a:r>
              <a:rPr lang="pl-PL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ORAZ KONTAKTY KURATORSKIE NIE SĄ RÓWNOWAŻNYMI FORMAMI KONTAKTU Z DZIECKIEM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CELE, FUNKCJE , KONSEKWENCJE I ZNACZENIE ORZECZENICZE SĄ ZASADNICZO ODMIENNE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ICH MYLENIE PROWADZI DO ESKALACJI KONFLIKTU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BŁĘDNYCH OCZEKIWAŃ STRON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186B1F0-BEB2-4B95-86AE-8AC966A5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329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D0639A8-0DA6-4276-8558-F17836CC6017}"/>
              </a:ext>
            </a:extLst>
          </p:cNvPr>
          <p:cNvSpPr txBox="1"/>
          <p:nvPr/>
        </p:nvSpPr>
        <p:spPr>
          <a:xfrm>
            <a:off x="914400" y="982979"/>
            <a:ext cx="10355580" cy="463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W </a:t>
            </a:r>
            <a:r>
              <a:rPr lang="pl-PL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 SĄ CELEM SAME W SOBIE,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ŚRODEK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PRZEJŚCIOWY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STOSOWANY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gdy relacja jest poważnie zaburzona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wymaga zabezpieczenia emocjonalnego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minimalnego zaufania między rodzicami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celowość takich kontaktów </a:t>
            </a: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ochrona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obserwacja relacji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stworzenie warunków do ewentualnego wyjścia z formy nadzorowanej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AAC476F-249C-4DD1-8D6E-5DC4A3E3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142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3DFBBC0-F956-4ED2-84AB-00FD8E5D3F1E}"/>
              </a:ext>
            </a:extLst>
          </p:cNvPr>
          <p:cNvSpPr txBox="1"/>
          <p:nvPr/>
        </p:nvSpPr>
        <p:spPr>
          <a:xfrm>
            <a:off x="708660" y="937260"/>
            <a:ext cx="10850880" cy="664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środowisko sztuczne, kontrolowane, nienaturalne dla relacji rodzic-dziecko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 braku spontaniczności, codzienności, przy udziale osób trzecich wpływających na zachowanie obu stron 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dlatego nie służy ‘normalnym” relacjom, kontaktom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temu, by ten kontakt w ogóle był możliwy – bez szkody dla dziecka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Często taka forma kontaktów zasadna jest na etapie zabezpieczenia </a:t>
            </a:r>
            <a:endParaRPr lang="pl-PL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ąd może na tej podstawie ocenić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zdolność rodzica do respektowania granic, podporządkowania się regułom, do kontroli emocji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reakcje dziecka na samą obecność rodzica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potencjał do zmiany formy kontaktów w przyszłości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E9E1115-0601-4C3E-9CC3-7B2F5572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55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7E8A173-2C2F-4410-9B46-054644C21E60}"/>
              </a:ext>
            </a:extLst>
          </p:cNvPr>
          <p:cNvSpPr txBox="1"/>
          <p:nvPr/>
        </p:nvSpPr>
        <p:spPr>
          <a:xfrm>
            <a:off x="883920" y="853441"/>
            <a:ext cx="10447020" cy="537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≠KURATOR 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OCHRONA+ DIAGNOZA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 TERAPEUTYCZNO-INTERWENCYJNY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PERSPEKTYWA „CZY MOŻNA ODBUDOWAĆ „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SYGNAŁ DLA SĄDU – POTENCJAŁ ZMIANY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KURATOR </a:t>
            </a:r>
            <a:endParaRPr lang="pl-PL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KONTROLA + ZABEZPIECZENIE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 NADZORCZY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PERSPEKTYWA „CZY DA SIĘ KONTROLOWAĆ”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SYGNAŁ DLA SĄDU – UTRWALONY KONFLIKT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C93F0AF-5FBC-4C12-B01A-B2A4519D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78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440F647-855F-4438-9FB4-19EA120AD2E8}"/>
              </a:ext>
            </a:extLst>
          </p:cNvPr>
          <p:cNvSpPr txBox="1"/>
          <p:nvPr/>
        </p:nvSpPr>
        <p:spPr>
          <a:xfrm>
            <a:off x="918210" y="1047707"/>
            <a:ext cx="10355580" cy="4960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NAJCZĘSTSZY BŁĄD PEŁNOMOCNIKÓW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skoro są kontakty w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sytuacja jest bardzo zła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rzeczywistości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BYWA SZANSĄ 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KURATOR JEST OSTATECZNOŚCIĄ 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 W </a:t>
            </a:r>
            <a:r>
              <a:rPr lang="pl-PL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OZNACZA,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ŻE SĄD WIERZY W MOŻLIWOŚĆ POPRAWY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E19BE22-AA71-4137-8599-AD0E52F1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53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AA061F-3B31-42CC-A4E0-8445A73A65BE}"/>
              </a:ext>
            </a:extLst>
          </p:cNvPr>
          <p:cNvSpPr txBox="1"/>
          <p:nvPr/>
        </p:nvSpPr>
        <p:spPr>
          <a:xfrm>
            <a:off x="1584960" y="1379220"/>
            <a:ext cx="9570720" cy="4553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FORMA PRZEJŚCIOWA I OCHRONNA, OPARTA NA NADZIEI ZMIANY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 KURATORSKI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FORMA KONTROLNA , OPARTA NA BRAKU ZAUFANIA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Mylenie tych instytucji szkodzi dziecku, klientowi i pełnomocnikowi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JEŚLI PEŁNOMOCNIK DOMAGA SIĘ KURATORA TAM, GDZIE MOŻLIWY JEST </a:t>
            </a:r>
            <a:r>
              <a:rPr lang="pl-PL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TO ZNACZY, ŻE NIE SZUKA ROZWIĄZANIA TYLKO NARZĘDZIA KONTROLI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FB99D57-99D1-4D01-BD0D-B836A2D9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71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FE3D756-3C92-4C44-B11E-F94D4C495E76}"/>
              </a:ext>
            </a:extLst>
          </p:cNvPr>
          <p:cNvSpPr txBox="1"/>
          <p:nvPr/>
        </p:nvSpPr>
        <p:spPr>
          <a:xfrm>
            <a:off x="723900" y="502920"/>
            <a:ext cx="10930889" cy="535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OBECNIE 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PRZEPISY REGULUJĄCE KONTAKTY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dniem 13 CZERWCA 2009 ROKU  do Kodeksu rodzinnego i opiekuńczego dodane zostały przepisy regulujące kontakty z dzieckiem –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art. 113 do art. 113(6)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TEJ NOWELIZACJI KONTAKTY Z DZIECKIEM TO PRAWO I OBOWIĄZEK DOTYCZĄCY RODZICÓW I DZIECKA I JEST TO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PRAWO NIEZALEŻNE OD SPRAWOWANEJ WŁADZY RODZICIELSKIEJ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Przepisy oddziału 6 -  sprawy dotyczące wykonywania kontaktów z dzieckiem  - zostały dodane 13.08.2011 r. na mocy ustawy  z 26.05.2011 r. o zmianie ustawy – Kodeks postępowania cywilnego (Dz.U. Nr 144, poz. 854).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EF980C3-4758-43DD-8DA4-7D67C9FE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549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E8942D7-BCD6-4B2B-BB8A-64E3CDF15BB5}"/>
              </a:ext>
            </a:extLst>
          </p:cNvPr>
          <p:cNvSpPr txBox="1"/>
          <p:nvPr/>
        </p:nvSpPr>
        <p:spPr>
          <a:xfrm>
            <a:off x="822960" y="1188719"/>
            <a:ext cx="10401300" cy="5124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Z RODZICEM OSADZONYM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 ZAKŁADZIE KARNYM 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 OSADZENIA RODZICA W ZAKŁADZIE KARNYM NIE PRZESĄDZA ANI  O ISTNIENIU ANI O BRAKU KONTAKTÓW Z DZIECKIEM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KONTAKTACH W TAKIEJ SYTUACJI DECYDUJE WYŁĄCZNIE DOBRO DZIECKA , ROZUMIANE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REALNIE, A NIE DEKLARATYWNIE  ORAZ </a:t>
            </a:r>
            <a:r>
              <a:rPr lang="pl-PL" dirty="0"/>
              <a:t>MOŻLIWOŚĆ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ICH BEZPIECZNEJ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SENSOWNEJ REALIZACJI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54D334D-0383-4104-9D46-84CEF8C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46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E628533-1A6A-419D-80B4-4C9C3A3D6762}"/>
              </a:ext>
            </a:extLst>
          </p:cNvPr>
          <p:cNvSpPr txBox="1"/>
          <p:nvPr/>
        </p:nvSpPr>
        <p:spPr>
          <a:xfrm>
            <a:off x="952500" y="1348740"/>
            <a:ext cx="10454640" cy="4352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KKW władze zakładu karnego powinny umożliwiać skazanemu utrzymywanie więzi rodzinnych poprzez wizyty, telefon, korespondencję (…) – jako element wspierający resocjalizację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PRAKTYCE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widzenia rodzinne – w Sali widzeń, nadzorowane przez personel ZK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telefoniczne i korespondencja – zgodnie  z regulaminem ZK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wideorozmowy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coraz częściej stosowane przez ZK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specjalne warunki dla matek  z dziećmi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C00CDE-681A-46EC-87B9-54548421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696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3B52D56-7D33-48F4-8222-BABADBF20092}"/>
              </a:ext>
            </a:extLst>
          </p:cNvPr>
          <p:cNvSpPr txBox="1"/>
          <p:nvPr/>
        </p:nvSpPr>
        <p:spPr>
          <a:xfrm>
            <a:off x="1104900" y="1214922"/>
            <a:ext cx="10462260" cy="3850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Składając wniosek o taką formę kontaktów należy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wyraźnie wskazać status osadzenia i okoliczności wykonywania kary (typ zakładu, długość kary, możliwość odbywania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wideorozmów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zaproponować model kontaktów , który jest realistyczny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POZBAWIENIE WOLNOŚCI NIE POZBAWIA PRAW RODZICIELSKICH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JEŚLI BRAK TAKIEGO ORZECZENIA 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C4FC0DD-E4CE-4A62-B6D7-6B2048E7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56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91CB5DC-DB81-46E3-9B7E-EADE24C87443}"/>
              </a:ext>
            </a:extLst>
          </p:cNvPr>
          <p:cNvSpPr txBox="1"/>
          <p:nvPr/>
        </p:nvSpPr>
        <p:spPr>
          <a:xfrm>
            <a:off x="944880" y="1173479"/>
            <a:ext cx="10393680" cy="493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takiej formy kontaktów Sąd każdorazowo musi zbadać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wiek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wcześniejszą więź z rodzicem osadzonym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osadzenia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reakcję dziecka na kontakt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realne warunki kontaktu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ZAKŁAD KARNY NIE JEST ANI ARGUMENTEM „ZA” ANI „PRZECIW”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KONTEKSTEM, KTÓRY TRZEBA UCZCIWIE OCENIĆ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3E567AB-462A-48EC-9C23-05D0EE1D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375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D31650B-83E5-46C0-8D13-B6500CE291DB}"/>
              </a:ext>
            </a:extLst>
          </p:cNvPr>
          <p:cNvSpPr txBox="1"/>
          <p:nvPr/>
        </p:nvSpPr>
        <p:spPr>
          <a:xfrm>
            <a:off x="998220" y="800101"/>
            <a:ext cx="9753600" cy="562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FORMY KONTAKTU Z RODZICEM W ZK –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HIERARCHIA , A NIE DOWOLNOŚĆ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 podstawowa -  kontakt pośredni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listy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rozmowy telefoniczne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rozmowy wideo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mniejsze obciążenie emocjonalne dla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możliwość kontroli reakcji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stopniowanie kontaktu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BŁĘDY PEŁNOMOCNIKÓW -  składanie wniosków o widzenia osobiste z automatu, bez przygotowania dziecka i analizy konkretnych uwarunkowań i okoliczności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0A8693-215E-4E46-9BF7-66421D00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126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C4B8486-1732-4C51-A156-93C021C333DF}"/>
              </a:ext>
            </a:extLst>
          </p:cNvPr>
          <p:cNvSpPr txBox="1"/>
          <p:nvPr/>
        </p:nvSpPr>
        <p:spPr>
          <a:xfrm>
            <a:off x="944880" y="662226"/>
            <a:ext cx="10302240" cy="5306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widzenia osobiste- środek szczególny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nie standard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widzenie w ZK odbywa się w warunkach silnie nienaturalnych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widzenie takie wiąże się z kontrolą , obecnością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funckjonariuszy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więziennych , restrykcjami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WIĘC MOŻE BYĆ DLA DZIECKA DOŚWIADCZENIEM TRUDNYM,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WRĘCZ TRAUMAYZUJĄCYM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ŻE WIDZENIE JEST MOŻLIWE TECHNICZNIE NIE ZNACZY,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ŻE JEST DOBRE DLA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17F54A-6AAE-48BD-ACF0-36EE5788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121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130F783-A2D3-4EEE-B8BF-32F5CA1E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E6A09D9-6604-4DA6-9D52-D0105E6BA6A2}"/>
              </a:ext>
            </a:extLst>
          </p:cNvPr>
          <p:cNvSpPr txBox="1"/>
          <p:nvPr/>
        </p:nvSpPr>
        <p:spPr>
          <a:xfrm>
            <a:off x="969982" y="977153"/>
            <a:ext cx="10666206" cy="422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ZAWIESZENIE WŁADZY RODZICIELSKIEJ WPŁYWA NA KONTAKTY ?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 Z ZAWIESZONĄ WŁADZĄ RODZICIELSKĄ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DECYDUJE O ISTOTNYCH SPRAWACH DZIECKA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REPREZENTUJE DZIECKA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ZACHOWUJE PRAWO DO KONTAKTÓW ( o ile oczywiście nie ma zakazu lub ich ograniczenia orzeczeniem sądowym 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ZAWIESZENIE WŁADZY RODZICIELSKIEJ ≠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OGRANICZENIU LUB ZAKAZOWI KONTAKTÓW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54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9C4480D-B33B-45B8-BD28-4F049A08C84C}"/>
              </a:ext>
            </a:extLst>
          </p:cNvPr>
          <p:cNvSpPr txBox="1"/>
          <p:nvPr/>
        </p:nvSpPr>
        <p:spPr>
          <a:xfrm>
            <a:off x="950258" y="842682"/>
            <a:ext cx="10091121" cy="5390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BŁĘDY PEŁNOMOCNIKÓW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 ma prawo do kontaktu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nieprawda-  kontakt jest prawem i obowiązkiem, ale w takim przypadku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zawsze wtórnym wobec dobra dziecka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składanie kolejnych wniosków mimo negatywnej reakcji dziecka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normalizacja ZK – „dziecko się przyzwyczai”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nie ma obowiązku przyzwyczajać się do sytuacji, która je przerasta emocjonalnie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wykorzystywanie dziecka jako dowodu resocjalizacji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wykorzystywanie argumentacji „to ważne dla skazanego”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presja emocjonalna na dziecko lub drugiego rodzica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tożsamianie zawieszenia władzy rodzicielskiej z brakiem prawa do kontaktów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34B57D9-8C58-4502-8F9D-C3BFFE5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103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E40872E-DE29-4F18-A248-4F7F28C6A270}"/>
              </a:ext>
            </a:extLst>
          </p:cNvPr>
          <p:cNvSpPr txBox="1"/>
          <p:nvPr/>
        </p:nvSpPr>
        <p:spPr>
          <a:xfrm>
            <a:off x="894509" y="944880"/>
            <a:ext cx="9730740" cy="480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endParaRPr lang="pl-PL" sz="2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endParaRPr lang="pl-PL" sz="2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endParaRPr lang="pl-PL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ZAKŁAD KARNY NIE WYKLUCZA KONTAKTU Z DZIECKIEM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NIE TWORZY DO NIEGO AUTOMATYCZNEGO PRAWA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endParaRPr lang="pl-PL" sz="2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endParaRPr lang="pl-PL" sz="2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KONTAKT NIE JEST WARTOŚCIĄ SAMĄ W SOBIE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WARTOŚCIĄ WTEDY GDY NIE SZKODZI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1BE1F2B-5990-4D3F-8A7F-CF623880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845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D3FA6EE-62AE-473E-8DCB-3C7ABE51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49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802D0E-D254-4E4A-B096-18D5A5979C22}"/>
              </a:ext>
            </a:extLst>
          </p:cNvPr>
          <p:cNvSpPr txBox="1"/>
          <p:nvPr/>
        </p:nvSpPr>
        <p:spPr>
          <a:xfrm>
            <a:off x="1272540" y="1295400"/>
            <a:ext cx="9768840" cy="392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ZADANIA PEŁNOMOCNIKA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stopniowanie form kontaktu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wnoszenie o realne kontakty ( często w takim wypadku mogą być nadzorowane) 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przygotowanie klienta na odmowę jako realną, ale nie krzywdzącą 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 składać wniosków na pokaz, bo „klient żąda” ( KWESTIA EDUKOWANIA I KONTRUKCJI UMOWY Z KLIENTEM)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tłumaczyć, ze kara izolacyjna rodzi konsekwencje rodzinne 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TEGO NIE NAPRAWIA SĄD RODZINNY !!!!!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31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5C46F2A-2C82-484C-9B0A-4141041F0C90}"/>
              </a:ext>
            </a:extLst>
          </p:cNvPr>
          <p:cNvSpPr txBox="1"/>
          <p:nvPr/>
        </p:nvSpPr>
        <p:spPr>
          <a:xfrm>
            <a:off x="594360" y="462601"/>
            <a:ext cx="10866120" cy="4454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WIĘC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PRAWO I OBOWIĄZEK RODZICA    A NIE PRZYWILEJ !!!!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PRAWO DZIECKA JAKO STANDARD KONSTYTUCYJNY I KONWENCYJNY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SPECYFIKA SPRAW O KONTAKTY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konflikt lojalnościowy dziecka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instrumentalizacja dziecka w sporze rodzicielskim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rola sądu i pełnomocników w deeskalacji konfliktu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539331D-E457-4208-9717-C0180B72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84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1F2BFF5-6F8F-4C9A-9F12-FE714B59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50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242A31-E254-4895-BFD8-7B8D93D631AB}"/>
              </a:ext>
            </a:extLst>
          </p:cNvPr>
          <p:cNvSpPr txBox="1"/>
          <p:nvPr/>
        </p:nvSpPr>
        <p:spPr>
          <a:xfrm>
            <a:off x="1234440" y="1013460"/>
            <a:ext cx="9745980" cy="5481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KAZUS- ESKALACJA WNIOSKÓW KONTRA OCHRONA DZIECKA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małoletni, lat 9, rodzice po rozwodzie, ojciec osadzony w zakładzie karnym , odbywa KPW 9 lat,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Rodzice w silnym konflikcie, przed osadzeniem kontakty nieregularne, emocjonalnie niestabilne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osadzeniu ojca dziecko pod stałą opieką matki 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Wniosek pełnomocnika ojca o ustalenie kontaktów listownych, telefonicznych 1x w tygodniu , bez widzeń osobistych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– uwzględnienie wniosku ( BO TU SPRAWA MOŻE SPOKOJNIE SIĘ ROZWIJAĆ, JEST SZANSA NA NORMALIZACJE KONTAKTÓW I OBSERWACJĘ DZIECKA -  BO KONTAKTY STOPNIOWANE )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kilku miesiącach pełnomocnik osadzonego składa kolejny wniosek i żąda osobistych widzeń w ZK argumentując, że dziecko musi widzieć, że ojciec o nim pamięta i że to dla dobra dziecka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opinii, brak informacji o reakcji dziecka na dotychczasowe kontakty , brak przygotowania dziecka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JEST TO WIĘC NATURALNA KONTYNUACJA KONTAKTU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POCZATEK PRESJI PROCESOWEJ?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61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D3AA4BD-0215-48A7-A78B-E41DF954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289257-9668-4C1B-8F8B-85ED939D970B}"/>
              </a:ext>
            </a:extLst>
          </p:cNvPr>
          <p:cNvSpPr txBox="1"/>
          <p:nvPr/>
        </p:nvSpPr>
        <p:spPr>
          <a:xfrm>
            <a:off x="1097280" y="1082040"/>
            <a:ext cx="9433560" cy="4560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Matka dziecka zgłasza</a:t>
            </a:r>
            <a:r>
              <a:rPr kumimoji="0" lang="pl-PL" sz="16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l-PL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problemy ze snem u dziecka, niechęć do rozmów telefonicznych, objawy lękowe przed rozmowami o widzeniu z ojcem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POWINIEN ZROBIĆ SĄD? WSTRZYMAĆ KONTAKTY?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JAKIE ŚRODKI DOWODOWE?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TYMCZASEM pełnomocnik ojca składa kolejne pisma, zarzuca matce alienację rodzicielską , domaga się zabezpieczenia widzeń , wskazując, że ojciec nie może być podwójnie karany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DZIECKA SCHODZI TU NA DALSZY PLAN, A NA PIERWSZY PLAN WCHODZI NARRACJA KRZYWDY DOROSŁEGO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EFEKCIE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oddala wnioski o widzenia osobiste i  ogranicza kontakty telefoniczne , wskazując, że dziecko nie jest gotowe, a dalsza presja i przymus do kontaktów pogłębia jego lęk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14832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98C8141-5F3B-4E85-8FD8-C5274396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FC1134E-F316-45B3-B0A4-3FC07B5F9EB5}"/>
              </a:ext>
            </a:extLst>
          </p:cNvPr>
          <p:cNvSpPr txBox="1"/>
          <p:nvPr/>
        </p:nvSpPr>
        <p:spPr>
          <a:xfrm>
            <a:off x="956310" y="830580"/>
            <a:ext cx="10279380" cy="524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SĄD UKARAŁ OJCA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OCHRONIŁ DZIECKO PRZED NADMIERNYM CIĘŻAREM SYTUACJI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POSZŁO NIE TAK?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stopniowania kontaktów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pracy z reakcją dziecka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Ignorowanie sygnałów ostrzegawczych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Eskalacja mimo wiedzy o trudnościach dziecka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Instrumentalne używanie pojęcia dobra dziecka </a:t>
            </a:r>
          </a:p>
          <a:p>
            <a:pPr marL="457200"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SKUTEK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Mniej kontaktów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objęte dodatkową ochroną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Utrata zaufania sądu do pełnomocnika </a:t>
            </a:r>
            <a:endParaRPr lang="pl-PL" sz="1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89289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2DE487-67F6-4984-9566-287C2FD3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631075-13E3-45E0-8E05-13B5A77E86EE}"/>
              </a:ext>
            </a:extLst>
          </p:cNvPr>
          <p:cNvSpPr txBox="1"/>
          <p:nvPr/>
        </p:nvSpPr>
        <p:spPr>
          <a:xfrm>
            <a:off x="1623060" y="822960"/>
            <a:ext cx="9037320" cy="469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INNEJ ROLI PEŁNOMOCNIKA TJ.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pozostania przy kontakcie pośrednim, wniosku o wsparcie psychologiczne dla dziecka , oceny gotowości dziecka do widzeń, braku presji czasowej akceptacji odmowy jako elementu ochrony </a:t>
            </a:r>
          </a:p>
          <a:p>
            <a:pPr marL="4572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utrzymałby kontakt z możliwością jego rozszerzenia w przyszłości </a:t>
            </a:r>
          </a:p>
          <a:p>
            <a:pPr marL="4572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TEJ SPRAWIE ESKALACJA WNIOSKÓW NIE BYŁA WALKĄ O DZIECKO,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BYŁA WALKĄ O RACJĘ DOROSŁEGO- KOSZTEM GOTOWOŚCI DZIECKA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PRZED TYM WŁAŚNIE SĄD MUSI DZIECKO CHRONIĆ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którym momencie pełnomocnik powinien się zatrzymać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pl-P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potrafilibyście Państwo powiedzieć klientowi, że na tym etapie dalej nie idziemy?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910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05C1988-101E-41FA-9500-C3211D52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3F82A1E-BAA3-4275-8C32-DBF6F27069BE}"/>
              </a:ext>
            </a:extLst>
          </p:cNvPr>
          <p:cNvSpPr txBox="1"/>
          <p:nvPr/>
        </p:nvSpPr>
        <p:spPr>
          <a:xfrm>
            <a:off x="1318260" y="1341120"/>
            <a:ext cx="9974580" cy="356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KLIENT MOŻE CHCIEĆ WOJNY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NIE MA OBOWIĄZKU JEJ PROWADZIĆ -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OBOWIĄZEK WIEDZIEĆ, CZYM ONA SIĘ SKOŃCZY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TAKICH SPRAWACH NIE MA ODPOWIEDZIALNOŚCI DYSCYPLINARNEJ ZA ESKALACJĘ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TYLKO ODPOWIEDZIALNOŚC MORALNA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DZIECKO- KTÓRE PONOSI JEJ SKUTKI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494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203B1CC-FDF0-4FA7-8E98-738418C7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23936AB-358F-40E4-B30D-6ABFA5E5979D}"/>
              </a:ext>
            </a:extLst>
          </p:cNvPr>
          <p:cNvSpPr txBox="1"/>
          <p:nvPr/>
        </p:nvSpPr>
        <p:spPr>
          <a:xfrm rot="11174481" flipV="1">
            <a:off x="2198215" y="2224404"/>
            <a:ext cx="7007544" cy="277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DZIECKA NIE JEST HASŁEM – JEST KRYTERIUM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KRYTERIUM TRZEBA UMIEĆ WYKAZAĆ,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NIE SZAFOWAĆ NIM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41594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DE84C95-878B-496D-A4F8-89178C0C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854881-C75A-4DB2-A8A6-8F07AC6169CF}"/>
              </a:ext>
            </a:extLst>
          </p:cNvPr>
          <p:cNvSpPr txBox="1"/>
          <p:nvPr/>
        </p:nvSpPr>
        <p:spPr>
          <a:xfrm>
            <a:off x="1386840" y="2141220"/>
            <a:ext cx="9662160" cy="274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mieli Państwo kiedyś sprawę , w której po czasie uznaliście, że strategia procesowa zaszkodziła  relacji dziecka z rodzicem?</a:t>
            </a:r>
          </a:p>
          <a:p>
            <a:pPr marL="8001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zdarzyło się Państwu złożyć wniosek , o którym wiedzieliście, że nie ma realnych szans , ale klient tego oczekiwał ?</a:t>
            </a:r>
          </a:p>
          <a:p>
            <a:pPr marL="8001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potrafilibyście Państwo powiedzieć klientowi” tego wniosku nie złożymy, bo to zaszkodzi Pana/Pani dziecku?</a:t>
            </a:r>
          </a:p>
          <a:p>
            <a:pPr marL="8001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Jeśli za 10 lat to dziecko zapyta – dlaczego straciłem kontakt z rodzicem -  czy odpowiedź „ taka była strategia procesowa „ będzie wystarczająca?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167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E127BDD-1FB9-4C3A-8D14-3DC0C7FB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3595030-EC72-4D7D-AF46-4DB51234692D}"/>
              </a:ext>
            </a:extLst>
          </p:cNvPr>
          <p:cNvSpPr txBox="1"/>
          <p:nvPr/>
        </p:nvSpPr>
        <p:spPr>
          <a:xfrm>
            <a:off x="1721953" y="1179755"/>
            <a:ext cx="8499885" cy="402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SPRAWY O KONTAKTY SĄ JEDNYM Z NIELICZNYCH OBSZARÓW , W KTÓRYCH </a:t>
            </a:r>
            <a:r>
              <a:rPr kumimoji="0" lang="pl-PL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</a:t>
            </a:r>
            <a:r>
              <a:rPr kumimoji="0" lang="pl-PL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REALNY WPŁYW NIE TYLKO NA WYNIK POSTĘPOWANIA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NA CAŁE DZIECIŃSWTO CZŁOWIEKA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FAKT Z SALI ROZPRAW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DLATEGO W </a:t>
            </a:r>
            <a:r>
              <a:rPr lang="pl-PL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TYCH SPRAWACH PROFESJONALIZM MIERZY SIĘ NIE OSTROŚCIĄ WALKI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LECZ UMIEJĘTNOŚCIĄ JEJ ZATRZYMANIA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22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E37AD02-19A6-4ABD-8A72-09EE580B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25C7F0-4A5B-4A8A-8009-BFB2E8B7C2BE}"/>
              </a:ext>
            </a:extLst>
          </p:cNvPr>
          <p:cNvSpPr txBox="1"/>
          <p:nvPr/>
        </p:nvSpPr>
        <p:spPr>
          <a:xfrm>
            <a:off x="1051560" y="1226820"/>
            <a:ext cx="9989820" cy="436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WNIOSKI PEŁNOMOCNIKÓW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Precyzja wniosków 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konkretne terminy, miejsce, sposób realizacji kontaktów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 realnych przesłanek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ryzyko  dla dobra dziecka, 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konflikt, minimalizacja szkód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Wyważona argumentacja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skupienie się na dobru dziecka- dlaczego konkretny środek jest dla niego najważniejszy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Unikanie </a:t>
            </a:r>
            <a:r>
              <a:rPr kumimoji="0" lang="pl-PL" sz="20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emocj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onalnych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sformułowań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Wsparcie </a:t>
            </a:r>
            <a:r>
              <a:rPr kumimoji="0" lang="pl-PL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</a:t>
            </a:r>
            <a:r>
              <a:rPr lang="pl-PL" sz="20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odowe</a:t>
            </a: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(dołączenie opinii , raportów pedagogów, kuratora, przy kontaktach więziennych – informacje o zasadach funkcjonowania ZK, regulaminie widzeń, dostępności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wideorozmów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Planowanie progresywne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od nadzorowanych do swobodnych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534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6B32528-E4F5-45D1-8D85-D07D8FDF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59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3DFFBF6-89CA-423C-B192-46D30AA5577B}"/>
              </a:ext>
            </a:extLst>
          </p:cNvPr>
          <p:cNvSpPr txBox="1"/>
          <p:nvPr/>
        </p:nvSpPr>
        <p:spPr>
          <a:xfrm>
            <a:off x="1169670" y="998220"/>
            <a:ext cx="9852660" cy="496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A POSTĘPOWANIE KARNE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Postepowanie karne i rodzinne nie są względem siebie ani nadrzędne ani podrzędne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są to odrębne reżimy prawne , realizujące różne cele, które mogą , ale nie muszą, prowadzić do tożsamych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wnioskó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co do kontaktów z dzieckiem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POSTEPOWANIE KARNE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odpowiedzialność karna sprawcy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ochrona porządku prawnego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punkt ciężkości – czyn, wina , dowód ponad wątpliwość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POSTĘPOWANIE RODZINNE – PERSPEKTYWA OCHRONY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dziecka, bezpieczeństwo emocjonalne , przyszłość relacji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545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F2A183-D9B2-471C-BAC8-5BB032462A63}"/>
              </a:ext>
            </a:extLst>
          </p:cNvPr>
          <p:cNvSpPr txBox="1"/>
          <p:nvPr/>
        </p:nvSpPr>
        <p:spPr>
          <a:xfrm>
            <a:off x="1097280" y="609600"/>
            <a:ext cx="10131014" cy="613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113</a:t>
            </a:r>
            <a:r>
              <a:rPr lang="pl-PL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</a:t>
            </a:r>
            <a:r>
              <a:rPr lang="pl-P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USTALENIE SPOSOBU UTRZYMYWANIA KONTAKTÓW Z DZIECKIEM 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1. </a:t>
            </a: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dziecko przebywa stale u jednego z rodziców, sposób utrzymywania kontaktów z dzieckiem przez drugiego z nich rodzice określają wspólnie, kierując się dobrem dziecka i biorąc pod uwagę jego rozsądne życzenia; w braku porozumienia rozstrzyga sąd opiekuńczy.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2. </a:t>
            </a: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Przepisy § 1 stosuje się odpowiednio, jeżeli dziecko nie przebywa u żadnego z rodziców, a pieczę nad nim sprawuje opiekun lub gdy zostało umieszczone w pieczy zastępczej.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  113</a:t>
            </a:r>
            <a:r>
              <a:rPr lang="pl-PL" sz="11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Ograniczenie utrzymywania kontaktów z dzieckiem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1. </a:t>
            </a: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wymaga tego dobro dziecka, sąd opiekuńczy ograniczy utrzymywanie kontaktów rodziców z dzieckiem.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§ 2 </a:t>
            </a: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opiekuńczy </a:t>
            </a: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może w szczególności</a:t>
            </a: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zakazać spotykania się z dzieckiem;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zakazać zabierania dziecka poza miejsce jego stałego pobytu;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zezwolić na spotykanie się z dzieckiem tylko w obecności drugiego z rodziców albo opiekuna, kuratora sądowego lub innej osoby wskazanej przez sąd;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ograniczyć kontakty do określonych sposobów porozumiewania się na odległość;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zakazać porozumiewania się na odległość.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42E84A-C5A2-4289-840E-C42ED9F0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676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1EB9CB-4726-479E-9AD5-857692DE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60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78EC20B-39C0-44ED-BBC7-E580FA449FC6}"/>
              </a:ext>
            </a:extLst>
          </p:cNvPr>
          <p:cNvSpPr txBox="1"/>
          <p:nvPr/>
        </p:nvSpPr>
        <p:spPr>
          <a:xfrm>
            <a:off x="1066800" y="754380"/>
            <a:ext cx="9886950" cy="524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wszczęcie postepowania karnego nie przesądza o zakazie kontaktów, ale nie zwalnia Sądu Rodzinnego z własnej oceny </a:t>
            </a:r>
          </a:p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każda przemoc wyklucza kontakt, ale każda zmienia jego formę </a:t>
            </a:r>
          </a:p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więc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nadzorowane ,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pośrednie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Kontakty w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Terapia, programy korekcyjne </a:t>
            </a:r>
          </a:p>
          <a:p>
            <a:pPr marL="457200"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pl-PL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AUTOMATYZMU W DZIAŁANIU SĄDU RODZINNEGO ZARÓWNO W PRZYPADKU SKAZANIA, JAK I UNIEWINNIENIA W PROCESIE KARNYM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70640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84FD4FA-3E56-45F8-BDCB-D1203EB0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A98C8A-2C56-4EC2-9CDF-66048BBC189D}"/>
              </a:ext>
            </a:extLst>
          </p:cNvPr>
          <p:cNvSpPr txBox="1"/>
          <p:nvPr/>
        </p:nvSpPr>
        <p:spPr>
          <a:xfrm>
            <a:off x="1607820" y="693420"/>
            <a:ext cx="9121140" cy="5310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BŁĘDY PEŁNOMOCNIKÓW </a:t>
            </a:r>
          </a:p>
          <a:p>
            <a:pPr marL="4572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Instrumentalizacja prawa karnego – skoro jest A/O to żądam zakazu kontaktów/ skoro nie ma wyroku to żądam pełnych kontaktów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Przenoszenie narracji karnej do rodzinnej  - Język oskarżenia ,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walka o udowodnienie winy zamiast ochrony dziecka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Eskalacja konfliktu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Pomijanie perspektywy dziecka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Koncentracja na krzywdzie dorosłego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opisu reakcji dziecka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propozycji bezpiecznej formy kontaktu </a:t>
            </a: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93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C3FE226-5864-4CCF-8B92-956C9AF1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0A14CE-85A5-4CB0-851F-5CBDE060FCC1}"/>
              </a:ext>
            </a:extLst>
          </p:cNvPr>
          <p:cNvSpPr txBox="1"/>
          <p:nvPr/>
        </p:nvSpPr>
        <p:spPr>
          <a:xfrm>
            <a:off x="2019300" y="1280161"/>
            <a:ext cx="9022080" cy="376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</a:t>
            </a:r>
          </a:p>
          <a:p>
            <a:pPr marL="4572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oddzielać </a:t>
            </a:r>
            <a:r>
              <a:rPr kumimoji="0" lang="pl-PL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argumemtację</a:t>
            </a: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karną od rodzinnej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opierać wniosków na statusie sprawy karnej </a:t>
            </a:r>
            <a:endParaRPr lang="pl-PL" sz="2000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opisywać konkretne ryzyka dla dziecka, a nie tylko zarzuty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proponować bezpieczne formy kontaktu </a:t>
            </a:r>
          </a:p>
          <a:p>
            <a:pPr marL="457200"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przygotować klienta , że ochrona dziecka ≠kara dla rodzica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15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A91B670-CD98-430A-9891-383CBA77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27AA7E2-7BC6-4573-8F0F-096DCE54BAE4}"/>
              </a:ext>
            </a:extLst>
          </p:cNvPr>
          <p:cNvSpPr txBox="1"/>
          <p:nvPr/>
        </p:nvSpPr>
        <p:spPr>
          <a:xfrm>
            <a:off x="1943100" y="1325880"/>
            <a:ext cx="7200900" cy="403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/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/>
              <a:t>NAJWIĘKSZYM BŁĘDEM PEŁNOMOCNIKA JEST OCZEKIWANIE, ŻE SĄD RODZINNY BĘDZIE ORZEKAŁ JAK SĄD KARNY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/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/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/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/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/>
              <a:t>TO SĄ DWA RÓŻNE ŚWIATY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/>
              <a:t>A DZIECKO JEST TYLKO W JEDNYM Z NICH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79089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14DCA9D-D45E-4C88-896F-0946A077F0B2}"/>
              </a:ext>
            </a:extLst>
          </p:cNvPr>
          <p:cNvSpPr txBox="1"/>
          <p:nvPr/>
        </p:nvSpPr>
        <p:spPr>
          <a:xfrm>
            <a:off x="792480" y="830580"/>
            <a:ext cx="1069848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SPRAWY O UREGLOWANIE KONTAKTÓW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Rozpoznawane są w postępowaniu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nieprocesowym – art. 506 – 525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oraz art. 568 -578¹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tych sąd orzeka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wniosek lub z urzędu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przy czym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wniosek może złożyć: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osoba zainteresowana (rodzic, opiekun),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prokurator (por.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7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 zw. z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13 § 2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Rzecznik Praw Obywatelskich (por.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14 pkt 4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 zw. z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1 ust. 2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ustawy o RPO)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Rzecznik Praw Dziecka (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10 ust. 1 pkt 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ustawy o RPD) na wniosek dziecka, które ukończyło 13 lat ( art. 573 § 1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na wniosek opiekuna, rodziny zastępczej oraz placówki, gdzie przebywa dziecko ( art. 112¹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k.r.o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AA72A0C-5B0A-451A-A021-7BAA44FD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7348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C5631F1-338C-4055-AFF3-2721CC1B51D9}"/>
              </a:ext>
            </a:extLst>
          </p:cNvPr>
          <p:cNvSpPr txBox="1"/>
          <p:nvPr/>
        </p:nvSpPr>
        <p:spPr>
          <a:xfrm>
            <a:off x="960120" y="975360"/>
            <a:ext cx="10119360" cy="4944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Właściwość sądu.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rozpatrywania spraw dotyczących kontaktów z dzieckiem wyłącznie właściwy jest, zgodnie z art. 569 § 1  k.p.c.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opiekuńczy miejsca zamieszkania dziecka.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Wniosek należy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opłacić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100 złotych ( ustawa o kosztach w sprawach cywilnych)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OBLIGATORYJNOŚĆ ROZPRAWY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art. 579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Postanowienia w sprawach o powierzenie wykonywania, ograniczenie, zawieszenie, pozbawienie i przywrócenie władzy rodzicielskiej,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ustalenie, ograniczenie albo zakazanie kontaktów z dzieckiem mogą być wydane tylko po przeprowadzeniu rozprawy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Dotyczy to także zmiany rozstrzygnięć w tym przedmiocie, zawartych w wyroku orzekającym rozwód, separację, unieważnienie małżeństwa albo ustalającym pochodzenie dziecka. Postanowienia takie stają się skuteczne i wykonalne po uprawomocnieniu się.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6FC90D-0328-4CA5-8546-249BF8B1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934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2DFA7CF-163E-436F-9B9A-E5F4CADA63DD}"/>
              </a:ext>
            </a:extLst>
          </p:cNvPr>
          <p:cNvSpPr txBox="1"/>
          <p:nvPr/>
        </p:nvSpPr>
        <p:spPr>
          <a:xfrm>
            <a:off x="982980" y="1409700"/>
            <a:ext cx="10500360" cy="355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SĄDU OPIEKUŃCZEGO Z URZĘDU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opiekuńczy może zmienić rozstrzygnięcie w sprawie kontaktów, jeżeli wymaga tego dobro dziecka -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  113</a:t>
            </a:r>
            <a:r>
              <a:rPr lang="pl-P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  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opiekuńczy, orzekając w sprawie kontaktów z dzieckiem, może zobowiązać rodziców do określonego postępowania, w szczególności skierować ich do placówek lub specjalistów zajmujących się terapią rodzinną, poradnictwem lub świadczących rodzinie inną stosowną pomoc z jednoczesnym wskazaniem sposobu kontroli wykonania wydanych zarządzeń -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  113</a:t>
            </a:r>
            <a:r>
              <a:rPr lang="pl-P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382961D-1E09-4CB4-BBFC-39ABD436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799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066E92D-F43C-41D7-8B8F-28E2F7520EC4}"/>
              </a:ext>
            </a:extLst>
          </p:cNvPr>
          <p:cNvSpPr txBox="1"/>
          <p:nvPr/>
        </p:nvSpPr>
        <p:spPr>
          <a:xfrm>
            <a:off x="1303020" y="1348740"/>
            <a:ext cx="10119360" cy="3850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SPRAWA O KONTAKTY A POSTĘPOWANIE ROZWODOWE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Kiedy toczy się sprawa o rozwód, separację lub unieważnienie małżeństwa, wniosek złożony w sprawie o ustalenie, ograniczenie, zakazanie oraz zmianę kontaktów podlega 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przekazaniu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do sądu prowadzącego powyższe postępowania (tak zgodnie z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445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k.p.c.)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Postępowanie w sprawie dotyczącej kontaktów z dzieckiem wszczęte przed wytoczeniem powództwa o rozwód lub separacje ulega zawieszeniu z urzędu, a o kontaktach (i o władzy rodzicielskiej) przez czas trwania procesu w tych sprawach sąd orzeka w postępowaniu zabezpieczającym (tak zgodnie z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445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 k.p.c.).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3099CF4-8071-4C8A-BBBD-3E4E4316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020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19F9783-64F8-4887-8D00-86541AD6F577}"/>
              </a:ext>
            </a:extLst>
          </p:cNvPr>
          <p:cNvSpPr txBox="1"/>
          <p:nvPr/>
        </p:nvSpPr>
        <p:spPr>
          <a:xfrm>
            <a:off x="1173480" y="1181100"/>
            <a:ext cx="10005060" cy="545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POSTĘPOWANIE DOWODOWE W SPRAWIE O KONTAKTY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dowód z wysłuchania wnioskodawcy i uczestnika postępowania;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z zeznań świadków 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z wywiadów środowiskowych;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z notatek policyjnych stwierdzających interwencje związane z kontaktami, wykaz interwencji policji 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z dokumentacji wizyt lekarskich dziecka (terminy, historia choroby);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dowód z opinii biegłego psychologa bądź psychiatry odnośnie małoletniego;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dowód z opinii OZSS;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Wysłuchanie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BE74B5-DFA1-45BE-A024-EF2028EA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5189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FC49222-F3C3-4CB4-B808-0BE13BE795DE}"/>
              </a:ext>
            </a:extLst>
          </p:cNvPr>
          <p:cNvSpPr txBox="1"/>
          <p:nvPr/>
        </p:nvSpPr>
        <p:spPr>
          <a:xfrm>
            <a:off x="1348740" y="1463039"/>
            <a:ext cx="9425940" cy="3850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Wysłuchanie dziecka w sprawach o powierzenie wykonywania władzy rodzicielskiej oraz w sprawie o kontaktów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Brzmienie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216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 nakazuje zastosowanie wysłuchania dziecka zawsze i w każdej sprawie dotyczącej dziecka, w tym w sprawie rozwodowej. Wysłuchanie dziecka ma obecnie charakter 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obligatoryjny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Wskazuje na to posłużenie się przez ustawodawcę słowami „sąd (...) wysłucha…”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Zgodnie art. 216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§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 k.p.c. – w protokole odnotowujemy przyczyny odstąpienia od wysłuchania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1E8B8F1-832A-44F1-B483-417A4F5A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07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4386663-A6EF-40DD-971E-9AAC737A8CBB}"/>
              </a:ext>
            </a:extLst>
          </p:cNvPr>
          <p:cNvSpPr txBox="1"/>
          <p:nvPr/>
        </p:nvSpPr>
        <p:spPr>
          <a:xfrm>
            <a:off x="421340" y="411480"/>
            <a:ext cx="11336319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D85E8D1-DB18-45F7-B59F-6E15D678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D032FCA-D96D-4B3E-ABB5-15BAA6D7A8C8}"/>
              </a:ext>
            </a:extLst>
          </p:cNvPr>
          <p:cNvSpPr txBox="1"/>
          <p:nvPr/>
        </p:nvSpPr>
        <p:spPr>
          <a:xfrm>
            <a:off x="868680" y="609600"/>
            <a:ext cx="10386060" cy="5916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  113</a:t>
            </a:r>
            <a:r>
              <a:rPr kumimoji="0" lang="pl-PL" sz="1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ZAKAZ  kontaktów z dzieckiem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utrzymywanie kontaktów rodziców z dzieckiem poważnie zagraża dobru dziecka lub je narusza , sąd zakaże ich utrzymywania 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Art.  113</a:t>
            </a:r>
            <a:r>
              <a:rPr kumimoji="0" lang="pl-PL" sz="1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ZARZĄDZENIA SĄDU PRZY ORZECZENIU O KONTAKTACH –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ZOBOWIĄZANIE RODZICÓW DO OKREŚLONEGO POSTEPOWANIA 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opiekuńczy, orzekając w sprawie kontaktów z dzieckiem , może zobowiązać rodziców do określonego postępowania , w szczególności skierować ich do placówek lub specjalistów zajmujących się terapią rodzinną, poradnictwem lub świadczących rodzinie inną stosowną pomoc z jednoczesnym wskazaniem sposobu kontroli wykonania wydanych zarządzeń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Art.  113</a:t>
            </a:r>
            <a:r>
              <a:rPr lang="pl-PL" sz="11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ZMIANA  ORZECZENIA O KONTAKTACH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opiekuńczy może zmienić rozstrzygnięcie w sprawie kontaktów, jeśli wymaga tego dobro dziecka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Art.  113</a:t>
            </a:r>
            <a:r>
              <a:rPr lang="pl-PL" sz="11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ODPOWIEDNIE STOSOWANIE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przepisy niniejszego oddziału stosuje się odpowiednio do kontaktów rodzeństwa , dziadków, powinowatych w linii prostej , a także innych osób , jeśli sprawowały one przez dłuższy czas pieczę nad dzieckiem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531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F19B8A7-C780-4FA6-9864-99DD6DB80709}"/>
              </a:ext>
            </a:extLst>
          </p:cNvPr>
          <p:cNvSpPr txBox="1"/>
          <p:nvPr/>
        </p:nvSpPr>
        <p:spPr>
          <a:xfrm>
            <a:off x="1226820" y="1287780"/>
            <a:ext cx="9883140" cy="383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Zasady wysłuchania dziecka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termin wyznaczamy na inny dzień niż termin rozprawy (§ 3 ust. 1);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małoletni otrzymuje od Sądu informację specjalnie dla niego przeznaczoną (§ 4 ust. 2);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sędzia nie używa stroju urzędowego (§ 6 );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wysłuchanie rodzeństwa następuje kolejno po sobie ( § 7);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dziecko po wysłuchaniu ma możliwość zadania Sędziemu pytanie (§9 ust. 2)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0C45E41-0F9A-4253-90AB-F9E73D82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2601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DAA2EE2-D943-43EA-A9AB-036146D582FF}"/>
              </a:ext>
            </a:extLst>
          </p:cNvPr>
          <p:cNvSpPr txBox="1"/>
          <p:nvPr/>
        </p:nvSpPr>
        <p:spPr>
          <a:xfrm>
            <a:off x="868680" y="1242060"/>
            <a:ext cx="10759440" cy="3652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EGZEKUCJA KONTAKTÓW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Uchwała SN z dnia 22 maja 2013 roku, III CZP 25/13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Postępowanie dotyczące wykonywania kontaktów z dzieckiem utraciło charakter egzekucyjny i stało się jednym z postępowań opiekuńczych. Jest ono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generis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postępowaniem rozpoznawczym, ograniczonym jednak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tylko do fazy wykonawczej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 przeciwieństwie do postępowania o odebranie osoby podlegającej władzy rodzicielskiej lub pozostającej pod opieką, postępowanie dotyczące wykonywania kontaktów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obejmuje fazy rozstrzygającej.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Fazę tę regulują przepisy ogólne o postępowaniu opiekuńczym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D28F579-58AD-41AB-AB53-260E26C7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753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BB6573-056B-4B57-9535-EE3CEB9E4FD0}"/>
              </a:ext>
            </a:extLst>
          </p:cNvPr>
          <p:cNvSpPr txBox="1"/>
          <p:nvPr/>
        </p:nvSpPr>
        <p:spPr>
          <a:xfrm>
            <a:off x="830580" y="1452369"/>
            <a:ext cx="10919460" cy="338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TRZY RODZAJE SPRAW DOTYCZĄCYCH WYKONYWANIA KONTAKTÓW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zagrożenie nakazaniem zapłaty oznaczonej sumy pieniężnej (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nakazanie zapłaty należnej sumy pieniężnej za naruszenie obowiązku dotyczącego wykonywania kontaktów z dzieckiem (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16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zwrot uzasadnionych wydatków (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17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k.p.c.).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AFA118C-4610-442A-A9D6-0292E7FD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8233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1D8BCED-54E1-4147-A382-B4488E58BCBB}"/>
              </a:ext>
            </a:extLst>
          </p:cNvPr>
          <p:cNvSpPr txBox="1"/>
          <p:nvPr/>
        </p:nvSpPr>
        <p:spPr>
          <a:xfrm>
            <a:off x="1104900" y="1165860"/>
            <a:ext cx="10035540" cy="514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WYMOGI FORMALNE WNIOSKU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Wniosek przewidziany w art.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598</a:t>
            </a:r>
            <a:r>
              <a:rPr lang="pl-PL" sz="1800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k.p.c.;  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16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k.p.c.; powinien czynić zadość przepisom o pozwie (por.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511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 zw. z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187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 zw. z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126 § 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oraz w zw. z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13 § 2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Wymogiem formalnym wniosku o wszczęcie postępowania w sprawie dotyczącej wykonywania kontaktów z dzieckiem, według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19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k.p.c., jest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dołączenie odpisu wykonalnego orzeczenia albo wykonalnej ugody zawartej przed sądem lub przed mediatorem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przedmiocie kontaktów z dzieckiem. W przypadku braku powyższego odpisu następuje zwrot wniosku – art. 130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Wnioskodawca powinien we wniosku wskazać zgodnie art. 187 w zw. z art. 511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daty naruszeń, treść i źródło obowiązków w zakresie wykonywania kontaktów, kiedy i jak doszło do naruszenia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poszczególnych obowiązków, wskazanie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pozwalających ustalić sytuację majątkową osoby naruszającej i przedstawić dowody</a:t>
            </a:r>
            <a:endParaRPr lang="pl-PL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Wniosek powinien być opłacony – opłata 100 zł –art.  23 pkt 1 ustawa o kosztach w sprawach cywilnych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F7EC443-75ED-4058-82F9-9FF343B1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53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C91FA64-210E-45B8-98E4-FD48448540E3}"/>
              </a:ext>
            </a:extLst>
          </p:cNvPr>
          <p:cNvSpPr txBox="1"/>
          <p:nvPr/>
        </p:nvSpPr>
        <p:spPr>
          <a:xfrm>
            <a:off x="975360" y="1836420"/>
            <a:ext cx="10683240" cy="2496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a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WIĘC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  578</a:t>
            </a:r>
            <a:r>
              <a:rPr lang="pl-P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1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Podstawą wszczęcia postępowania wykonawczego jest orzeczenie sądu albo ugoda zawarta przed sądem, których wykonalność została stwierdzona przez sąd, albo ugoda zawarta przed mediatorem, po jej zatwierdzeniu przez sąd.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2.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stwierdzenia wykonalności, o którym mowa w § 1, art. 364 stosuje się odpowiednio.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3.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Wykonalność orzeczenia sąd stwierdza z urzędu.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D597C1B-3564-4D60-88A7-7859FE7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3624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885C9A2-6C82-44D7-9C39-B205FAC3843B}"/>
              </a:ext>
            </a:extLst>
          </p:cNvPr>
          <p:cNvSpPr txBox="1"/>
          <p:nvPr/>
        </p:nvSpPr>
        <p:spPr>
          <a:xfrm>
            <a:off x="1074420" y="723900"/>
            <a:ext cx="10149840" cy="415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l-PL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Postępowanie w sprawie o egzekucję kontaktów jest postępowaniem składającym się z dwóch etapów: 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pierwszy etap - dotyczy zagrożenia nakazaniem zapłaty oznaczonej sumy pieniężnej 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drugi etap – nakazania zapłaty tej sumy pieniężnej za naruszenie obowiązku dotyczącego wykonywania kontaktów z dzieckiem.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I etapie – nie zakreślamy sprawy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Nsm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Każdy z etapów może być wnioskowany przez różne podmioty; np. rodziców , a później prokuratora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C98CDCC-49C3-4D30-B92A-87C082BA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7360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5482CD2-DB52-4832-8CDB-653078E8342C}"/>
              </a:ext>
            </a:extLst>
          </p:cNvPr>
          <p:cNvSpPr txBox="1"/>
          <p:nvPr/>
        </p:nvSpPr>
        <p:spPr>
          <a:xfrm>
            <a:off x="662940" y="1074420"/>
            <a:ext cx="10576560" cy="4842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598</a:t>
            </a:r>
            <a:r>
              <a:rPr lang="pl-PL" sz="1800" b="1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1. 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osoba, pod której pieczą dziecko pozostaje, nie wykonuje albo niewłaściwie wykonuje obowiązki wynikające z orzeczenia albo z ugody zawartej przed sądem lub przed mediatorem w przedmiocie kontaktów z dzieckiem, sąd opiekuńczy, uwzględniając sytuację majątkową tej osoby, zagrozi jej nakazaniem zapłaty na rzecz osoby uprawnionej do kontaktu z dzieckiem oznaczonej sumy pieniężnej za każde naruszenie obowiązku.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2.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osoba uprawniona do kontaktu z dzieckiem albo osoba, której tego kontaktu zakazano, narusza obowiązki wynikające z orzeczenia albo z ugody zawartej przed sądem lub przed mediatorem w przedmiocie kontaktów z dzieckiem, sąd opiekuńczy zagrozi tej osobie nakazaniem zapłaty oznaczonej sumy pieniężnej na rzecz osoby, pod której pieczą dziecko pozostaje, stosując odpowiednio przepis § 1.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3.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postanowienia sądu, o których mowa w § 1 i 2, przysługuje zażalenie.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9D07B7C-9125-42C0-B735-DE30F11A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5907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CEED06-BAF5-45D7-A346-57410E362C40}"/>
              </a:ext>
            </a:extLst>
          </p:cNvPr>
          <p:cNvSpPr txBox="1"/>
          <p:nvPr/>
        </p:nvSpPr>
        <p:spPr>
          <a:xfrm>
            <a:off x="1463040" y="1272540"/>
            <a:ext cx="9486900" cy="415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Postanowienie SN z dnia 26 sierpnia 2016 roku , sygn. akt IV CNP 10/16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Postanowienie wydane na podstawie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15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§ 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nie jest orzeczeniem co do istoty sprawy kończącym postępowanie (postanowienie SN z 26.08.2016 r., 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IV CNP 10/16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LEX nr 2095940).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orzekamy w pierwszym etapie o kosztach postępowania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ono natychmiast wykonalne ( art. 578 § 1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możemy przejść do drugiego etapu postępowania na podstawie nieprawomocnego postanowienia o zagrożeniu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E26A9D-4C65-463A-A45D-846F3A1D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53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27D5A73-E451-4F4F-BAF6-4DB625951731}"/>
              </a:ext>
            </a:extLst>
          </p:cNvPr>
          <p:cNvSpPr txBox="1"/>
          <p:nvPr/>
        </p:nvSpPr>
        <p:spPr>
          <a:xfrm>
            <a:off x="1104900" y="1249680"/>
            <a:ext cx="9791698" cy="522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Wyjątek  - Art. 582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§ 3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endParaRPr lang="pl-PL" sz="18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3. 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 razie uzasadnionej obawy naruszenia obowiązków wynikających z postanowienia o kontaktach przez osobę, pod której pieczą dziecko pozostaje, lub osobę uprawnioną do kontaktu z dzieckiem albo osobę, której tego kontaktu zakazano, sąd opiekuńczy może zagrozić nakazaniem zapłaty oznaczonej sumy pieniężnej, stosownie do zasad określonych w art. 598</a:t>
            </a:r>
            <a:r>
              <a:rPr lang="pl-PL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 osobie, pod której pieczą dziecko pozostaje - na rzecz osoby uprawnionej do kontaktu z dzieckiem lub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osobie uprawnionej do kontaktu z dzieckiem albo osobie, której tego kontaktu zakazano - na rzecz osoby, pod której pieczą dziecko pozostaje.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4.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Przepis § 3 stosuje się odpowiednio do orzeczenia, w którym sąd określił, że dziecko będzie mieszkać z każdym z rodziców w powtarzających się okresach.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2659C3-5714-4D16-B14D-5AF576D5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7222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808AD09-9247-4B9E-967D-717952F36647}"/>
              </a:ext>
            </a:extLst>
          </p:cNvPr>
          <p:cNvSpPr txBox="1"/>
          <p:nvPr/>
        </p:nvSpPr>
        <p:spPr>
          <a:xfrm>
            <a:off x="1699260" y="1173480"/>
            <a:ext cx="8755380" cy="3257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598(16)§ 1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osoba, której sąd opiekuńczy zagroził nakazaniem zapłaty oznaczonej sumy pieniężnej, nie wypełnia nadal swego obowiązku, sąd opiekuńczy nakazuje jej zapłatę należnej sumy pieniężnej,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ustalając jej wysokość stosownie do liczby naruszeń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może w wyjątkowych wypadkach zmienić wysokość sumy pieniężnej, o której mowa w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ze względu na zmianę okoliczności.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2B7F8E-114A-47D0-BE40-229FA61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44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2251FC4-6DC6-4266-AB32-1E9B4C5742DC}"/>
              </a:ext>
            </a:extLst>
          </p:cNvPr>
          <p:cNvSpPr txBox="1"/>
          <p:nvPr/>
        </p:nvSpPr>
        <p:spPr>
          <a:xfrm>
            <a:off x="617220" y="609600"/>
            <a:ext cx="10875533" cy="5791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OSOBY UPRAWNIONE I ZOBOWIĄZANE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UTRZYMYWANIA  KONTAKTÓW Z DZIECKIEM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osoby połączone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stosunkiem pokrewieństwa </a:t>
            </a: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RODZICE MAŁOLETNIEGO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- RODZICE DZIECKA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-DZIECKO (  A WIĘC NIE TYLKO MAŁOLETNI !!!!!)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osoby połączone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stosunkiem powinowactwa </a:t>
            </a: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RODZEŃSTWO ( również przyrodnie)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- DZIADKOWIE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- POWINOWACI W LINII PROSTEJ ( np. ojczym, macocha)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osoby połączone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więzami natury faktycznej </a:t>
            </a: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INNE OSOBY SPRAWUJĄCE DŁUŻSZY CZAS PIECZĘ NAD DZIECKIEM (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np. inni krewni, pradziadkowie, prawnukowie, krewni w linii bocznej ( ciotka, wuj, stryj)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884AE0D-C5EA-4ECE-8E38-2A288E88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870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A2ED9D9-0513-4CD6-90A2-41A105D6992A}"/>
              </a:ext>
            </a:extLst>
          </p:cNvPr>
          <p:cNvSpPr txBox="1"/>
          <p:nvPr/>
        </p:nvSpPr>
        <p:spPr>
          <a:xfrm>
            <a:off x="754380" y="1051560"/>
            <a:ext cx="10073640" cy="454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Podstawy faktyczne ustalenia wysokości kary pieniężnej orzekanej na wypadek zagrożenia niewykonywania orzeczenia ustalającego kontakty z małoletnim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582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§ 3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–wskazuje na uzasadnioną obawę naruszenia obowiązków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598</a:t>
            </a:r>
            <a:r>
              <a:rPr lang="pl-PL" sz="1800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i 16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§ 1 </a:t>
            </a:r>
            <a:r>
              <a:rPr lang="pl-PL" sz="1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wskazuje na naruszenie obowiązków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badamy liczbę i rodzaj naruszeń, charakter i zakres naruszeń z uwzględnieniem dobra dziecka ;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badamy stopień zawinienia, który przyczynił się czy do niewykonania orzeczenia ustalającego kontakty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badamy sytuację majątkową osoby zobowiązanej;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-wielkość majątku,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-źródło i wysokość dochodu,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-wysokość stałych miesięcznych zobowiązań;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D894FF2-CE61-42D5-96B4-805C6640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274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6B0EE02-E085-45D6-847D-C5FD64FE1EF6}"/>
              </a:ext>
            </a:extLst>
          </p:cNvPr>
          <p:cNvSpPr txBox="1"/>
          <p:nvPr/>
        </p:nvSpPr>
        <p:spPr>
          <a:xfrm>
            <a:off x="998220" y="1201595"/>
            <a:ext cx="10020300" cy="3997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Uwaga – powinno się również zbadać sytuację majątkową strony uprawionej </a:t>
            </a:r>
            <a:endParaRPr lang="pl-PL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 pieniężna powinna być adekwatna do sytuacji majątkowej osoby zobowiązanej do zapłaty 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 pieniężna być dotkliwa a przez to powinna odnieść skutek 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powinno się wymierzać kary symbolicznej np. 50 zł;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Zmiana wysokości kwoty w wyjątkowych wypadkach</a:t>
            </a:r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598</a:t>
            </a:r>
            <a:r>
              <a:rPr lang="pl-PL" sz="1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§ 1 </a:t>
            </a:r>
            <a:r>
              <a:rPr lang="pl-PL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</a:t>
            </a:r>
            <a:r>
              <a:rPr lang="pl-PL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określa okoliczności, których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zmiana 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może uzasadnić zmianę sumy pieniężnej oznaczonej w postanowieniu o zagrożeniu nakazaniem zapłaty, jednak należy do odnieść do sytuacji majątkowej osoby obowiązanej do jej zapłaty- z uwagi na art. </a:t>
            </a:r>
            <a:r>
              <a:rPr lang="pl-PL" sz="14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598</a:t>
            </a:r>
            <a:r>
              <a:rPr lang="pl-PL" sz="1400" b="1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15</a:t>
            </a:r>
            <a:r>
              <a:rPr lang="pl-PL" sz="14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§ 1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598</a:t>
            </a:r>
            <a:r>
              <a:rPr lang="pl-PL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§ 1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</a:t>
            </a:r>
            <a:r>
              <a:rPr lang="pl-P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 określa również, jaki wypadek będzie 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wyjątkowym</a:t>
            </a:r>
            <a: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uzasadniającym zmianę wysokości sumy oznaczonej w postanowieniu o zagrożeniu zapłatą.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D630C5-185B-4226-AA56-80635FFF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4360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AE52FA1-CB5F-4445-867A-4612CC318778}"/>
              </a:ext>
            </a:extLst>
          </p:cNvPr>
          <p:cNvSpPr txBox="1"/>
          <p:nvPr/>
        </p:nvSpPr>
        <p:spPr>
          <a:xfrm>
            <a:off x="853440" y="1767840"/>
            <a:ext cx="10728960" cy="3362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WSZCZĘCIE POSTEPOWANIA O WYKONANIE KONTAKTÓW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Następuje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wyłącznie na wniosek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działanie z art. 570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zostało wyłączone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Wniosek może złożyć :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Każda osoba zainteresowana; rodzice, dziadkowie;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Prokurator;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Rzecznik Praw Obywatelskich;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Rzecznik Praw Dziecka. 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0C9F850-3587-4D5C-849F-63AD1710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0455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D7A47A1-6D4F-4A04-AD3A-2581161B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E0C05B7-B69A-4E61-BCFE-4A38FDA5EE19}"/>
              </a:ext>
            </a:extLst>
          </p:cNvPr>
          <p:cNvSpPr txBox="1"/>
          <p:nvPr/>
        </p:nvSpPr>
        <p:spPr>
          <a:xfrm>
            <a:off x="1196340" y="1607820"/>
            <a:ext cx="9464040" cy="3450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We wszystkich sprawach dotyczących wykonywania kontaktów z dzieckiem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rozprawa nie jest obowiązkowa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514</a:t>
            </a: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 wydaniem postanowienia sąd jest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zobowiązany wysłuchać uczestników, co uzasadnia wyznaczenie rozprawy – art. 598(18) § 2 k.p.c.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Dopuszczalne jest żądanie i przyjęcie oświadczeń uczestników na piśmie (</a:t>
            </a: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514 § 1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>
                <a:tab pos="457200" algn="l"/>
              </a:tabLst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nie jest uczestnikiem postępowania o wykonywanie kontaktów, ale winno być wysłuchane – art. 216¹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zw. z art. 13§2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985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13E3829-0D14-4E36-AAE3-F42E4F93346E}"/>
              </a:ext>
            </a:extLst>
          </p:cNvPr>
          <p:cNvSpPr txBox="1"/>
          <p:nvPr/>
        </p:nvSpPr>
        <p:spPr>
          <a:xfrm>
            <a:off x="1219200" y="960762"/>
            <a:ext cx="9662160" cy="444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POSTĘPOWANIE DOWODOWE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większości spraw postępowanie ogranicza się do wysłuchania wnioskodawcy i uczestnika postępowania;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z zeznań świadków 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z wywiadów środowiskowych;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notatek policyjnych stwierdzających interwencje związane z kontaktami;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dowody z dokumentacji wizyt lekarskich dziecka (terminy, historia choroby);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dowód z opinii biegłego psychologa bądź psychiatry znajdujący się w aktach sprawy o zmianę orzeczenia o kontaktach dotyczącej tych samych osób.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7694600-E08D-4F9F-8C00-35A10F6C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7718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29D7B2C-F70D-4057-A1A6-84338EFB5A2B}"/>
              </a:ext>
            </a:extLst>
          </p:cNvPr>
          <p:cNvSpPr txBox="1"/>
          <p:nvPr/>
        </p:nvSpPr>
        <p:spPr>
          <a:xfrm>
            <a:off x="1188720" y="1463040"/>
            <a:ext cx="9707878" cy="395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TK z dnia 22 czerwca 2022 roku, SK 3/20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Trybunału Konstytucyjnego z dnia 22 czerwca 2022 roku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Teza : 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16 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§ 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związku z 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598</a:t>
            </a:r>
            <a:r>
              <a:rPr lang="pl-PL" sz="1800" u="sng" baseline="300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15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§ 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ustawy z dnia 17 listopada 1964 r. - Kodeks postępowania cywilnego (Dz. U. z 2021 r. poz. 1805, ze zm.) w zakresie, w jakim obejmują sytuacje, w których niewłaściwe wykonywanie lub niewykonywanie obowiązków związane jest z zachowaniem dziecka, niewywołanym przez osobę, pod której pieczą dziecko to się znajduje, są niezgodne z 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48 ust. 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zdanie drugie oraz 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72 ust. 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Konstytucji Rzeczypospolitej Polskiej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6B68A01-51C1-492D-8E3C-DA99C269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804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168274-AC18-4CC3-82A0-4197547BD47F}"/>
              </a:ext>
            </a:extLst>
          </p:cNvPr>
          <p:cNvSpPr txBox="1"/>
          <p:nvPr/>
        </p:nvSpPr>
        <p:spPr>
          <a:xfrm>
            <a:off x="731520" y="891540"/>
            <a:ext cx="10538460" cy="584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PRZYPADKI UMORZENIA POSTĘPOWANIA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Umorzenie I etapu - Sąd umarza postępowanie, jeżeli w ciągu sześciu miesięcy od daty uprawomocnienia się ostatniego postanowienia nie wpłynął kolejny wniosek - 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598</a:t>
            </a:r>
            <a:r>
              <a:rPr lang="pl-PL" sz="1800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20kp.c;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Umorzenie I lub II etapu - Sąd umarza postępowanie jeżeli wnioskodawca cofnął wniosek ze skutkiem prawnym lub jeżeli wydawanie dalszych postanowień stało się z innych przyczyn zbędne lub niedopuszczalne – art. 355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art. 13§ 2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pełnoletność dziecka;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utrata mocy obowiązującej postanowienia w przedmiocie zabezpieczenia.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  298a zarządzenie odnośnie biurowości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 porządkowy sprawy wpisanej do repertorium "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Nsm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zakreśla się z chwilą wydania postanowienia o umorzeniu postępowania o wykonanie kontaktów z małoletnimi.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umorzenia na innej podstawie zakreślenie od daty wydania postanowienia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3FA9E77-C6C8-49A8-95B5-8A00CBC0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202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91175AC-3E87-4FC3-9C80-D73FFFDD9383}"/>
              </a:ext>
            </a:extLst>
          </p:cNvPr>
          <p:cNvSpPr txBox="1"/>
          <p:nvPr/>
        </p:nvSpPr>
        <p:spPr>
          <a:xfrm>
            <a:off x="1249680" y="2466501"/>
            <a:ext cx="8397240" cy="2460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Uchwała SN z dnia 25 lutego 2021 roku III CZP 17/20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stanie prawnym wprowadzonym przez ustawę z dnia 4 lipca 2019 r. o zmianie ustawy - Kodeks postępowania cywilnego oraz niektórych innych ustaw (Dz. U. poz. 1469 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zm.) zażalenie na postanowienie sądu pierwszej instancji przewidziane w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§ 3 k.p.c. przysługuje do sądu drugiej instancji.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1257B38-83D8-4787-B2A8-E0156BBF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7208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7D77065-0B15-4079-BFBB-76A8876E73FC}"/>
              </a:ext>
            </a:extLst>
          </p:cNvPr>
          <p:cNvSpPr txBox="1"/>
          <p:nvPr/>
        </p:nvSpPr>
        <p:spPr>
          <a:xfrm>
            <a:off x="1021080" y="533400"/>
            <a:ext cx="10187940" cy="4842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Postanowienie SN z dnia 16 marca 2015 roku, V CNP 15/15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TEZA | 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aktualna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postanowienie wydane na podstawie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 skarga o stwierdzenie niezgodności z prawem nie przysługuje.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TEZA | 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aktualna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Skarga o stwierdzenie niezgodności z prawem prawomocnego orzeczenia przysługuje tylko wtedy, gdy dotyczy kończącego w sprawie orzeczenia co do istoty sprawy. Postanowienie wydane na podstawie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 nie ma takiego charakteru, nie kończy bowiem postępowania w sprawie dotyczącej wykonywania kontaktów z dzieckiem. Zakończenie takiego postępowania następuje na skutek wydania postanowienia o umorzeniu postępowania. Wynika to z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k.p.c., w myśl którego sąd umarza postępowanie, jeżeli w ciągu sześciu miesięcy od uprawomocnienia ostatniego postanowienia nie wpłynął kolejny wniosek w sprawach wykonywania kontaktów z dzieckiem.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7987BC5-30A0-478C-9D4A-7D422831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8554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0DB5D16-589B-4AFA-AD6A-5B08BB59F17D}"/>
              </a:ext>
            </a:extLst>
          </p:cNvPr>
          <p:cNvSpPr txBox="1"/>
          <p:nvPr/>
        </p:nvSpPr>
        <p:spPr>
          <a:xfrm>
            <a:off x="952500" y="1082039"/>
            <a:ext cx="9928860" cy="4727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TEZA | 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aktualna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postanowienie wydane na podstawie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 skarga o stwierdzenie niezgodności z prawem nie przysługuje.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TEZA | 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aktualna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Skarga o stwierdzenie niezgodności z prawem prawomocnego orzeczenia przysługuje tylko wtedy, gdy dotyczy kończącego w sprawie orzeczenia co do istoty sprawy. Postanowienie wydane na podstawie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 nie ma takiego charakteru, nie kończy bowiem postępowania w sprawie dotyczącej wykonywania kontaktów z dzieckiem. Zakończenie takiego postępowania następuje na skutek wydania postanowienia o umorzeniu postępowania. Wynika to z 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k.p.c., w myśl którego sąd umarza postępowanie, jeżeli w ciągu sześciu miesięcy od uprawomocnienia ostatniego postanowienia nie wpłynął kolejny wniosek w sprawach wykonywania kontaktów z dzieckiem.</a:t>
            </a:r>
            <a:endParaRPr lang="pl-PL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l-PL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9FFF2B2-5C5B-442C-B24C-B4FFE807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40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AB017E9-EA6A-4979-B2F0-BCF15DC2CA1B}"/>
              </a:ext>
            </a:extLst>
          </p:cNvPr>
          <p:cNvSpPr txBox="1"/>
          <p:nvPr/>
        </p:nvSpPr>
        <p:spPr>
          <a:xfrm>
            <a:off x="1102658" y="1093693"/>
            <a:ext cx="10381130" cy="524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tutaj jednak pamiętać, że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zakres stosowania przepisów tego oddziału obejmuje osobistą styczność dziecka z takimi rodzicami, którzy nie sprawują władzy rodzicielskiej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(skoro  wyraźnie rysuje się teza o niezależności prawa i obowiązku do kontaktowania się z dzieckiem od władzy rodzicielskiej ).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Kontaktowanie się bowiem z dzieckiem rodziców  sprawujących władzę rodzicielską trzeba ujmować jako jeden ze składników tej władzy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tu więc będą wchodzić w grę przepisy oddziału o władzy rodzicielskiej) .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Przyjąć  bowiem trzeba – biorąc pod uwagę zarówno rys historyczny, uzasadnienia wprowadzanych zmian przepisów, jak i orzecznictwo w tym zakresie, że obecnie mamy do czynienia z pewnym </a:t>
            </a:r>
            <a:r>
              <a:rPr lang="pl-PL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jurydycznym współistnieniem prawa rodziców i obowiązku osobistej styczności z dzieckiem oraz osobnego zakresu praw i obowiązków składających się na władzę rodzicielską.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57C3B7B-FA1A-4334-AFD7-F7362065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2684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4137B9F-A0D8-4001-B08F-17FDB432C632}"/>
              </a:ext>
            </a:extLst>
          </p:cNvPr>
          <p:cNvSpPr txBox="1"/>
          <p:nvPr/>
        </p:nvSpPr>
        <p:spPr>
          <a:xfrm>
            <a:off x="1249680" y="1615439"/>
            <a:ext cx="9104221" cy="2344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Uchwała SN z dnia 28 kwietnia 2022 roku III CZP 87/22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TEZA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aktualna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zawartej przed sądem ugody w przedmiocie kontaktów z dzieckiem wynika obowiązek takiego zachowania osoby sprawującej pieczę nad dzieckiem, które jest niezbędne do wykonywania albo właściwego wykonywania określonego w tej ugodzie sposobu utrzymywania kontaktów z dzieckiem przez osobę uprawnioną (art. 598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§ 1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k.p.c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9DE38A4-CBD9-49DE-8C1B-981FEC1A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2684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A734B8E-E19F-413F-9F05-C3549242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7A7FF34-34CA-4F19-BCEA-F6CC446DA9A6}"/>
              </a:ext>
            </a:extLst>
          </p:cNvPr>
          <p:cNvSpPr txBox="1"/>
          <p:nvPr/>
        </p:nvSpPr>
        <p:spPr>
          <a:xfrm>
            <a:off x="1805940" y="1661160"/>
            <a:ext cx="8846820" cy="3044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SPRAWA O KONTAKTY NIE JEST ZWYKŁYM SPOREM PROCESOWYM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NIE MA KLASYCZNEGO ZWYCIĘZCY I PRZEGRANEGO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NAWET JEŚLI KTOŚ FORMALNIE WYGRYWA, TO KONFLIKT CZĘSTO TRWA NADAL, TYLKO W INNEJ FORMIE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PONOSI KONSEKWENCJE NIE TYLKO ZACHOWAŃ RODZICÓW ‚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TEŻ STRATEGII PROCESOWEJ ICH PEŁNOMOCNIKÓW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14617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F5F5131-EEF6-4B37-8CCC-D4385991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FABDE95-EA47-4659-A9D8-BF4168F14689}"/>
              </a:ext>
            </a:extLst>
          </p:cNvPr>
          <p:cNvSpPr txBox="1"/>
          <p:nvPr/>
        </p:nvSpPr>
        <p:spPr>
          <a:xfrm>
            <a:off x="1112520" y="1249680"/>
            <a:ext cx="9555480" cy="392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 PROCESOWY RODZICA NIE ZAWSZE JEST ZBIEŻNY Z DOBREM DZIECKA,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EMOCJE RODZICA BARDZO CZĘSTO SĄ SPRZECZNE Z TYM, CO DZIECKO POTRZEBUJE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PERSPEKTYWY SĘDZIEGO RODZINNEGO ESKALACJA KONFLIKTU NIGDY NIE JEST DOWODEM TROSKI O DZIECKO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SYGNAŁEM OSTRZEGAWCZYM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DLATEGO ROLA PEŁNOMOCNIKA JEST KLUCZOWA- BO TO PAŃSTWO DECYDUJECIE , CZY TEN KONFLIKT ZOSTANIE WMOCNIONY ,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OPANOWANY  </a:t>
            </a:r>
            <a:endParaRPr lang="pl-PL" sz="1100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807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535270-41C5-42EA-88BD-669D5CBE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95017E8-FEC2-4C8E-9B1C-C2EF336B5C86}"/>
              </a:ext>
            </a:extLst>
          </p:cNvPr>
          <p:cNvSpPr txBox="1"/>
          <p:nvPr/>
        </p:nvSpPr>
        <p:spPr>
          <a:xfrm>
            <a:off x="1223011" y="1482865"/>
            <a:ext cx="9745978" cy="516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OCZEKIWANIA SĄDU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Pełnomocnik będzie tłumaczem prawa dla klienta ‚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Filtrem emocji i eskalacji ‚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Partnerem Sądu w ochronie dobra dziecka </a:t>
            </a:r>
          </a:p>
          <a:p>
            <a:pPr marL="457200"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OCZEKUJE WNIOSKÓW, KTÓRE BĘDĄ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Wykonalne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Uwzględniać będą wiek dziecka, jego możliwości adaptacyjne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Biorą pod uwagę realia ( osadzenie w ZK, nadzór,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OWDiR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) </a:t>
            </a:r>
          </a:p>
          <a:p>
            <a:pPr marL="457200"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WNIOSKI NIEREALNE= PÓŹNIEJSZA ICH EGZEKUCJA </a:t>
            </a:r>
          </a:p>
          <a:p>
            <a:pPr marL="457200"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31455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E58906D-18E2-47BC-8898-2A0C69B2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C5E4A4-A934-4693-B61B-31DD5DD28466}"/>
              </a:ext>
            </a:extLst>
          </p:cNvPr>
          <p:cNvSpPr txBox="1"/>
          <p:nvPr/>
        </p:nvSpPr>
        <p:spPr>
          <a:xfrm>
            <a:off x="1295400" y="1577340"/>
            <a:ext cx="7848600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OCZEKUJE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Argumentów opartych na faktach, nie ocenach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Pokazania wpływu kontaktów na dziecko, nie na konflikt rodziców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Unikania automatyzmów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DZIECKA NIE JEST SLOGANEM </a:t>
            </a:r>
          </a:p>
          <a:p>
            <a:pPr marL="457200"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TYLKO KATEGORIĄ WYMAGAJĄCĄ UZASADNIENIA  </a:t>
            </a: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26920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98725D3-E2DA-4015-85A7-7AF7458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DFE451-E116-4B1F-9690-F0CBE3DB9295}"/>
              </a:ext>
            </a:extLst>
          </p:cNvPr>
          <p:cNvSpPr txBox="1"/>
          <p:nvPr/>
        </p:nvSpPr>
        <p:spPr>
          <a:xfrm>
            <a:off x="944880" y="1371600"/>
            <a:ext cx="10347960" cy="436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OCZEKUJE , ŻE ADWOKAT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Przygotuje klienta do kontaktów ( a nie tylko rozprawy)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wyjaśni konsekwencje niewykonywania kontaktów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 klienta , jak dokumentować wykonanie lub niewykonanie kontaktów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Wskaże dowody relewantne dla dziecka , a nie narracji rodzica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Wskaże dowody czytelne i uporządkowane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Wskaże dowody, które pokażą ciągłość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zachowań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nie incydenty </a:t>
            </a: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91165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5C0EA28-7758-4A66-8986-5AFC25E1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D9240E-321D-4538-B640-130146BE6147}"/>
              </a:ext>
            </a:extLst>
          </p:cNvPr>
          <p:cNvSpPr txBox="1"/>
          <p:nvPr/>
        </p:nvSpPr>
        <p:spPr>
          <a:xfrm>
            <a:off x="950258" y="1048872"/>
            <a:ext cx="10094259" cy="519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CHECKLISTA DLA PELNOMOCNIKÓW-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ZANIM ZŁOŻYSZ WNIOSEK ZADAJ SOBIE  7 PYTAŃ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zmieniło się coś po stronie dziecka, czy tylko frustracja mojego klienta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mam nową okoliczność czy tylko nowe argumenty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potrafię wskazać konkretną korzyść dla dziecka, czy tylko ogólne hasła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ten wniosek zmniejszy czy zwiększy ingerencję sądu’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sąd odbierze to jako współpracę czy jako presję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jestem gotów wziąć odpowiedzialność za skutki eskalacji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UMIEM POWIEDZIEĆ KLIENTOWI „NIE” I DLACZEGO? </a:t>
            </a:r>
          </a:p>
          <a:p>
            <a:pPr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pl-PL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O KONTAKTY KAŻDY WNIOSEK , KTÓRY ESKALUJE KONFLIKT ZMNIEJSZA ZAKRES SWOBODY SĄDU  - I SWOBODĘ DZIECKA 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1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541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89A7D39-AF08-4D13-BC1C-F1320019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83F0-0339-4C56-8987-1E682FC2E20A}" type="slidenum">
              <a:rPr lang="pl-PL" smtClean="0"/>
              <a:t>97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F9E8CA-444D-455D-A4DF-BE99DE3D754F}"/>
              </a:ext>
            </a:extLst>
          </p:cNvPr>
          <p:cNvSpPr txBox="1"/>
          <p:nvPr/>
        </p:nvSpPr>
        <p:spPr>
          <a:xfrm>
            <a:off x="1485900" y="1082040"/>
            <a:ext cx="9410698" cy="408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NIE JEST MEGAFONEM KONFLIKTU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JEGO MODERATOREM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DOBRA SPRAWA O KONTAKTY Z MAŁOLETNIM TO TAKA, KTÓRA PO WYJŚCIU Z SĄDU DZIAŁA W ŻYCIU DZIECKA-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NIE TYLKO W SENTENCJI POSTANOWIENIA </a:t>
            </a: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48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16152</TotalTime>
  <Words>8881</Words>
  <Application>Microsoft Office PowerPoint</Application>
  <PresentationFormat>Panoramiczny</PresentationFormat>
  <Paragraphs>1090</Paragraphs>
  <Slides>97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97</vt:i4>
      </vt:variant>
    </vt:vector>
  </HeadingPairs>
  <TitlesOfParts>
    <vt:vector size="105" baseType="lpstr">
      <vt:lpstr>Algerian</vt:lpstr>
      <vt:lpstr>Arial</vt:lpstr>
      <vt:lpstr>Calibri</vt:lpstr>
      <vt:lpstr>Garamond</vt:lpstr>
      <vt:lpstr>Symbol</vt:lpstr>
      <vt:lpstr>Times New Roman</vt:lpstr>
      <vt:lpstr>Wingdings</vt:lpstr>
      <vt:lpstr>Organiczny</vt:lpstr>
      <vt:lpstr>KONTAKTY Z MAŁOLETNIM –  ASPEKT PRAWNY I PRAKTYCZNY.   SZCZEGÓLNE FORMY KONTAKTÓW     ZAGROŻENIE NAKAZANIEM ZAPŁATY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KONTAKTY Z MAŁOLETNIM – ASPEKT PRAWNY I PRAKTYCZNY.   SZCZEGÓLNE FORMY KONTAKTÓW ( Z UDZIAŁEM KURATORA/ W MIEJSCACH PUBLICZNYCH/W OWDiR/ Z RODZICEM PRZEBYWAJĄCYM W ZAKŁADZIE KARNYM)   ZAGROŻENIE NAKAZANIEM ZAPŁATY – KWESTIE ZWIĄZANE Z WYKONYWANIEM KONTAKTÓW</dc:title>
  <dc:creator>Agnieszka</dc:creator>
  <cp:lastModifiedBy>Agnieszka</cp:lastModifiedBy>
  <cp:revision>53</cp:revision>
  <cp:lastPrinted>2026-01-23T09:53:12Z</cp:lastPrinted>
  <dcterms:created xsi:type="dcterms:W3CDTF">2026-01-17T08:34:29Z</dcterms:created>
  <dcterms:modified xsi:type="dcterms:W3CDTF">2026-02-03T19:01:37Z</dcterms:modified>
</cp:coreProperties>
</file>