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78" r:id="rId3"/>
    <p:sldId id="377" r:id="rId4"/>
    <p:sldId id="266" r:id="rId5"/>
    <p:sldId id="283" r:id="rId6"/>
    <p:sldId id="284" r:id="rId7"/>
    <p:sldId id="289" r:id="rId8"/>
    <p:sldId id="302" r:id="rId9"/>
    <p:sldId id="326" r:id="rId10"/>
    <p:sldId id="340" r:id="rId11"/>
    <p:sldId id="341" r:id="rId12"/>
    <p:sldId id="327" r:id="rId13"/>
    <p:sldId id="486" r:id="rId14"/>
    <p:sldId id="334" r:id="rId15"/>
    <p:sldId id="561" r:id="rId16"/>
    <p:sldId id="342" r:id="rId17"/>
    <p:sldId id="343" r:id="rId18"/>
    <p:sldId id="562" r:id="rId19"/>
    <p:sldId id="366" r:id="rId20"/>
    <p:sldId id="367" r:id="rId21"/>
    <p:sldId id="349" r:id="rId22"/>
    <p:sldId id="563" r:id="rId23"/>
    <p:sldId id="350" r:id="rId24"/>
    <p:sldId id="354" r:id="rId25"/>
    <p:sldId id="355" r:id="rId26"/>
    <p:sldId id="535" r:id="rId27"/>
    <p:sldId id="565" r:id="rId28"/>
    <p:sldId id="564" r:id="rId29"/>
    <p:sldId id="534" r:id="rId30"/>
    <p:sldId id="360" r:id="rId31"/>
    <p:sldId id="362" r:id="rId32"/>
    <p:sldId id="373" r:id="rId33"/>
    <p:sldId id="361" r:id="rId34"/>
    <p:sldId id="363" r:id="rId35"/>
    <p:sldId id="566" r:id="rId36"/>
    <p:sldId id="358" r:id="rId37"/>
    <p:sldId id="359" r:id="rId38"/>
    <p:sldId id="567" r:id="rId39"/>
    <p:sldId id="568" r:id="rId40"/>
    <p:sldId id="368" r:id="rId41"/>
    <p:sldId id="369" r:id="rId42"/>
    <p:sldId id="370" r:id="rId43"/>
    <p:sldId id="569" r:id="rId44"/>
    <p:sldId id="570" r:id="rId45"/>
    <p:sldId id="571" r:id="rId46"/>
    <p:sldId id="364" r:id="rId47"/>
    <p:sldId id="365" r:id="rId4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2" autoAdjust="0"/>
    <p:restoredTop sz="95540" autoAdjust="0"/>
  </p:normalViewPr>
  <p:slideViewPr>
    <p:cSldViewPr snapToGrid="0">
      <p:cViewPr varScale="1">
        <p:scale>
          <a:sx n="88" d="100"/>
          <a:sy n="88" d="100"/>
        </p:scale>
        <p:origin x="288" y="62"/>
      </p:cViewPr>
      <p:guideLst/>
    </p:cSldViewPr>
  </p:slideViewPr>
  <p:outlineViewPr>
    <p:cViewPr>
      <p:scale>
        <a:sx n="33" d="100"/>
        <a:sy n="33" d="100"/>
      </p:scale>
      <p:origin x="0" y="-29035"/>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4.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8"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BEC247-4D64-4C0C-8439-02E3CF11B98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EA7D8357-BD15-41D0-8135-6E75DEF97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74A4710-1754-4E65-A43E-27105B22E8AB}"/>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9C159708-B78A-4955-AAE2-4A62F602E66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DDD1328-FAB7-420C-9BAD-838CDE817497}"/>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352205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DD87A8-A213-4E90-8B80-721D24C6DD9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C5F5B54-BFCE-4765-B462-4BFE6E95D95B}"/>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1181E44-F6D5-4EED-98FA-9C44CCC59CA3}"/>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13C38BA4-E70C-49E5-803F-3378AC43638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03208DC-66AB-4551-AF98-13ADF41B347D}"/>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399798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20E9EC4-7676-42C5-A786-04403E78DA9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F1F1A2AE-4514-4641-AD3B-11E02CD89BEC}"/>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61468C9-C807-44AB-B7BF-4CC21FB730D8}"/>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9DB14EA3-2EC7-4954-BAA2-D1196950E0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A281698-D5CF-42F3-9F48-66AEF5E958FB}"/>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322839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494A06-F918-4460-AD41-651BE47A774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B054092-19B8-4625-9AED-E838F04F664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265938D-2BD9-48AC-B229-1278561419F4}"/>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ED418B95-6F7B-4879-B09A-1386CD637A8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36417E9-69FC-4884-B66B-F4582C65A244}"/>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324136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80D0A1-3460-4355-857A-E39790EDDF6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E5AC8A0-6623-4AC5-BF97-286FFBE64C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CB905F65-4445-4E74-84B1-03C7A6164F1D}"/>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B953C500-2AB1-437D-95C7-5D93650267C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B0A5AA6-3531-4E55-B395-DC528A2EE50B}"/>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391541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2CFFBC-5DA4-4B36-9A66-D12F703461F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CA6C63D-65AD-48FF-82CA-99A99F597565}"/>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61C42644-A734-4298-A65F-0436EE811220}"/>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5799CC9-1615-4BBF-AA08-656C03E21882}"/>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6" name="Symbol zastępczy stopki 5">
            <a:extLst>
              <a:ext uri="{FF2B5EF4-FFF2-40B4-BE49-F238E27FC236}">
                <a16:creationId xmlns:a16="http://schemas.microsoft.com/office/drawing/2014/main" id="{FF413D93-FD39-4A4C-B9AA-234AE03D467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9B93229-2032-4183-A7DD-D48E4C4A9AD0}"/>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285661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90B1A-34E2-4493-ABBE-776412A2D87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158EA73-E824-4BF1-AF72-F2C3BF4D24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DD60DCEA-57B9-44CE-9092-7050E68A6282}"/>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4CF654B-FDA1-4971-BBBE-66DD25E2DB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873E5B43-47E9-4CFE-8D16-FCDDA23C2920}"/>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D9DE1131-2DC8-4716-9E81-1A1F35AE2C66}"/>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8" name="Symbol zastępczy stopki 7">
            <a:extLst>
              <a:ext uri="{FF2B5EF4-FFF2-40B4-BE49-F238E27FC236}">
                <a16:creationId xmlns:a16="http://schemas.microsoft.com/office/drawing/2014/main" id="{2552DB36-749A-40E7-9E5E-985CC1BCAF8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0E903F7-339B-45AA-A41F-07E5C0BA90D7}"/>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494906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CD42D7-DF6A-4990-97F9-BFC27FC0EE8A}"/>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C536DCC-228C-45CF-8EA1-CC477C475F66}"/>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4" name="Symbol zastępczy stopki 3">
            <a:extLst>
              <a:ext uri="{FF2B5EF4-FFF2-40B4-BE49-F238E27FC236}">
                <a16:creationId xmlns:a16="http://schemas.microsoft.com/office/drawing/2014/main" id="{DD4ADF0A-23C7-41FC-8F35-C56C2CC267CC}"/>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FDF47322-5366-46D8-811C-C856746074AA}"/>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180941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1388BB-76E5-4CED-8E54-03F29497C625}"/>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3" name="Symbol zastępczy stopki 2">
            <a:extLst>
              <a:ext uri="{FF2B5EF4-FFF2-40B4-BE49-F238E27FC236}">
                <a16:creationId xmlns:a16="http://schemas.microsoft.com/office/drawing/2014/main" id="{A42A124A-5A6E-487D-B61E-F78FFA8BA0D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F786B34-A517-48D9-AD17-976A7C78C17B}"/>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2380645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BD1FA5-72B5-4406-B1FF-F79DEF4B394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1401C51-FA00-462B-A962-18408D05DA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8D46E21-9ECC-43D2-919F-CFB8ABAE8F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71C9937-7455-4C4E-9BED-DB124CB51A24}"/>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6" name="Symbol zastępczy stopki 5">
            <a:extLst>
              <a:ext uri="{FF2B5EF4-FFF2-40B4-BE49-F238E27FC236}">
                <a16:creationId xmlns:a16="http://schemas.microsoft.com/office/drawing/2014/main" id="{C459CB30-3B2E-4ECA-BDD5-0A02AD985B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AA33E97-B7AD-4997-9036-0BA150B6BD58}"/>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169295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A35713-CB43-41B7-9E5D-84F3E338F7F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0FC4B94-F5B2-4F3F-8F92-6B6226B1E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EDD1260-9DB6-40B3-BB42-0C9B5C6DF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497A7A73-8515-47AB-9E28-1F431545C0D5}"/>
              </a:ext>
            </a:extLst>
          </p:cNvPr>
          <p:cNvSpPr>
            <a:spLocks noGrp="1"/>
          </p:cNvSpPr>
          <p:nvPr>
            <p:ph type="dt" sz="half" idx="10"/>
          </p:nvPr>
        </p:nvSpPr>
        <p:spPr/>
        <p:txBody>
          <a:bodyPr/>
          <a:lstStyle/>
          <a:p>
            <a:fld id="{B9A944FB-D798-4751-9659-F14CE5AD9221}" type="datetimeFigureOut">
              <a:rPr lang="pl-PL" smtClean="0"/>
              <a:t>25.06.2021</a:t>
            </a:fld>
            <a:endParaRPr lang="pl-PL"/>
          </a:p>
        </p:txBody>
      </p:sp>
      <p:sp>
        <p:nvSpPr>
          <p:cNvPr id="6" name="Symbol zastępczy stopki 5">
            <a:extLst>
              <a:ext uri="{FF2B5EF4-FFF2-40B4-BE49-F238E27FC236}">
                <a16:creationId xmlns:a16="http://schemas.microsoft.com/office/drawing/2014/main" id="{C1BC5C1B-ABCF-4409-93F6-4287FB95BC2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94B1582-F89B-4F9C-99EA-96248B2466A6}"/>
              </a:ext>
            </a:extLst>
          </p:cNvPr>
          <p:cNvSpPr>
            <a:spLocks noGrp="1"/>
          </p:cNvSpPr>
          <p:nvPr>
            <p:ph type="sldNum" sz="quarter" idx="12"/>
          </p:nvPr>
        </p:nvSpPr>
        <p:spPr/>
        <p:txBody>
          <a:bodyPr/>
          <a:lstStyle/>
          <a:p>
            <a:fld id="{E4B1BFC9-B4B2-43E8-8627-E25E05ED3270}" type="slidenum">
              <a:rPr lang="pl-PL" smtClean="0"/>
              <a:t>‹#›</a:t>
            </a:fld>
            <a:endParaRPr lang="pl-PL"/>
          </a:p>
        </p:txBody>
      </p:sp>
    </p:spTree>
    <p:extLst>
      <p:ext uri="{BB962C8B-B14F-4D97-AF65-F5344CB8AC3E}">
        <p14:creationId xmlns:p14="http://schemas.microsoft.com/office/powerpoint/2010/main" val="1646047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5F049F0-A67F-407D-B823-3D44AE25B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C794C919-6103-4A98-BEA7-7024CA2E0A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EABAAA2-793A-413C-B4DC-B0C898107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944FB-D798-4751-9659-F14CE5AD9221}" type="datetimeFigureOut">
              <a:rPr lang="pl-PL" smtClean="0"/>
              <a:t>25.06.2021</a:t>
            </a:fld>
            <a:endParaRPr lang="pl-PL"/>
          </a:p>
        </p:txBody>
      </p:sp>
      <p:sp>
        <p:nvSpPr>
          <p:cNvPr id="5" name="Symbol zastępczy stopki 4">
            <a:extLst>
              <a:ext uri="{FF2B5EF4-FFF2-40B4-BE49-F238E27FC236}">
                <a16:creationId xmlns:a16="http://schemas.microsoft.com/office/drawing/2014/main" id="{FCA7A8BC-00C3-4D95-904B-E62ED34FC6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BDA4016F-DAB4-418A-A99A-B3829B96AA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B1BFC9-B4B2-43E8-8627-E25E05ED3270}" type="slidenum">
              <a:rPr lang="pl-PL" smtClean="0"/>
              <a:t>‹#›</a:t>
            </a:fld>
            <a:endParaRPr lang="pl-PL"/>
          </a:p>
        </p:txBody>
      </p:sp>
    </p:spTree>
    <p:extLst>
      <p:ext uri="{BB962C8B-B14F-4D97-AF65-F5344CB8AC3E}">
        <p14:creationId xmlns:p14="http://schemas.microsoft.com/office/powerpoint/2010/main" val="232713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sn.pl/sites/orzecznictwo/orzeczenia3/iii%20csk%20159-17-1.pdf" TargetMode="External"/><Relationship Id="rId13" Type="http://schemas.openxmlformats.org/officeDocument/2006/relationships/hyperlink" Target="https://curia.europa.eu/juris/document/document.jsf?text=&amp;docid=240550&amp;pageIndex=0&amp;doclang=pl&amp;mode=req&amp;dir=&amp;occ=first&amp;part=1&amp;cid=1139895" TargetMode="External"/><Relationship Id="rId3" Type="http://schemas.openxmlformats.org/officeDocument/2006/relationships/hyperlink" Target="http://www.sn.pl/sites/orzecznictwo/orzeczenia2a/i%20csk%20314-12-1.pdf" TargetMode="External"/><Relationship Id="rId7" Type="http://schemas.openxmlformats.org/officeDocument/2006/relationships/hyperlink" Target="http://www.sn.pl/sites/orzecznictwo/orzeczenia3/iv%20csk%20285-16-1.pdf" TargetMode="External"/><Relationship Id="rId12" Type="http://schemas.openxmlformats.org/officeDocument/2006/relationships/hyperlink" Target="https://curia.europa.eu/juris/document/document.jsf?text=&amp;docid=211709&amp;pageIndex=0&amp;doclang=pl&amp;mode=lst&amp;dir=&amp;occ=first&amp;part=1&amp;cid=6709406" TargetMode="External"/><Relationship Id="rId2" Type="http://schemas.openxmlformats.org/officeDocument/2006/relationships/hyperlink" Target="http://isap.sejm.gov.pl/isap.nsf/download.xsp/WDU20111650984/T/D20110984L.pdf" TargetMode="External"/><Relationship Id="rId1" Type="http://schemas.openxmlformats.org/officeDocument/2006/relationships/slideLayout" Target="../slideLayouts/slideLayout2.xml"/><Relationship Id="rId6" Type="http://schemas.openxmlformats.org/officeDocument/2006/relationships/hyperlink" Target="http://www.sn.pl/sites/orzecznictwo/orzeczenia3/iv%20csk%20362-14-1.pdf" TargetMode="External"/><Relationship Id="rId11" Type="http://schemas.openxmlformats.org/officeDocument/2006/relationships/hyperlink" Target="http://www.sn.pl/sites/orzecznictwo/orzeczenia3/ii%20csk%20216-20.pdf" TargetMode="External"/><Relationship Id="rId5" Type="http://schemas.openxmlformats.org/officeDocument/2006/relationships/hyperlink" Target="http://www.sn.pl/sites/orzecznictwo/orzeczenia3/i%20csk%20607-13.pdf" TargetMode="External"/><Relationship Id="rId10" Type="http://schemas.openxmlformats.org/officeDocument/2006/relationships/hyperlink" Target="http://www.sn.pl/sites/orzecznictwo/orzeczenia3/v%20csk%20382-18-1.pdf" TargetMode="External"/><Relationship Id="rId4" Type="http://schemas.openxmlformats.org/officeDocument/2006/relationships/hyperlink" Target="http://orzeczenia.waw.sa.gov.pl/content/$N/154500000003003_VI_ACa_000441_2013_Uz_2013-05-07_001" TargetMode="External"/><Relationship Id="rId9" Type="http://schemas.openxmlformats.org/officeDocument/2006/relationships/hyperlink" Target="http://www.sn.pl/sites/orzecznictwo/orzeczenia3/ii%20csk%20483-18-1.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uria.europa.eu/juris/document/document.jsf?text=&amp;docid=242757&amp;pageIndex=0&amp;doclang=pl&amp;mode=req&amp;dir=&amp;occ=first&amp;part=1&amp;cid=3883558" TargetMode="External"/><Relationship Id="rId3" Type="http://schemas.openxmlformats.org/officeDocument/2006/relationships/hyperlink" Target="http://www.sn.pl/sites/orzecznictwo/orzeczenia3/i%20csk%20242-18-2.pdf" TargetMode="External"/><Relationship Id="rId7" Type="http://schemas.openxmlformats.org/officeDocument/2006/relationships/hyperlink" Target="https://eur-lex.europa.eu/legal-content/pl/TXT/?uri=CELEX:62018CJ0452" TargetMode="External"/><Relationship Id="rId2" Type="http://schemas.openxmlformats.org/officeDocument/2006/relationships/hyperlink" Target="http://www.sn.pl/sites/orzecznictwo/orzeczenia3/iii%20czp%2029-17.pdf" TargetMode="External"/><Relationship Id="rId1" Type="http://schemas.openxmlformats.org/officeDocument/2006/relationships/slideLayout" Target="../slideLayouts/slideLayout2.xml"/><Relationship Id="rId6" Type="http://schemas.openxmlformats.org/officeDocument/2006/relationships/hyperlink" Target="http://orzeczenia.ms.gov.pl/content/$N/154500000000503_I_ACa_000674_2018_Uz_2019-11-13_001" TargetMode="External"/><Relationship Id="rId5" Type="http://schemas.openxmlformats.org/officeDocument/2006/relationships/hyperlink" Target="http://orzeczenia.ms.gov.pl/content/$N/154500000002503_V_ACa_000297_2019_Uz_2020-02-12_002" TargetMode="External"/><Relationship Id="rId10" Type="http://schemas.openxmlformats.org/officeDocument/2006/relationships/hyperlink" Target="https://curia.europa.eu/juris/documents.jsf?oqp=&amp;for=&amp;mat=or&amp;lgrec=pl&amp;jge=&amp;td=%3BALL&amp;jur=C%2CT%2CF&amp;num=C-268%252F19&amp;page=1&amp;dates=&amp;pcs=Oor&amp;lg=&amp;pro=&amp;nat=or&amp;cit=none%252CC%252CCJ%252CR%252C2008E%252C%252C%252C%252C%252C%252C%252C%252C%252C%252Ctrue%252Cfalse%252Cfalse&amp;language=pl&amp;avg=&amp;cid=3884868" TargetMode="External"/><Relationship Id="rId4" Type="http://schemas.openxmlformats.org/officeDocument/2006/relationships/hyperlink" Target="http://www.sn.pl/sites/orzecznictwo/Orzeczenia3/IV%20CSK%2013-19-1.pdf" TargetMode="External"/><Relationship Id="rId9" Type="http://schemas.openxmlformats.org/officeDocument/2006/relationships/hyperlink" Target="https://curia.europa.eu/juris/document/document.jsf?text=&amp;docid=240550&amp;pageIndex=0&amp;doclang=pl&amp;mode=req&amp;dir=&amp;occ=first&amp;part=1&amp;cid=113989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orzeczenia.ms.gov.pl/content/chf/150500000000503_I_ACa_000745_2019_Uz_2020-12-22_003" TargetMode="External"/><Relationship Id="rId3" Type="http://schemas.openxmlformats.org/officeDocument/2006/relationships/hyperlink" Target="http://www.sn.pl/sites/orzecznictwo/orzeczenia3/ii%20csk%20768-14-1.pdf" TargetMode="External"/><Relationship Id="rId7" Type="http://schemas.openxmlformats.org/officeDocument/2006/relationships/hyperlink" Target="http://orzeczenia.ms.gov.pl/content/chf/150500000000503_I_ACa_000446_2019_Uz_2020-09-04_002" TargetMode="External"/><Relationship Id="rId2" Type="http://schemas.openxmlformats.org/officeDocument/2006/relationships/hyperlink" Target="http://www.sn.pl/sites/orzecznictwo/orzeczenia1/iii%20czp%2062-07.pdf" TargetMode="External"/><Relationship Id="rId1" Type="http://schemas.openxmlformats.org/officeDocument/2006/relationships/slideLayout" Target="../slideLayouts/slideLayout2.xml"/><Relationship Id="rId6" Type="http://schemas.openxmlformats.org/officeDocument/2006/relationships/hyperlink" Target="http://orzeczenia.gdansk.sa.gov.pl/content/chf/151000000000503_I_ACa_000805_2019_Uz_2020-06-24_001" TargetMode="External"/><Relationship Id="rId5" Type="http://schemas.openxmlformats.org/officeDocument/2006/relationships/hyperlink" Target="http://orzeczenia.ms.gov.pl/content/chf/152000000000503_I_ACa_000622_2019_Uz_2020-12-08_001" TargetMode="External"/><Relationship Id="rId4" Type="http://schemas.openxmlformats.org/officeDocument/2006/relationships/hyperlink" Target="http://orzeczenia.ms.gov.pl/content/$N/154505000008103_XXVII_Ca_000678_2016_Uz_2016-11-28_001"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curia.europa.eu/juris/document/document.jsf?text=&amp;docid=205674&amp;pageIndex=0&amp;doclang=pl&amp;mode=lst&amp;dir=&amp;occ=first&amp;part=1&amp;cid=6709208" TargetMode="External"/><Relationship Id="rId13" Type="http://schemas.openxmlformats.org/officeDocument/2006/relationships/hyperlink" Target="https://curia.europa.eu/juris/document/document.jsf?text=&amp;docid=240550&amp;pageIndex=0&amp;doclang=pl&amp;mode=req&amp;dir=&amp;occ=first&amp;part=1&amp;cid=1139895" TargetMode="External"/><Relationship Id="rId3" Type="http://schemas.openxmlformats.org/officeDocument/2006/relationships/hyperlink" Target="https://curia.europa.eu/juris/document/document.jsf?text=&amp;docid=137830&amp;pageIndex=0&amp;doclang=pl&amp;mode=lst&amp;dir=&amp;occ=first&amp;part=1&amp;cid=6705854" TargetMode="External"/><Relationship Id="rId7" Type="http://schemas.openxmlformats.org/officeDocument/2006/relationships/hyperlink" Target="https://curia.europa.eu/juris/document/document.jsf?text=&amp;docid=187170&amp;pageIndex=0&amp;doclang=pl&amp;mode=lst&amp;dir=&amp;occ=first&amp;part=1&amp;cid=6709101" TargetMode="External"/><Relationship Id="rId12" Type="http://schemas.openxmlformats.org/officeDocument/2006/relationships/hyperlink" Target="https://curia.europa.eu/juris/document/document.jsf?text=&amp;docid=212227&amp;pageIndex=0&amp;doclang=pl&amp;mode=lst&amp;dir=&amp;occ=first&amp;part=1&amp;cid=6709484" TargetMode="External"/><Relationship Id="rId2" Type="http://schemas.openxmlformats.org/officeDocument/2006/relationships/hyperlink" Target="https://curia.europa.eu/juris/document/document.jsf?text=&amp;docid=123843&amp;pageIndex=0&amp;doclang=pl&amp;mode=lst&amp;dir=&amp;occ=first&amp;part=1&amp;cid=6704991" TargetMode="External"/><Relationship Id="rId1" Type="http://schemas.openxmlformats.org/officeDocument/2006/relationships/slideLayout" Target="../slideLayouts/slideLayout2.xml"/><Relationship Id="rId6" Type="http://schemas.openxmlformats.org/officeDocument/2006/relationships/hyperlink" Target="https://curia.europa.eu/juris/document/document.jsf?text=&amp;docid=176802&amp;pageIndex=0&amp;doclang=pl&amp;mode=lst&amp;dir=&amp;occ=first&amp;part=1&amp;cid=6708667" TargetMode="External"/><Relationship Id="rId11" Type="http://schemas.openxmlformats.org/officeDocument/2006/relationships/hyperlink" Target="https://curia.europa.eu/juris/document/document.jsf?text=&amp;docid=237043&amp;pageIndex=0&amp;doclang=pl&amp;mode=lst&amp;dir=&amp;occ=first&amp;part=1&amp;cid=6712929" TargetMode="External"/><Relationship Id="rId5" Type="http://schemas.openxmlformats.org/officeDocument/2006/relationships/hyperlink" Target="https://curia.europa.eu/juris/document/document.jsf?text=&amp;docid=161545&amp;pageIndex=0&amp;doclang=pl&amp;mode=lst&amp;dir=&amp;occ=first&amp;part=1&amp;cid=6708441" TargetMode="External"/><Relationship Id="rId15" Type="http://schemas.openxmlformats.org/officeDocument/2006/relationships/hyperlink" Target="https://curia.europa.eu/juris/showPdf.jsf?docid=240942&amp;pageIndex=0&amp;doclang=PL&amp;mode=lst&amp;dir=&amp;occ=first&amp;part=1&amp;cid=17219846" TargetMode="External"/><Relationship Id="rId10" Type="http://schemas.openxmlformats.org/officeDocument/2006/relationships/hyperlink" Target="https://curia.europa.eu/juris/document/document.jsf?text=&amp;docid=234326&amp;pageIndex=0&amp;doclang=pl&amp;mode=lst&amp;dir=&amp;occ=first&amp;part=1&amp;cid=6724116" TargetMode="External"/><Relationship Id="rId4" Type="http://schemas.openxmlformats.org/officeDocument/2006/relationships/hyperlink" Target="https://curia.europa.eu/juris/document/document.jsf?text=&amp;docid=151524&amp;pageIndex=0&amp;doclang=pl&amp;mode=lst&amp;dir=&amp;occ=first&amp;part=1&amp;cid=6706263" TargetMode="External"/><Relationship Id="rId9" Type="http://schemas.openxmlformats.org/officeDocument/2006/relationships/hyperlink" Target="https://curia.europa.eu/juris/document/document.jsf?text=&amp;docid=211709&amp;pageIndex=0&amp;doclang=pl&amp;mode=lst&amp;dir=&amp;occ=first&amp;part=1&amp;cid=6709406" TargetMode="External"/><Relationship Id="rId14" Type="http://schemas.openxmlformats.org/officeDocument/2006/relationships/hyperlink" Target="https://eur-lex.europa.eu/legal-content/PL/TXT/PDF/?uri=CELEX:52019XC0927(01)&amp;from=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n.pl/sites/orzecznictwo/orzeczenia3/ii%20csk%2019-18-1.pdf" TargetMode="External"/><Relationship Id="rId2" Type="http://schemas.openxmlformats.org/officeDocument/2006/relationships/hyperlink" Target="http://www.sn.pl/sites/orzecznictwo/orzeczenia3/ii%20csk%20803-16-1.pdf" TargetMode="External"/><Relationship Id="rId1" Type="http://schemas.openxmlformats.org/officeDocument/2006/relationships/slideLayout" Target="../slideLayouts/slideLayout2.xml"/><Relationship Id="rId5" Type="http://schemas.openxmlformats.org/officeDocument/2006/relationships/hyperlink" Target="http://www.sn.pl/sites/orzecznictwo/orzeczenia3/i%20csk%20242-18-2.pdf" TargetMode="External"/><Relationship Id="rId4" Type="http://schemas.openxmlformats.org/officeDocument/2006/relationships/hyperlink" Target="http://www.sn.pl/sites/orzecznictwo/orzeczenia3/iii%20csk%20159-17-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sn.pl/sprawy/SitePages/e-Sprawa.aspx?ItemSID=4121-723a73f0-ad79-44da-b314-c8651580ec91&amp;ListName=esprawa2021&amp;Search=III%20CZP%2011/21" TargetMode="External"/><Relationship Id="rId2" Type="http://schemas.openxmlformats.org/officeDocument/2006/relationships/hyperlink" Target="https://eur-lex.europa.eu/legal-content/pl/TXT/?uri=CELEX:62018CJ0260" TargetMode="External"/><Relationship Id="rId1" Type="http://schemas.openxmlformats.org/officeDocument/2006/relationships/slideLayout" Target="../slideLayouts/slideLayout2.xml"/><Relationship Id="rId4" Type="http://schemas.openxmlformats.org/officeDocument/2006/relationships/hyperlink" Target="https://curia.europa.eu/juris/showPdf.jsf?text=&amp;docid=240944&amp;pageIndex=0&amp;doclang=pl&amp;mode=req&amp;dir=&amp;occ=first&amp;part=1&amp;cid=180409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sn.pl/sites/orzecznictwo/orzeczenia3/i%20csk%20242-18-2.pdf" TargetMode="External"/><Relationship Id="rId2" Type="http://schemas.openxmlformats.org/officeDocument/2006/relationships/hyperlink" Target="http://www.sn.pl/sites/orzecznictwo/orzeczenia3/iii%20csk%20159-17-1.pdf" TargetMode="External"/><Relationship Id="rId1" Type="http://schemas.openxmlformats.org/officeDocument/2006/relationships/slideLayout" Target="../slideLayouts/slideLayout2.xml"/><Relationship Id="rId5" Type="http://schemas.openxmlformats.org/officeDocument/2006/relationships/hyperlink" Target="http://www.sn.pl/sprawy/SitePages/e-Sprawa.aspx?ItemSID=4121-723a73f0-ad79-44da-b314-c8651580ec91&amp;ListName=esprawa2021&amp;Search=III%20CZP%2011/21" TargetMode="External"/><Relationship Id="rId4" Type="http://schemas.openxmlformats.org/officeDocument/2006/relationships/hyperlink" Target="http://www.sn.pl/sites/orzecznictwo/orzeczenia3/v%20csk%20382-18-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orzeczenia.ms.gov.pl/content/$N/154500000003003_VI_ACa_000801_2019_Uz_2020-08-26_002" TargetMode="External"/><Relationship Id="rId3" Type="http://schemas.openxmlformats.org/officeDocument/2006/relationships/hyperlink" Target="http://orzeczenia.ms.gov.pl/content/$N/154500000000503_I_ACa_000215_2020_Uz_2020-10-26_001" TargetMode="External"/><Relationship Id="rId7" Type="http://schemas.openxmlformats.org/officeDocument/2006/relationships/hyperlink" Target="http://orzeczenia.ms.gov.pl/content/$N/151000000002503_V_ACa_000052_2020_Uz_2020-07-06_001" TargetMode="External"/><Relationship Id="rId2" Type="http://schemas.openxmlformats.org/officeDocument/2006/relationships/hyperlink" Target="http://orzeczenia.ms.gov.pl/content/$N/153500000000503_I_AGa_000219_2018_Uz_2020-02-13_001" TargetMode="External"/><Relationship Id="rId1" Type="http://schemas.openxmlformats.org/officeDocument/2006/relationships/slideLayout" Target="../slideLayouts/slideLayout2.xml"/><Relationship Id="rId6" Type="http://schemas.openxmlformats.org/officeDocument/2006/relationships/hyperlink" Target="http://orzeczenia.ms.gov.pl/content/$N/154500000003003_VI_ACa_000538_2019_Uz_2020-04-03_002" TargetMode="External"/><Relationship Id="rId11" Type="http://schemas.openxmlformats.org/officeDocument/2006/relationships/hyperlink" Target="http://www.sn.pl/sprawy/SitePages/e-Sprawa.aspx?ItemSID=7898-723a73f0-ad79-44da-b314-c8651580ec91&amp;ListName=esprawa2021&amp;Search=III%20CZP%2033/21" TargetMode="External"/><Relationship Id="rId5" Type="http://schemas.openxmlformats.org/officeDocument/2006/relationships/hyperlink" Target="http://orzeczenia.ms.gov.pl/content/$N/154500000002503_V_ACa_000297_2019_Uz_2020-02-12_002" TargetMode="External"/><Relationship Id="rId10" Type="http://schemas.openxmlformats.org/officeDocument/2006/relationships/hyperlink" Target="http://orzeczenia.ms.gov.pl/content/$N/154500000000503_I_ACa_000007_2018_Uz_2019-01-31_001" TargetMode="External"/><Relationship Id="rId4" Type="http://schemas.openxmlformats.org/officeDocument/2006/relationships/hyperlink" Target="http://orzeczenia.ms.gov.pl/content/$N/154500000002503_V_ACa_000567_2018_Uz_2019-10-23_002" TargetMode="External"/><Relationship Id="rId9" Type="http://schemas.openxmlformats.org/officeDocument/2006/relationships/hyperlink" Target="http://orzeczenia.ms.gov.pl/content/$N/154500000000503_I_ACa_000702_2019_Uz_2020-10-22_0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sn.pl/sites/orzecznictwo/orzeczenia3/iii%20czp%206-21.pdf" TargetMode="External"/><Relationship Id="rId2" Type="http://schemas.openxmlformats.org/officeDocument/2006/relationships/hyperlink" Target="http://www.sn.pl/sites/orzecznictwo/orzeczenia3/iii%20czp%2011-20.pdf" TargetMode="External"/><Relationship Id="rId1" Type="http://schemas.openxmlformats.org/officeDocument/2006/relationships/slideLayout" Target="../slideLayouts/slideLayout2.xml"/><Relationship Id="rId6" Type="http://schemas.openxmlformats.org/officeDocument/2006/relationships/hyperlink" Target="http://www.sn.pl/sprawy/SitePages/e-Sprawa.aspx?ItemSID=4121-723a73f0-ad79-44da-b314-c8651580ec91&amp;ListName=esprawa2021&amp;Search=III%20CZP%2011/21" TargetMode="External"/><Relationship Id="rId5" Type="http://schemas.openxmlformats.org/officeDocument/2006/relationships/hyperlink" Target="http://www.sn.pl/sprawy/SitePages/e-Sprawa.aspx?ItemSID=3397-bf64e294-b9ca-4518-b9cd-2b8c7295f4de&amp;ListName=esprawa2020&amp;Search=III%20CZP%2041/20" TargetMode="External"/><Relationship Id="rId4" Type="http://schemas.openxmlformats.org/officeDocument/2006/relationships/hyperlink" Target="http://orzeczenia.ms.gov.pl/content/$N/151500000000503_I_ACa_001002_2019_Uz_2020-08-19_0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n.pl/sites/orzecznictwo/orzeczenia3/ii%20csk%20805-18-2.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n.pl/sites/orzecznictwo/orzeczenia3/v%20csk%20382-18-1.pdf" TargetMode="External"/><Relationship Id="rId2" Type="http://schemas.openxmlformats.org/officeDocument/2006/relationships/hyperlink" Target="http://orzeczenia.ms.gov.pl/content/$N/150500000000503_I_ACa_000635_2019_Uz_2020-02-20_002" TargetMode="External"/><Relationship Id="rId1" Type="http://schemas.openxmlformats.org/officeDocument/2006/relationships/slideLayout" Target="../slideLayouts/slideLayout2.xml"/><Relationship Id="rId6" Type="http://schemas.openxmlformats.org/officeDocument/2006/relationships/hyperlink" Target="http://orzeczenia.ms.gov.pl/content/$N/154505000007503_XXV_C_001669_2016_Uz_2020-04-06_001" TargetMode="External"/><Relationship Id="rId5" Type="http://schemas.openxmlformats.org/officeDocument/2006/relationships/hyperlink" Target="http://www.sn.pl/sites/orzecznictwo/orzeczenia3/iii%20czp%206-21.pdf" TargetMode="External"/><Relationship Id="rId4" Type="http://schemas.openxmlformats.org/officeDocument/2006/relationships/hyperlink" Target="http://www.sn.pl/sites/orzecznictwo/orzeczenia3/iii%20czp%2011-20.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uria.europa.eu/juris/showPdf.jsf?text=&amp;docid=240943&amp;pageIndex=0&amp;doclang=PL&amp;mode=req&amp;dir=&amp;occ=first&amp;part=1&amp;cid=9764891" TargetMode="External"/><Relationship Id="rId3" Type="http://schemas.openxmlformats.org/officeDocument/2006/relationships/hyperlink" Target="https://eur-lex.europa.eu/legal-content/PL/TXT/?uri=ecli%3AECLI%3AEU%3AC%3A2020%3A578" TargetMode="External"/><Relationship Id="rId7" Type="http://schemas.openxmlformats.org/officeDocument/2006/relationships/hyperlink" Target="http://www.sn.pl/sprawy/SitePages/e-Sprawa.aspx?ItemSID=8944-723a73f0-ad79-44da-b314-c8651580ec91&amp;ListName=esprawa2021&amp;Search=III%20CZP%2036/21" TargetMode="External"/><Relationship Id="rId2" Type="http://schemas.openxmlformats.org/officeDocument/2006/relationships/hyperlink" Target="https://eur-lex.europa.eu/legal-content/PL/TXT/?uri=ecli%3AECLI%3AEU%3AC%3A2020%3A537" TargetMode="External"/><Relationship Id="rId1" Type="http://schemas.openxmlformats.org/officeDocument/2006/relationships/slideLayout" Target="../slideLayouts/slideLayout2.xml"/><Relationship Id="rId6" Type="http://schemas.openxmlformats.org/officeDocument/2006/relationships/hyperlink" Target="http://www.sn.pl/sprawy/SitePages/e-Sprawa.aspx?ItemSID=4121-723a73f0-ad79-44da-b314-c8651580ec91&amp;ListName=esprawa2021&amp;Search=III%20CZP%2011/21" TargetMode="External"/><Relationship Id="rId5" Type="http://schemas.openxmlformats.org/officeDocument/2006/relationships/hyperlink" Target="https://eur-lex.europa.eu/legal-content/pl/TXT/?uri=CELEX:62019CJ0776" TargetMode="External"/><Relationship Id="rId4" Type="http://schemas.openxmlformats.org/officeDocument/2006/relationships/hyperlink" Target="https://eur-lex.europa.eu/legal-content/pl/TXT/?uri=CELEX:62019CJ0485"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orzeczenia.bialystok.sa.gov.pl/content/chf$0020potr$0105cenie/150500000000503_I_ACa_000177_2019_Uz_2020-09-15_003"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orzeczenia.waw.sa.gov.pl/content/chf$0020art.$0020496/154500000000503_I_ACa_000215_2020_Uz_2020-10-26_001" TargetMode="External"/><Relationship Id="rId2" Type="http://schemas.openxmlformats.org/officeDocument/2006/relationships/hyperlink" Target="http://orzeczenia.waw.sa.gov.pl/content/chf$0020art.$0020496/154500000000503_I_ACa_000709_2019_Uz_2020-10-22_00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orzeczenia.ms.gov.pl/content/$N/154505000000903_III_C_001073_2014_Uz_2016-08-25_001" TargetMode="External"/><Relationship Id="rId2" Type="http://schemas.openxmlformats.org/officeDocument/2006/relationships/hyperlink" Target="http://www.sn.pl/sites/orzecznictwo/orzeczenia3/v%20csk%20382-18-1.pdf" TargetMode="External"/><Relationship Id="rId1" Type="http://schemas.openxmlformats.org/officeDocument/2006/relationships/slideLayout" Target="../slideLayouts/slideLayout2.xml"/><Relationship Id="rId6" Type="http://schemas.openxmlformats.org/officeDocument/2006/relationships/hyperlink" Target="http://orzeczenia.ms.gov.pl/content/$N/154505000007503_XXV_C_001050_2018_Uz_2020-08-14_001" TargetMode="External"/><Relationship Id="rId5" Type="http://schemas.openxmlformats.org/officeDocument/2006/relationships/hyperlink" Target="http://orzeczenia.ms.gov.pl/content/$N/150500000000503_I_ACa_000635_2019_Uz_2020-02-20_002" TargetMode="External"/><Relationship Id="rId4" Type="http://schemas.openxmlformats.org/officeDocument/2006/relationships/hyperlink" Target="http://orzeczenia.ms.gov.pl/content/$N/154505000007503_XXV_C_001669_2016_Uz_2020-04-06_0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ur-lex.europa.eu/legal-content/pl/TXT/?uri=CELEX:62007CJ0489" TargetMode="External"/><Relationship Id="rId7" Type="http://schemas.openxmlformats.org/officeDocument/2006/relationships/hyperlink" Target="https://curia.europa.eu/juris/document/document.jsf?text=&amp;docid=237043&amp;pageIndex=0&amp;doclang=pl&amp;mode=lst&amp;dir=&amp;occ=first&amp;part=1&amp;cid=6712929" TargetMode="External"/><Relationship Id="rId2" Type="http://schemas.openxmlformats.org/officeDocument/2006/relationships/hyperlink" Target="https://eur-lex.europa.eu/legal-content/pl/TXT/?uri=CELEX:62012CJ0565" TargetMode="External"/><Relationship Id="rId1" Type="http://schemas.openxmlformats.org/officeDocument/2006/relationships/slideLayout" Target="../slideLayouts/slideLayout2.xml"/><Relationship Id="rId6" Type="http://schemas.openxmlformats.org/officeDocument/2006/relationships/hyperlink" Target="https://curia.europa.eu/juris/document/document.jsf?text=&amp;docid=226976&amp;pageIndex=0&amp;doclang=pl&amp;mode=lst&amp;dir=&amp;occ=first&amp;part=1&amp;cid=8591171" TargetMode="External"/><Relationship Id="rId5" Type="http://schemas.openxmlformats.org/officeDocument/2006/relationships/hyperlink" Target="https://eur-lex.europa.eu/legal-content/pl/TXT/?uri=CELEX:62015CJ0568" TargetMode="External"/><Relationship Id="rId4" Type="http://schemas.openxmlformats.org/officeDocument/2006/relationships/hyperlink" Target="https://eur-lex.europa.eu/legal-content/pl/TXT/?uri=CELEX:62008CJ0511"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rpo.gov.pl/sites/default/files/Stanowiski%20RPO%208.06.2020.pdf" TargetMode="External"/><Relationship Id="rId3" Type="http://schemas.openxmlformats.org/officeDocument/2006/relationships/hyperlink" Target="https://www.zbp.pl/getmedia/3254f30d-9077-4c5e-bb76-6be7f2c8e73b/Wezlowe-zagadnienia-dotyczace-skutkow-prawnych-uniewaznienia-umowy-kredytu-walutowego-2020" TargetMode="External"/><Relationship Id="rId7" Type="http://schemas.openxmlformats.org/officeDocument/2006/relationships/hyperlink" Target="https://rf.gov.pl/2020/09/29/kredyty-frankowe-2020/" TargetMode="External"/><Relationship Id="rId2" Type="http://schemas.openxmlformats.org/officeDocument/2006/relationships/hyperlink" Target="https://www.zbp.pl/getmedia/85cc8a9b-3d01-4467-8cd9-c6b8332b7ed1/Poradnik-frankowicza_wydanie-96-5249_19-maja-2020" TargetMode="External"/><Relationship Id="rId1" Type="http://schemas.openxmlformats.org/officeDocument/2006/relationships/slideLayout" Target="../slideLayouts/slideLayout2.xml"/><Relationship Id="rId6" Type="http://schemas.openxmlformats.org/officeDocument/2006/relationships/hyperlink" Target="http://www.gdansk.so.gov.pl/sites/default/files/pages/zalaczniki/tsue2_c-19_20-stanowisko_rp_2020-06-01-1.pdf" TargetMode="External"/><Relationship Id="rId11" Type="http://schemas.openxmlformats.org/officeDocument/2006/relationships/hyperlink" Target="https://zyciebezkredytu.pl/wp-content/uploads/2021/04/Stanowisko-Prokuratora-Generalnego_III-CZP-11_21.pdf" TargetMode="External"/><Relationship Id="rId5" Type="http://schemas.openxmlformats.org/officeDocument/2006/relationships/hyperlink" Target="https://www.rpo.gov.pl/sites/default/files/Prof._Ewa_%C5%81%C4%99towska_Kwalifikacje_prawne_w_sprawach_o_sanacj%C4%99_kredyt%C3%B3w_frankowych_da_mihi_final_29.06.20.pdf" TargetMode="External"/><Relationship Id="rId10" Type="http://schemas.openxmlformats.org/officeDocument/2006/relationships/hyperlink" Target="https://finanse.uokik.gov.pl/dopobrania/5147" TargetMode="External"/><Relationship Id="rId4" Type="http://schemas.openxmlformats.org/officeDocument/2006/relationships/hyperlink" Target="https://www.zbp.pl/getmedia/872f5843-65b1-4dbd-806e-a09141ef429a/07-TSUE-2_uwagi-na-pismie-ZBP-ws-C-19_20" TargetMode="External"/><Relationship Id="rId9" Type="http://schemas.openxmlformats.org/officeDocument/2006/relationships/hyperlink" Target="https://www.rpo.gov.pl/pl/content/rpo-zapytac-tsue-o-dopuszczalnosc-roszczen-bankow-wobec-frankowiczow?fbclid=IwAR2on5c-2rBfYV1FOzq7dqZPhuDsE_ZROCG8iRqu9VrGju1wYVEcT9xk20Q"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www.sn.pl/sprawy/SitePages/e-Sprawa.aspx?ItemSID=4121-723a73f0-ad79-44da-b314-c8651580ec91&amp;ListName=esprawa2021&amp;Search=III%20CZP%2011/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sn.pl/sprawy/SitePages/e-Sprawa.aspx?ItemSID=7650-723a73f0-ad79-44da-b314-c8651580ec91&amp;ListName=esprawa2021&amp;Search=iii%20czp%2031/21"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pl/TXT/?uri=CELEX:62014CJ0110" TargetMode="External"/><Relationship Id="rId2" Type="http://schemas.openxmlformats.org/officeDocument/2006/relationships/hyperlink" Target="http://www.sn.pl/sites/orzecznictwo/orzeczenia3/iv%20csk%20285-16-1.pdf" TargetMode="External"/><Relationship Id="rId1" Type="http://schemas.openxmlformats.org/officeDocument/2006/relationships/slideLayout" Target="../slideLayouts/slideLayout2.xml"/><Relationship Id="rId6" Type="http://schemas.openxmlformats.org/officeDocument/2006/relationships/hyperlink" Target="https://www.rpo.gov.pl/sites/default/files/Orzeczenie_TSUE_10.06.2021_0.pdf" TargetMode="External"/><Relationship Id="rId5" Type="http://schemas.openxmlformats.org/officeDocument/2006/relationships/hyperlink" Target="https://eur-lex.europa.eu/legal-content/pl/TXT/?uri=CELEX:62018CJ0698" TargetMode="External"/><Relationship Id="rId4" Type="http://schemas.openxmlformats.org/officeDocument/2006/relationships/hyperlink" Target="https://eur-lex.europa.eu/legal-content/pl/TXT/?uri=CELEX:62017CJ0590"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orzeczenia.ms.gov.pl/content/$N/150500000000503_I_ACa_000079_2019_Uz_2019-08-08_002" TargetMode="External"/><Relationship Id="rId2" Type="http://schemas.openxmlformats.org/officeDocument/2006/relationships/hyperlink" Target="http://www.sn.pl/sites/orzecznictwo/Orzeczenia3/IV%20CSK%2013-19-1.pdf" TargetMode="External"/><Relationship Id="rId1" Type="http://schemas.openxmlformats.org/officeDocument/2006/relationships/slideLayout" Target="../slideLayouts/slideLayout2.xml"/><Relationship Id="rId4" Type="http://schemas.openxmlformats.org/officeDocument/2006/relationships/hyperlink" Target="https://rf.gov.pl/wp-content/uploads/2021/06/Mapa-Klauzul-aktualizacja-na-07.06.202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n.pl/sites/orzecznictwo/Orzeczenia3/I%20CSK%20242-18-2.pdf" TargetMode="External"/><Relationship Id="rId2" Type="http://schemas.openxmlformats.org/officeDocument/2006/relationships/hyperlink" Target="http://www.sn.pl/sites/orzecznictwo/orzeczenia3/iii%20csk%20159-17-1.pdf" TargetMode="External"/><Relationship Id="rId1" Type="http://schemas.openxmlformats.org/officeDocument/2006/relationships/slideLayout" Target="../slideLayouts/slideLayout2.xml"/><Relationship Id="rId6" Type="http://schemas.openxmlformats.org/officeDocument/2006/relationships/hyperlink" Target="https://eur-lex.europa.eu/legal-content/pl/TXT/?uri=CELEX:62019CJ0776" TargetMode="External"/><Relationship Id="rId5" Type="http://schemas.openxmlformats.org/officeDocument/2006/relationships/hyperlink" Target="https://eur-lex.europa.eu/legal-content/pl/TXT/?uri=CELEX:62013CJ0026" TargetMode="External"/><Relationship Id="rId4" Type="http://schemas.openxmlformats.org/officeDocument/2006/relationships/hyperlink" Target="http://www.sn.pl/sites/orzecznictwo/orzeczenia3/i%20csk%20556-18-3.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sn.pl/sites/orzecznictwo/Orzeczenia3/I%20CSK%20242-18-2.pdf" TargetMode="External"/><Relationship Id="rId2" Type="http://schemas.openxmlformats.org/officeDocument/2006/relationships/hyperlink" Target="http://www.sn.pl/sites/orzecznictwo/orzeczenia3/iii%20csk%20159-17-1.pdf" TargetMode="External"/><Relationship Id="rId1" Type="http://schemas.openxmlformats.org/officeDocument/2006/relationships/slideLayout" Target="../slideLayouts/slideLayout2.xml"/><Relationship Id="rId6" Type="http://schemas.openxmlformats.org/officeDocument/2006/relationships/hyperlink" Target="https://curia.europa.eu/juris/documents.jsf?oqp=&amp;for=&amp;mat=or&amp;lgrec=fr&amp;jge=&amp;td=%3BALL&amp;jur=C&amp;num=C-212%252F20&amp;page=1&amp;dates=&amp;pcs=Oor&amp;lg=&amp;pro=&amp;nat=or&amp;cit=none%252CC%252CCJ%252CR%252C2008E%252C%252C%252C%252C%252C%252C%252C%252C%252C%252Ctrue%252Cfalse%252Cfalse&amp;language=pl&amp;avg=&amp;cid=2572306" TargetMode="External"/><Relationship Id="rId5" Type="http://schemas.openxmlformats.org/officeDocument/2006/relationships/hyperlink" Target="https://eur-lex.europa.eu/legal-content/pl/TXT/?uri=CELEX:62019CJ0776" TargetMode="External"/><Relationship Id="rId4" Type="http://schemas.openxmlformats.org/officeDocument/2006/relationships/hyperlink" Target="http://www.sn.pl/sites/orzecznictwo/orzeczenia3/i%20csk%20556-18-3.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n.pl/sites/orzecznictwo/orzeczenia3/iv%20csk%20285-16-1.pdf" TargetMode="External"/><Relationship Id="rId7" Type="http://schemas.openxmlformats.org/officeDocument/2006/relationships/hyperlink" Target="http://www.sn.pl/sites/orzecznictwo/orzeczenia3/i%20csk%20556-18-3.pdf" TargetMode="External"/><Relationship Id="rId2" Type="http://schemas.openxmlformats.org/officeDocument/2006/relationships/hyperlink" Target="http://www.sn.pl/sites/orzecznictwo/orzeczenia3/i%20csk%201049-14-1.pdf" TargetMode="External"/><Relationship Id="rId1" Type="http://schemas.openxmlformats.org/officeDocument/2006/relationships/slideLayout" Target="../slideLayouts/slideLayout2.xml"/><Relationship Id="rId6" Type="http://schemas.openxmlformats.org/officeDocument/2006/relationships/hyperlink" Target="http://www.sn.pl/sites/orzecznictwo/Orzeczenia3/I%20CSK%20242-18-2.pdf" TargetMode="External"/><Relationship Id="rId5" Type="http://schemas.openxmlformats.org/officeDocument/2006/relationships/hyperlink" Target="http://www.sn.pl/sites/orzecznictwo/orzeczenia3/iii%20csk%20159-17-1.pdf" TargetMode="External"/><Relationship Id="rId4" Type="http://schemas.openxmlformats.org/officeDocument/2006/relationships/hyperlink" Target="http://www.sn.pl/sites/orzecznictwo/orzeczenia3/ii%20csk%20803-16-1.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sn.pl/sites/orzecznictwo/orzeczenia3/iii%20czp%2029-1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FAA387-FBA2-47C1-ACCD-BFB037069908}"/>
              </a:ext>
            </a:extLst>
          </p:cNvPr>
          <p:cNvSpPr>
            <a:spLocks noGrp="1"/>
          </p:cNvSpPr>
          <p:nvPr>
            <p:ph type="ctrTitle"/>
          </p:nvPr>
        </p:nvSpPr>
        <p:spPr/>
        <p:txBody>
          <a:bodyPr>
            <a:normAutofit fontScale="90000"/>
          </a:bodyPr>
          <a:lstStyle/>
          <a:p>
            <a:r>
              <a:rPr lang="pl-PL" dirty="0"/>
              <a:t>Prawne problemy dotyczące kredytów powiązanych z walutą obcą i rozbieżności w orzecznictwie</a:t>
            </a:r>
          </a:p>
        </p:txBody>
      </p:sp>
      <p:sp>
        <p:nvSpPr>
          <p:cNvPr id="3" name="Podtytuł 2">
            <a:extLst>
              <a:ext uri="{FF2B5EF4-FFF2-40B4-BE49-F238E27FC236}">
                <a16:creationId xmlns:a16="http://schemas.microsoft.com/office/drawing/2014/main" id="{1E9F3415-A9DD-4B4C-B1EA-FDFB852C7707}"/>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4127737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D065D8-9EEA-4436-9573-5FEAABAE323E}"/>
              </a:ext>
            </a:extLst>
          </p:cNvPr>
          <p:cNvSpPr>
            <a:spLocks noGrp="1"/>
          </p:cNvSpPr>
          <p:nvPr>
            <p:ph type="title"/>
          </p:nvPr>
        </p:nvSpPr>
        <p:spPr/>
        <p:txBody>
          <a:bodyPr/>
          <a:lstStyle/>
          <a:p>
            <a:pPr algn="ctr"/>
            <a:r>
              <a:rPr lang="pl-PL" dirty="0"/>
              <a:t>Ustawa „</a:t>
            </a:r>
            <a:r>
              <a:rPr lang="pl-PL" dirty="0" err="1"/>
              <a:t>antyspreadowa</a:t>
            </a:r>
            <a:r>
              <a:rPr lang="pl-PL" dirty="0"/>
              <a:t>”</a:t>
            </a:r>
          </a:p>
        </p:txBody>
      </p:sp>
      <p:sp>
        <p:nvSpPr>
          <p:cNvPr id="3" name="Symbol zastępczy zawartości 2">
            <a:extLst>
              <a:ext uri="{FF2B5EF4-FFF2-40B4-BE49-F238E27FC236}">
                <a16:creationId xmlns:a16="http://schemas.microsoft.com/office/drawing/2014/main" id="{0233AFB6-F4F6-44A8-81DA-3C2114F1801B}"/>
              </a:ext>
            </a:extLst>
          </p:cNvPr>
          <p:cNvSpPr>
            <a:spLocks noGrp="1"/>
          </p:cNvSpPr>
          <p:nvPr>
            <p:ph idx="1"/>
          </p:nvPr>
        </p:nvSpPr>
        <p:spPr/>
        <p:txBody>
          <a:bodyPr>
            <a:normAutofit fontScale="40000" lnSpcReduction="20000"/>
          </a:bodyPr>
          <a:lstStyle/>
          <a:p>
            <a:pPr marL="0" indent="0" algn="just">
              <a:buNone/>
            </a:pPr>
            <a:r>
              <a:rPr lang="pl-PL" b="1" dirty="0"/>
              <a:t>Przepisy krajowe</a:t>
            </a:r>
          </a:p>
          <a:p>
            <a:pPr marL="0" indent="0" algn="just">
              <a:buNone/>
            </a:pPr>
            <a:r>
              <a:rPr lang="pl-PL" dirty="0">
                <a:hlinkClick r:id="rId2"/>
              </a:rPr>
              <a:t>Ustawa z dnia 29 lipca 2011 r. o zmianie ustawy – Prawo bankowe oraz niektórych innych ustaw</a:t>
            </a:r>
            <a:endParaRPr lang="pl-PL" dirty="0"/>
          </a:p>
          <a:p>
            <a:pPr marL="0" indent="0">
              <a:buNone/>
            </a:pPr>
            <a:endParaRPr lang="pl-PL" dirty="0"/>
          </a:p>
          <a:p>
            <a:pPr marL="0" indent="0">
              <a:buNone/>
            </a:pPr>
            <a:r>
              <a:rPr lang="pl-PL" b="1" dirty="0"/>
              <a:t>Orzecznictwo krajowe</a:t>
            </a:r>
          </a:p>
          <a:p>
            <a:pPr marL="0" indent="0">
              <a:buNone/>
            </a:pPr>
            <a:r>
              <a:rPr lang="pl-PL" dirty="0">
                <a:hlinkClick r:id="rId3"/>
              </a:rPr>
              <a:t>Wyrok Sądu Najwyższego z dnia 15 lutego 2013 r., I CSK 314/12</a:t>
            </a:r>
            <a:endParaRPr lang="pl-PL" dirty="0"/>
          </a:p>
          <a:p>
            <a:pPr marL="0" indent="0">
              <a:buNone/>
            </a:pPr>
            <a:r>
              <a:rPr lang="pl-PL" dirty="0">
                <a:hlinkClick r:id="rId4"/>
              </a:rPr>
              <a:t>Wyroku Sądu Apelacyjnego w Warszawie z dnia 7 maja 2013 r., VI </a:t>
            </a:r>
            <a:r>
              <a:rPr lang="pl-PL" dirty="0" err="1">
                <a:hlinkClick r:id="rId4"/>
              </a:rPr>
              <a:t>ACa</a:t>
            </a:r>
            <a:r>
              <a:rPr lang="pl-PL" dirty="0">
                <a:hlinkClick r:id="rId4"/>
              </a:rPr>
              <a:t> 441/13</a:t>
            </a:r>
            <a:endParaRPr lang="pl-PL" dirty="0"/>
          </a:p>
          <a:p>
            <a:pPr marL="0" indent="0">
              <a:buNone/>
            </a:pPr>
            <a:r>
              <a:rPr lang="pl-PL" dirty="0">
                <a:hlinkClick r:id="rId5"/>
              </a:rPr>
              <a:t>Postanowienie Sądu Najwyższego z dnia 28 maja 2014 r., I CSK 607/13</a:t>
            </a:r>
            <a:endParaRPr lang="pl-PL" dirty="0"/>
          </a:p>
          <a:p>
            <a:pPr marL="0" indent="0">
              <a:buNone/>
            </a:pPr>
            <a:r>
              <a:rPr lang="pl-PL" dirty="0">
                <a:hlinkClick r:id="rId6"/>
              </a:rPr>
              <a:t>Wyrok Sądu Najwyższego z dnia 19 marca 2015 r., IV CSK 362/14</a:t>
            </a:r>
            <a:endParaRPr lang="pl-PL" dirty="0"/>
          </a:p>
          <a:p>
            <a:pPr marL="0" indent="0">
              <a:buNone/>
            </a:pPr>
            <a:r>
              <a:rPr lang="pl-PL" dirty="0">
                <a:hlinkClick r:id="rId7"/>
              </a:rPr>
              <a:t>Wyrok Sądu Najwyższego z dnia 1 marca 2017 r., IV CSK 285/16</a:t>
            </a:r>
            <a:endParaRPr lang="pl-PL" dirty="0"/>
          </a:p>
          <a:p>
            <a:pPr marL="0" indent="0">
              <a:buNone/>
            </a:pPr>
            <a:r>
              <a:rPr lang="pl-PL" dirty="0">
                <a:hlinkClick r:id="rId8"/>
              </a:rPr>
              <a:t>Wyrok Sądu Najwyższego z dnia 4 kwietnia 2019 r. III CSK 159/17</a:t>
            </a:r>
            <a:r>
              <a:rPr lang="pl-PL" dirty="0"/>
              <a:t> </a:t>
            </a:r>
          </a:p>
          <a:p>
            <a:pPr marL="0" indent="0">
              <a:buNone/>
            </a:pPr>
            <a:r>
              <a:rPr lang="pl-PL" dirty="0">
                <a:hlinkClick r:id="rId9"/>
              </a:rPr>
              <a:t>Wyrok Sądu Najwyższego z dnia 27 listopada 2019 r., II CSK 483/18</a:t>
            </a:r>
            <a:endParaRPr lang="pl-PL" dirty="0"/>
          </a:p>
          <a:p>
            <a:pPr marL="0" indent="0">
              <a:buNone/>
            </a:pPr>
            <a:r>
              <a:rPr lang="pl-PL" dirty="0">
                <a:hlinkClick r:id="rId10"/>
              </a:rPr>
              <a:t>Wyrok Sądu Najwyższego z dnia 11 grudnia 2019 r., V CSK 382/18</a:t>
            </a:r>
            <a:endParaRPr lang="pl-PL" dirty="0"/>
          </a:p>
          <a:p>
            <a:pPr marL="0" indent="0">
              <a:buNone/>
            </a:pPr>
            <a:r>
              <a:rPr lang="pl-PL" dirty="0">
                <a:hlinkClick r:id="rId11"/>
              </a:rPr>
              <a:t>Postanowienie Sądu Najwyższego z dnia 15 października 2020 r., II CSK 216/20</a:t>
            </a:r>
            <a:endParaRPr lang="pl-PL" dirty="0"/>
          </a:p>
          <a:p>
            <a:pPr marL="0" indent="0">
              <a:buNone/>
            </a:pPr>
            <a:endParaRPr lang="pl-PL" dirty="0"/>
          </a:p>
          <a:p>
            <a:pPr marL="0" indent="0">
              <a:buNone/>
            </a:pPr>
            <a:r>
              <a:rPr lang="pl-PL" b="1" dirty="0"/>
              <a:t>Orzecznictwo unijne</a:t>
            </a:r>
            <a:endParaRPr lang="pl-PL" dirty="0"/>
          </a:p>
          <a:p>
            <a:pPr marL="0" indent="0">
              <a:buNone/>
            </a:pPr>
            <a:r>
              <a:rPr lang="pl-PL" dirty="0">
                <a:hlinkClick r:id="rId12"/>
              </a:rPr>
              <a:t>Wyrok Trybunału Sprawiedliwości z dnia 14 marca 2019 r., C-118/17, </a:t>
            </a:r>
            <a:r>
              <a:rPr lang="pl-PL" dirty="0" err="1">
                <a:hlinkClick r:id="rId12"/>
              </a:rPr>
              <a:t>Dunai</a:t>
            </a:r>
            <a:endParaRPr lang="pl-PL" dirty="0"/>
          </a:p>
          <a:p>
            <a:pPr marL="0" indent="0">
              <a:buNone/>
            </a:pPr>
            <a:r>
              <a:rPr lang="pl-PL" u="sng" dirty="0">
                <a:hlinkClick r:id="rId13"/>
              </a:rPr>
              <a:t>Wyrok Trybunału Sprawiedliwości z dnia 29 kwietnia 2021 roku, C-19/20, Bank BPH</a:t>
            </a:r>
          </a:p>
          <a:p>
            <a:pPr marL="0" indent="0">
              <a:buNone/>
            </a:pPr>
            <a:endParaRPr lang="pl-PL" dirty="0"/>
          </a:p>
        </p:txBody>
      </p:sp>
    </p:spTree>
    <p:extLst>
      <p:ext uri="{BB962C8B-B14F-4D97-AF65-F5344CB8AC3E}">
        <p14:creationId xmlns:p14="http://schemas.microsoft.com/office/powerpoint/2010/main" val="547193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A40A69-B1B3-49B0-99FF-E168E8123020}"/>
              </a:ext>
            </a:extLst>
          </p:cNvPr>
          <p:cNvSpPr>
            <a:spLocks noGrp="1"/>
          </p:cNvSpPr>
          <p:nvPr>
            <p:ph type="title"/>
          </p:nvPr>
        </p:nvSpPr>
        <p:spPr/>
        <p:txBody>
          <a:bodyPr/>
          <a:lstStyle/>
          <a:p>
            <a:pPr algn="ctr"/>
            <a:r>
              <a:rPr lang="pl-PL" dirty="0"/>
              <a:t>Aneksy</a:t>
            </a:r>
          </a:p>
        </p:txBody>
      </p:sp>
      <p:sp>
        <p:nvSpPr>
          <p:cNvPr id="3" name="Symbol zastępczy zawartości 2">
            <a:extLst>
              <a:ext uri="{FF2B5EF4-FFF2-40B4-BE49-F238E27FC236}">
                <a16:creationId xmlns:a16="http://schemas.microsoft.com/office/drawing/2014/main" id="{EE276A05-D34D-49E9-BCED-43103418BC6F}"/>
              </a:ext>
            </a:extLst>
          </p:cNvPr>
          <p:cNvSpPr>
            <a:spLocks noGrp="1"/>
          </p:cNvSpPr>
          <p:nvPr>
            <p:ph idx="1"/>
          </p:nvPr>
        </p:nvSpPr>
        <p:spPr/>
        <p:txBody>
          <a:bodyPr>
            <a:normAutofit fontScale="92500" lnSpcReduction="20000"/>
          </a:bodyPr>
          <a:lstStyle/>
          <a:p>
            <a:pPr marL="0" indent="0" algn="just">
              <a:buNone/>
            </a:pPr>
            <a:r>
              <a:rPr lang="pl-PL" sz="1600" b="1" dirty="0"/>
              <a:t>Przepisy krajowe</a:t>
            </a:r>
          </a:p>
          <a:p>
            <a:pPr marL="0" indent="0" algn="just">
              <a:buNone/>
            </a:pPr>
            <a:r>
              <a:rPr lang="pl-PL" sz="1600" dirty="0"/>
              <a:t>Art. 4 ustawy z dnia 29 lipca 2011 r. o zmianie ustawy - Prawo bankowe oraz niektórych innych ustaw</a:t>
            </a:r>
          </a:p>
          <a:p>
            <a:pPr marL="0" indent="0" algn="just">
              <a:buNone/>
            </a:pPr>
            <a:endParaRPr lang="pl-PL" sz="1600" dirty="0"/>
          </a:p>
          <a:p>
            <a:pPr marL="0" indent="0" algn="just">
              <a:buNone/>
            </a:pPr>
            <a:r>
              <a:rPr lang="pl-PL" sz="1600" b="1" dirty="0"/>
              <a:t>Orzecznictwo krajowe</a:t>
            </a:r>
          </a:p>
          <a:p>
            <a:pPr marL="0" indent="0" algn="just">
              <a:buNone/>
            </a:pPr>
            <a:r>
              <a:rPr lang="pl-PL" sz="1600" dirty="0">
                <a:hlinkClick r:id="rId2"/>
              </a:rPr>
              <a:t>Uchwała 7 sędziów Sądu Najwyższego z dnia 20 czerwca 2018 r., III CZP 29/17</a:t>
            </a:r>
            <a:endParaRPr lang="pl-PL" sz="1600" dirty="0"/>
          </a:p>
          <a:p>
            <a:pPr marL="0" indent="0" algn="just">
              <a:buNone/>
            </a:pPr>
            <a:r>
              <a:rPr lang="pl-PL" sz="1600" dirty="0">
                <a:hlinkClick r:id="rId3"/>
              </a:rPr>
              <a:t>Wyrok Sądu Najwyższego z dnia 9 maja 2019 r., I CSK 242/18</a:t>
            </a:r>
            <a:endParaRPr lang="pl-PL" sz="1600" dirty="0"/>
          </a:p>
          <a:p>
            <a:pPr marL="0" indent="0" algn="just">
              <a:buNone/>
            </a:pPr>
            <a:r>
              <a:rPr lang="pl-PL" sz="1600" dirty="0">
                <a:hlinkClick r:id="rId4"/>
              </a:rPr>
              <a:t>Wyrok Sądu Najwyższego z dnia 7 listopada 2019 r., IV CSK 13/19</a:t>
            </a:r>
            <a:endParaRPr lang="pl-PL" sz="1600" dirty="0"/>
          </a:p>
          <a:p>
            <a:pPr marL="0" indent="0" algn="just">
              <a:buNone/>
            </a:pPr>
            <a:r>
              <a:rPr lang="pl-PL" sz="1600" dirty="0">
                <a:hlinkClick r:id="rId5"/>
              </a:rPr>
              <a:t>Wyrok Sądu Apelacyjnego w Warszawie z dnia 12 lutego 2020 r., V </a:t>
            </a:r>
            <a:r>
              <a:rPr lang="pl-PL" sz="1600" dirty="0" err="1">
                <a:hlinkClick r:id="rId5"/>
              </a:rPr>
              <a:t>ACa</a:t>
            </a:r>
            <a:r>
              <a:rPr lang="pl-PL" sz="1600" dirty="0">
                <a:hlinkClick r:id="rId5"/>
              </a:rPr>
              <a:t> 297/19</a:t>
            </a:r>
            <a:r>
              <a:rPr lang="pl-PL" sz="1600" dirty="0"/>
              <a:t> </a:t>
            </a:r>
          </a:p>
          <a:p>
            <a:pPr marL="0" indent="0" algn="just">
              <a:buNone/>
            </a:pPr>
            <a:r>
              <a:rPr lang="pl-PL" sz="1600" dirty="0">
                <a:hlinkClick r:id="rId6"/>
              </a:rPr>
              <a:t>Wyrok Sądu Apelacyjnego w Warszawie z dnia 13 listopada 2019 r., I </a:t>
            </a:r>
            <a:r>
              <a:rPr lang="pl-PL" sz="1600" dirty="0" err="1">
                <a:hlinkClick r:id="rId6"/>
              </a:rPr>
              <a:t>ACa</a:t>
            </a:r>
            <a:r>
              <a:rPr lang="pl-PL" sz="1600" dirty="0">
                <a:hlinkClick r:id="rId6"/>
              </a:rPr>
              <a:t> 674/18</a:t>
            </a:r>
            <a:endParaRPr lang="pl-PL" sz="1600" dirty="0"/>
          </a:p>
          <a:p>
            <a:pPr marL="0" indent="0" algn="just">
              <a:buNone/>
            </a:pPr>
            <a:endParaRPr lang="pl-PL" sz="1600" dirty="0"/>
          </a:p>
          <a:p>
            <a:pPr marL="0" indent="0" algn="just">
              <a:buNone/>
            </a:pPr>
            <a:r>
              <a:rPr lang="pl-PL" sz="1600" b="1" dirty="0"/>
              <a:t>Orzecznictwo unijne</a:t>
            </a:r>
            <a:endParaRPr lang="pl-PL" sz="1600" dirty="0"/>
          </a:p>
          <a:p>
            <a:pPr marL="0" indent="0" algn="just">
              <a:buNone/>
            </a:pPr>
            <a:r>
              <a:rPr lang="pl-PL" sz="1600" dirty="0">
                <a:hlinkClick r:id="rId7"/>
              </a:rPr>
              <a:t>Wyrok Trybunału Sprawiedliwości z dnia 9 lipca 2020 r., C‑452/18, </a:t>
            </a:r>
            <a:r>
              <a:rPr lang="pl-PL" sz="1600" dirty="0" err="1">
                <a:hlinkClick r:id="rId7"/>
              </a:rPr>
              <a:t>Ibercaja</a:t>
            </a:r>
            <a:r>
              <a:rPr lang="pl-PL" sz="1600" dirty="0">
                <a:hlinkClick r:id="rId7"/>
              </a:rPr>
              <a:t> </a:t>
            </a:r>
            <a:r>
              <a:rPr lang="pl-PL" sz="1600" dirty="0" err="1">
                <a:hlinkClick r:id="rId7"/>
              </a:rPr>
              <a:t>Banco</a:t>
            </a:r>
            <a:endParaRPr lang="pl-PL" sz="1600" dirty="0"/>
          </a:p>
          <a:p>
            <a:pPr marL="0" indent="0" algn="just">
              <a:buNone/>
            </a:pPr>
            <a:r>
              <a:rPr lang="pl-PL" sz="1600" dirty="0">
                <a:hlinkClick r:id="rId8"/>
              </a:rPr>
              <a:t>Postanowienie Trybunału Sprawiedliwości z dnia 3 marca 2021 r., C-13/19, </a:t>
            </a:r>
            <a:r>
              <a:rPr lang="pl-PL" sz="1600" dirty="0" err="1">
                <a:hlinkClick r:id="rId8"/>
              </a:rPr>
              <a:t>Ibercaja</a:t>
            </a:r>
            <a:r>
              <a:rPr lang="pl-PL" sz="1600" dirty="0">
                <a:hlinkClick r:id="rId8"/>
              </a:rPr>
              <a:t> </a:t>
            </a:r>
            <a:r>
              <a:rPr lang="pl-PL" sz="1600" dirty="0" err="1">
                <a:hlinkClick r:id="rId8"/>
              </a:rPr>
              <a:t>Banco</a:t>
            </a:r>
            <a:endParaRPr lang="pl-PL" sz="1600" dirty="0"/>
          </a:p>
          <a:p>
            <a:pPr marL="0" indent="0" algn="just">
              <a:buNone/>
            </a:pPr>
            <a:r>
              <a:rPr lang="pl-PL" sz="1600" u="sng" dirty="0">
                <a:hlinkClick r:id="rId9"/>
              </a:rPr>
              <a:t>Wyrok Trybunału Sprawiedliwości z dnia 29 kwietnia 2021 roku, C-19/20, Bank BPH</a:t>
            </a:r>
            <a:endParaRPr lang="pl-PL" sz="1600" dirty="0"/>
          </a:p>
          <a:p>
            <a:pPr marL="0" indent="0" algn="just">
              <a:buNone/>
            </a:pPr>
            <a:r>
              <a:rPr lang="pl-PL" sz="1600" dirty="0">
                <a:hlinkClick r:id="rId10"/>
              </a:rPr>
              <a:t>Postanowienie Trybunału Sprawiedliwości z dnia 1 czerwca 2021 r., C-268/19, </a:t>
            </a:r>
            <a:r>
              <a:rPr lang="pl-PL" sz="1600" dirty="0" err="1">
                <a:hlinkClick r:id="rId10"/>
              </a:rPr>
              <a:t>Banco</a:t>
            </a:r>
            <a:r>
              <a:rPr lang="pl-PL" sz="1600" dirty="0">
                <a:hlinkClick r:id="rId10"/>
              </a:rPr>
              <a:t> Santander</a:t>
            </a:r>
            <a:endParaRPr lang="pl-PL" sz="1600" dirty="0"/>
          </a:p>
          <a:p>
            <a:pPr marL="0" indent="0" algn="just">
              <a:buNone/>
            </a:pPr>
            <a:endParaRPr lang="pl-PL" sz="1600" dirty="0"/>
          </a:p>
        </p:txBody>
      </p:sp>
    </p:spTree>
    <p:extLst>
      <p:ext uri="{BB962C8B-B14F-4D97-AF65-F5344CB8AC3E}">
        <p14:creationId xmlns:p14="http://schemas.microsoft.com/office/powerpoint/2010/main" val="35348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6B84C5-56A4-4F85-B005-32F0EAECEC6B}"/>
              </a:ext>
            </a:extLst>
          </p:cNvPr>
          <p:cNvSpPr>
            <a:spLocks noGrp="1"/>
          </p:cNvSpPr>
          <p:nvPr>
            <p:ph type="title"/>
          </p:nvPr>
        </p:nvSpPr>
        <p:spPr/>
        <p:txBody>
          <a:bodyPr/>
          <a:lstStyle/>
          <a:p>
            <a:pPr algn="ctr"/>
            <a:r>
              <a:rPr lang="pl-PL" dirty="0"/>
              <a:t>Redukcja utrzymująca skuteczność</a:t>
            </a:r>
          </a:p>
        </p:txBody>
      </p:sp>
      <p:sp>
        <p:nvSpPr>
          <p:cNvPr id="3" name="Symbol zastępczy zawartości 2">
            <a:extLst>
              <a:ext uri="{FF2B5EF4-FFF2-40B4-BE49-F238E27FC236}">
                <a16:creationId xmlns:a16="http://schemas.microsoft.com/office/drawing/2014/main" id="{5BD76F6B-928D-41C9-AA4F-474EF2A27353}"/>
              </a:ext>
            </a:extLst>
          </p:cNvPr>
          <p:cNvSpPr>
            <a:spLocks noGrp="1"/>
          </p:cNvSpPr>
          <p:nvPr>
            <p:ph idx="1"/>
          </p:nvPr>
        </p:nvSpPr>
        <p:spPr/>
        <p:txBody>
          <a:bodyPr>
            <a:normAutofit fontScale="92500" lnSpcReduction="20000"/>
          </a:bodyPr>
          <a:lstStyle/>
          <a:p>
            <a:pPr marL="0" indent="0" algn="just">
              <a:buNone/>
            </a:pPr>
            <a:r>
              <a:rPr lang="pl-PL" sz="1600" b="1" dirty="0"/>
              <a:t>Przepisy krajowe</a:t>
            </a:r>
          </a:p>
          <a:p>
            <a:pPr marL="0" indent="0" algn="just">
              <a:buNone/>
            </a:pPr>
            <a:r>
              <a:rPr lang="pl-PL" sz="1600" dirty="0"/>
              <a:t>Art. 385¹ k.c.</a:t>
            </a:r>
          </a:p>
          <a:p>
            <a:pPr marL="0" indent="0" algn="just">
              <a:buNone/>
            </a:pPr>
            <a:endParaRPr lang="pl-PL" sz="1600" dirty="0"/>
          </a:p>
          <a:p>
            <a:pPr marL="0" indent="0" algn="just">
              <a:buNone/>
            </a:pPr>
            <a:r>
              <a:rPr lang="pl-PL" sz="1600" b="1" dirty="0"/>
              <a:t>Przepisy unijne</a:t>
            </a:r>
            <a:endParaRPr lang="pl-PL" sz="1600" dirty="0"/>
          </a:p>
          <a:p>
            <a:pPr marL="0" indent="0" algn="just">
              <a:buNone/>
            </a:pPr>
            <a:r>
              <a:rPr lang="pl-PL" sz="1600" dirty="0"/>
              <a:t>Art. 6 ust. 1 dyrektywy 93/13/EWG</a:t>
            </a:r>
          </a:p>
          <a:p>
            <a:pPr marL="0" indent="0" algn="just">
              <a:buNone/>
            </a:pPr>
            <a:r>
              <a:rPr lang="pl-PL" sz="1600" dirty="0"/>
              <a:t>Art. 7 ust. 1 dyrektywy 93/13/EWG</a:t>
            </a:r>
          </a:p>
          <a:p>
            <a:pPr marL="0" indent="0" algn="just">
              <a:buNone/>
            </a:pPr>
            <a:endParaRPr lang="pl-PL" sz="1600" dirty="0"/>
          </a:p>
          <a:p>
            <a:pPr marL="0" indent="0" algn="just">
              <a:buNone/>
            </a:pPr>
            <a:r>
              <a:rPr lang="pl-PL" sz="1600" b="1" dirty="0"/>
              <a:t>Orzecznictwo krajowe</a:t>
            </a:r>
          </a:p>
          <a:p>
            <a:pPr marL="0" indent="0" algn="just">
              <a:buNone/>
            </a:pPr>
            <a:r>
              <a:rPr lang="pl-PL" sz="1600" dirty="0">
                <a:hlinkClick r:id="rId2"/>
              </a:rPr>
              <a:t>Uchwała Sądu Najwyższego z dnia z dnia 29 czerwca 2007 r., III CZP 62/07</a:t>
            </a:r>
            <a:endParaRPr lang="pl-PL" sz="1600" dirty="0"/>
          </a:p>
          <a:p>
            <a:pPr marL="0" indent="0" algn="just">
              <a:buNone/>
            </a:pPr>
            <a:r>
              <a:rPr lang="pl-PL" sz="1600" dirty="0">
                <a:hlinkClick r:id="rId3"/>
              </a:rPr>
              <a:t>Wyrok Sądu Najwyższego z dnia 14 maja 2015 r., II CSK 768/14</a:t>
            </a:r>
            <a:endParaRPr lang="pl-PL" sz="1600" dirty="0"/>
          </a:p>
          <a:p>
            <a:pPr marL="0" indent="0" algn="just">
              <a:buNone/>
            </a:pPr>
            <a:r>
              <a:rPr lang="pl-PL" sz="1600" dirty="0">
                <a:hlinkClick r:id="rId4"/>
              </a:rPr>
              <a:t>Wyrok Sądu Okręgowego w Warszawie z dnia 28 września 2016 r., XXVII Ca 678/16</a:t>
            </a:r>
            <a:endParaRPr lang="pl-PL" sz="1600" dirty="0"/>
          </a:p>
          <a:p>
            <a:pPr marL="0" indent="0" algn="just">
              <a:buNone/>
            </a:pPr>
            <a:r>
              <a:rPr lang="pl-PL" sz="1600" dirty="0">
                <a:hlinkClick r:id="rId5"/>
              </a:rPr>
              <a:t>Wyrok Sądu Apelacyjnego w Krakowie z dnia 8 grudnia 2020 r., I </a:t>
            </a:r>
            <a:r>
              <a:rPr lang="pl-PL" sz="1600" dirty="0" err="1">
                <a:hlinkClick r:id="rId5"/>
              </a:rPr>
              <a:t>ACa</a:t>
            </a:r>
            <a:r>
              <a:rPr lang="pl-PL" sz="1600" dirty="0">
                <a:hlinkClick r:id="rId5"/>
              </a:rPr>
              <a:t> 622/19</a:t>
            </a:r>
            <a:endParaRPr lang="pl-PL" sz="1600" dirty="0"/>
          </a:p>
          <a:p>
            <a:pPr marL="0" indent="0" algn="just">
              <a:buNone/>
            </a:pPr>
            <a:r>
              <a:rPr lang="pl-PL" sz="1600" dirty="0">
                <a:hlinkClick r:id="rId6"/>
              </a:rPr>
              <a:t>Wyrok Sądu Apelacyjnego w Gdańsku z dnia 24 czerwca 2020 r., I </a:t>
            </a:r>
            <a:r>
              <a:rPr lang="pl-PL" sz="1600" dirty="0" err="1">
                <a:hlinkClick r:id="rId6"/>
              </a:rPr>
              <a:t>ACa</a:t>
            </a:r>
            <a:r>
              <a:rPr lang="pl-PL" sz="1600" dirty="0">
                <a:hlinkClick r:id="rId6"/>
              </a:rPr>
              <a:t> 805/19</a:t>
            </a:r>
            <a:endParaRPr lang="pl-PL" sz="1600" dirty="0"/>
          </a:p>
          <a:p>
            <a:pPr marL="0" indent="0" algn="just">
              <a:buNone/>
            </a:pPr>
            <a:r>
              <a:rPr lang="pl-PL" sz="1600" dirty="0">
                <a:hlinkClick r:id="rId7"/>
              </a:rPr>
              <a:t>Wyrok Sądu Apelacyjnego w Białymstoku z dnia 4 września 2020 r., I </a:t>
            </a:r>
            <a:r>
              <a:rPr lang="pl-PL" sz="1600" dirty="0" err="1">
                <a:hlinkClick r:id="rId7"/>
              </a:rPr>
              <a:t>ACa</a:t>
            </a:r>
            <a:r>
              <a:rPr lang="pl-PL" sz="1600" dirty="0">
                <a:hlinkClick r:id="rId7"/>
              </a:rPr>
              <a:t> 446/19</a:t>
            </a:r>
            <a:endParaRPr lang="pl-PL" sz="1600" dirty="0"/>
          </a:p>
          <a:p>
            <a:pPr marL="0" indent="0" algn="just">
              <a:buNone/>
            </a:pPr>
            <a:r>
              <a:rPr lang="pl-PL" sz="1600" dirty="0">
                <a:hlinkClick r:id="rId8"/>
              </a:rPr>
              <a:t>Wyrok Sądu Apelacyjnego w Białymstoku z dnia 22 grudnia 2020 r., I </a:t>
            </a:r>
            <a:r>
              <a:rPr lang="pl-PL" sz="1600" dirty="0" err="1">
                <a:hlinkClick r:id="rId8"/>
              </a:rPr>
              <a:t>ACa</a:t>
            </a:r>
            <a:r>
              <a:rPr lang="pl-PL" sz="1600" dirty="0">
                <a:hlinkClick r:id="rId8"/>
              </a:rPr>
              <a:t> 745/19</a:t>
            </a: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a:p>
            <a:pPr marL="0" indent="0" algn="just">
              <a:buNone/>
            </a:pPr>
            <a:endParaRPr lang="pl-PL" sz="1600" dirty="0"/>
          </a:p>
        </p:txBody>
      </p:sp>
    </p:spTree>
    <p:extLst>
      <p:ext uri="{BB962C8B-B14F-4D97-AF65-F5344CB8AC3E}">
        <p14:creationId xmlns:p14="http://schemas.microsoft.com/office/powerpoint/2010/main" val="1874819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906483"/>
            <a:ext cx="10515600" cy="5735781"/>
          </a:xfrm>
        </p:spPr>
        <p:txBody>
          <a:bodyPr>
            <a:normAutofit fontScale="47500" lnSpcReduction="20000"/>
          </a:bodyPr>
          <a:lstStyle/>
          <a:p>
            <a:pPr marL="0" indent="0" algn="just">
              <a:buNone/>
            </a:pPr>
            <a:r>
              <a:rPr lang="pl-PL" b="1" dirty="0"/>
              <a:t>Orzecznictwo unijne</a:t>
            </a:r>
            <a:endParaRPr lang="pl-PL" dirty="0"/>
          </a:p>
          <a:p>
            <a:pPr marL="0" indent="0" algn="just">
              <a:buNone/>
            </a:pPr>
            <a:r>
              <a:rPr lang="pl-PL" dirty="0">
                <a:hlinkClick r:id="rId2"/>
              </a:rPr>
              <a:t>Wyrok Trybunału Sprawiedliwości z dnia 14 czerwca 2012 r., C-618/10, </a:t>
            </a:r>
            <a:r>
              <a:rPr lang="pl-PL" dirty="0" err="1">
                <a:hlinkClick r:id="rId2"/>
              </a:rPr>
              <a:t>Banco</a:t>
            </a:r>
            <a:r>
              <a:rPr lang="pl-PL" dirty="0">
                <a:hlinkClick r:id="rId2"/>
              </a:rPr>
              <a:t> </a:t>
            </a:r>
            <a:r>
              <a:rPr lang="pl-PL" dirty="0" err="1">
                <a:hlinkClick r:id="rId2"/>
              </a:rPr>
              <a:t>Español</a:t>
            </a:r>
            <a:r>
              <a:rPr lang="pl-PL" dirty="0">
                <a:hlinkClick r:id="rId2"/>
              </a:rPr>
              <a:t> de </a:t>
            </a:r>
            <a:r>
              <a:rPr lang="pl-PL" dirty="0" err="1">
                <a:hlinkClick r:id="rId2"/>
              </a:rPr>
              <a:t>Crédito</a:t>
            </a:r>
            <a:endParaRPr lang="pl-PL" dirty="0"/>
          </a:p>
          <a:p>
            <a:pPr marL="0" indent="0" algn="just">
              <a:buNone/>
            </a:pPr>
            <a:r>
              <a:rPr lang="pl-PL" dirty="0">
                <a:hlinkClick r:id="rId3"/>
              </a:rPr>
              <a:t>Wyrok Trybunału Sprawiedliwości z dnia 30 maja 2013 r., C‑488/11, </a:t>
            </a:r>
            <a:r>
              <a:rPr lang="pl-PL" dirty="0" err="1">
                <a:hlinkClick r:id="rId3"/>
              </a:rPr>
              <a:t>Asbeek</a:t>
            </a:r>
            <a:r>
              <a:rPr lang="pl-PL" dirty="0">
                <a:hlinkClick r:id="rId3"/>
              </a:rPr>
              <a:t> </a:t>
            </a:r>
            <a:r>
              <a:rPr lang="pl-PL" dirty="0" err="1">
                <a:hlinkClick r:id="rId3"/>
              </a:rPr>
              <a:t>Brusse</a:t>
            </a:r>
            <a:r>
              <a:rPr lang="pl-PL" dirty="0">
                <a:hlinkClick r:id="rId3"/>
              </a:rPr>
              <a:t> i de Man </a:t>
            </a:r>
            <a:r>
              <a:rPr lang="pl-PL" dirty="0" err="1">
                <a:hlinkClick r:id="rId3"/>
              </a:rPr>
              <a:t>Garabito</a:t>
            </a:r>
            <a:endParaRPr lang="pl-PL" dirty="0"/>
          </a:p>
          <a:p>
            <a:pPr marL="0" indent="0" algn="just">
              <a:buNone/>
            </a:pPr>
            <a:r>
              <a:rPr lang="pl-PL" dirty="0">
                <a:hlinkClick r:id="rId4"/>
              </a:rPr>
              <a:t>Wyrok Trybunału Sprawiedliwości z dnia 30 kwietnia 2014 r., C-26/13, </a:t>
            </a:r>
            <a:r>
              <a:rPr lang="pl-PL" dirty="0" err="1">
                <a:hlinkClick r:id="rId4"/>
              </a:rPr>
              <a:t>Kásler</a:t>
            </a:r>
            <a:endParaRPr lang="pl-PL" dirty="0"/>
          </a:p>
          <a:p>
            <a:pPr marL="0" indent="0" algn="just">
              <a:buNone/>
            </a:pPr>
            <a:r>
              <a:rPr lang="pl-PL" dirty="0">
                <a:hlinkClick r:id="rId5"/>
              </a:rPr>
              <a:t>Wyrok Trybunału Sprawiedliwości z dnia 21 stycznia 2015 r., C-482/13, C-484/13, C-485/13, C-487/13, </a:t>
            </a:r>
            <a:r>
              <a:rPr lang="pl-PL" dirty="0" err="1">
                <a:hlinkClick r:id="rId5"/>
              </a:rPr>
              <a:t>Unicaja</a:t>
            </a:r>
            <a:r>
              <a:rPr lang="pl-PL" dirty="0">
                <a:hlinkClick r:id="rId5"/>
              </a:rPr>
              <a:t> </a:t>
            </a:r>
            <a:r>
              <a:rPr lang="pl-PL" dirty="0" err="1">
                <a:hlinkClick r:id="rId5"/>
              </a:rPr>
              <a:t>Banco</a:t>
            </a:r>
            <a:r>
              <a:rPr lang="pl-PL" dirty="0">
                <a:hlinkClick r:id="rId5"/>
              </a:rPr>
              <a:t> i </a:t>
            </a:r>
            <a:r>
              <a:rPr lang="pl-PL" dirty="0" err="1">
                <a:hlinkClick r:id="rId5"/>
              </a:rPr>
              <a:t>Caixabank</a:t>
            </a:r>
            <a:endParaRPr lang="pl-PL" dirty="0"/>
          </a:p>
          <a:p>
            <a:pPr marL="0" indent="0" algn="just">
              <a:buNone/>
            </a:pPr>
            <a:r>
              <a:rPr lang="pl-PL" dirty="0">
                <a:hlinkClick r:id="rId6"/>
              </a:rPr>
              <a:t>Wyrok Trybunału Sprawiedliwości z dnia 21 kwietnia 2016 r., C‑377/14, </a:t>
            </a:r>
            <a:r>
              <a:rPr lang="pl-PL" dirty="0" err="1">
                <a:hlinkClick r:id="rId6"/>
              </a:rPr>
              <a:t>Radlinger</a:t>
            </a:r>
            <a:r>
              <a:rPr lang="pl-PL" dirty="0">
                <a:hlinkClick r:id="rId6"/>
              </a:rPr>
              <a:t> </a:t>
            </a:r>
            <a:endParaRPr lang="pl-PL" dirty="0"/>
          </a:p>
          <a:p>
            <a:pPr marL="0" indent="0" algn="just">
              <a:buNone/>
            </a:pPr>
            <a:r>
              <a:rPr lang="pl-PL" dirty="0">
                <a:hlinkClick r:id="rId7"/>
              </a:rPr>
              <a:t>Wyrok Trybunału Sprawiedliwości z dnia 26 stycznia 2017 r., C‑421/14, </a:t>
            </a:r>
            <a:r>
              <a:rPr lang="pl-PL" dirty="0" err="1">
                <a:hlinkClick r:id="rId7"/>
              </a:rPr>
              <a:t>Banco</a:t>
            </a:r>
            <a:r>
              <a:rPr lang="pl-PL" dirty="0">
                <a:hlinkClick r:id="rId7"/>
              </a:rPr>
              <a:t> Primus</a:t>
            </a:r>
            <a:endParaRPr lang="pl-PL" dirty="0"/>
          </a:p>
          <a:p>
            <a:pPr marL="0" indent="0" algn="just">
              <a:buNone/>
            </a:pPr>
            <a:r>
              <a:rPr lang="pl-PL" dirty="0">
                <a:hlinkClick r:id="rId8"/>
              </a:rPr>
              <a:t>Wyrok Trybunału Sprawiedliwości z dnia 13 września 2018 r., C-176/17, </a:t>
            </a:r>
            <a:r>
              <a:rPr lang="pl-PL" dirty="0" err="1">
                <a:hlinkClick r:id="rId8"/>
              </a:rPr>
              <a:t>Profi</a:t>
            </a:r>
            <a:r>
              <a:rPr lang="pl-PL" dirty="0">
                <a:hlinkClick r:id="rId8"/>
              </a:rPr>
              <a:t> </a:t>
            </a:r>
            <a:r>
              <a:rPr lang="pl-PL" dirty="0" err="1">
                <a:hlinkClick r:id="rId8"/>
              </a:rPr>
              <a:t>Credit</a:t>
            </a:r>
            <a:r>
              <a:rPr lang="pl-PL" dirty="0">
                <a:hlinkClick r:id="rId8"/>
              </a:rPr>
              <a:t> Polska</a:t>
            </a:r>
            <a:endParaRPr lang="pl-PL" dirty="0"/>
          </a:p>
          <a:p>
            <a:pPr marL="0" indent="0" algn="just">
              <a:buNone/>
            </a:pPr>
            <a:r>
              <a:rPr lang="pl-PL" dirty="0">
                <a:hlinkClick r:id="rId9"/>
              </a:rPr>
              <a:t>Wyrok Trybunału Sprawiedliwości z dnia 14 marca 2019 r., C-118/17, </a:t>
            </a:r>
            <a:r>
              <a:rPr lang="pl-PL" dirty="0" err="1">
                <a:hlinkClick r:id="rId9"/>
              </a:rPr>
              <a:t>Dunai</a:t>
            </a:r>
            <a:endParaRPr lang="pl-PL" dirty="0"/>
          </a:p>
          <a:p>
            <a:pPr marL="0" indent="0" algn="just">
              <a:buNone/>
            </a:pPr>
            <a:r>
              <a:rPr lang="pl-PL" dirty="0">
                <a:hlinkClick r:id="rId10"/>
              </a:rPr>
              <a:t>Wyrok Trybunału Sprawiedliwości z dnia 25 listopada 2020 r., C-269/19, Banca B.</a:t>
            </a:r>
            <a:endParaRPr lang="pl-PL" dirty="0"/>
          </a:p>
          <a:p>
            <a:pPr marL="0" indent="0" algn="just">
              <a:buNone/>
            </a:pPr>
            <a:r>
              <a:rPr lang="pl-PL" dirty="0">
                <a:hlinkClick r:id="rId11"/>
              </a:rPr>
              <a:t>Wyrok Trybunału Sprawiedliwości z dnia 27 stycznia 2021 r., C‑229/19 i C‑289/19, </a:t>
            </a:r>
            <a:r>
              <a:rPr lang="pl-PL" dirty="0" err="1">
                <a:hlinkClick r:id="rId11"/>
              </a:rPr>
              <a:t>Dexia</a:t>
            </a:r>
            <a:r>
              <a:rPr lang="pl-PL" dirty="0">
                <a:hlinkClick r:id="rId11"/>
              </a:rPr>
              <a:t> </a:t>
            </a:r>
            <a:r>
              <a:rPr lang="pl-PL" dirty="0" err="1">
                <a:hlinkClick r:id="rId11"/>
              </a:rPr>
              <a:t>Nederland</a:t>
            </a:r>
            <a:endParaRPr lang="pl-PL" dirty="0"/>
          </a:p>
          <a:p>
            <a:pPr marL="0" indent="0" algn="just">
              <a:buNone/>
            </a:pPr>
            <a:r>
              <a:rPr lang="pl-PL" dirty="0">
                <a:hlinkClick r:id="rId12"/>
              </a:rPr>
              <a:t>Wyrok Wielkiej Izby (13 sędziów) Trybunału Sprawiedliwości z dnia 26 marca 2019 r., C-70/17 i C-179/17, </a:t>
            </a:r>
            <a:r>
              <a:rPr lang="pl-PL" dirty="0" err="1">
                <a:hlinkClick r:id="rId12"/>
              </a:rPr>
              <a:t>Abanca</a:t>
            </a:r>
            <a:r>
              <a:rPr lang="pl-PL" dirty="0">
                <a:hlinkClick r:id="rId12"/>
              </a:rPr>
              <a:t> </a:t>
            </a:r>
            <a:r>
              <a:rPr lang="pl-PL" dirty="0" err="1">
                <a:hlinkClick r:id="rId12"/>
              </a:rPr>
              <a:t>Corporación</a:t>
            </a:r>
            <a:r>
              <a:rPr lang="pl-PL" dirty="0">
                <a:hlinkClick r:id="rId12"/>
              </a:rPr>
              <a:t> </a:t>
            </a:r>
            <a:r>
              <a:rPr lang="pl-PL" dirty="0" err="1">
                <a:hlinkClick r:id="rId12"/>
              </a:rPr>
              <a:t>Bancaria</a:t>
            </a:r>
            <a:r>
              <a:rPr lang="pl-PL" dirty="0">
                <a:hlinkClick r:id="rId12"/>
              </a:rPr>
              <a:t> i </a:t>
            </a:r>
            <a:r>
              <a:rPr lang="pl-PL" dirty="0" err="1">
                <a:hlinkClick r:id="rId12"/>
              </a:rPr>
              <a:t>Bankia</a:t>
            </a:r>
            <a:endParaRPr lang="pl-PL" dirty="0"/>
          </a:p>
          <a:p>
            <a:pPr marL="0" indent="0" algn="just">
              <a:buNone/>
            </a:pPr>
            <a:r>
              <a:rPr lang="pl-PL" u="sng" dirty="0">
                <a:hlinkClick r:id="rId13"/>
              </a:rPr>
              <a:t>Wyrok Trybunału Sprawiedliwości z dnia 29 kwietnia 2021 roku, C-19/20, Bank BPH</a:t>
            </a:r>
          </a:p>
          <a:p>
            <a:pPr marL="0" indent="0" algn="just">
              <a:buNone/>
            </a:pPr>
            <a:endParaRPr lang="pl-PL" u="sng" dirty="0">
              <a:hlinkClick r:id="rId13"/>
            </a:endParaRPr>
          </a:p>
          <a:p>
            <a:pPr marL="0" indent="0" algn="just">
              <a:buNone/>
            </a:pPr>
            <a:r>
              <a:rPr lang="pl-PL" b="1" dirty="0"/>
              <a:t>Literatura</a:t>
            </a:r>
            <a:endParaRPr lang="pl-PL" u="sng" dirty="0">
              <a:hlinkClick r:id="rId13"/>
            </a:endParaRPr>
          </a:p>
          <a:p>
            <a:pPr marL="0" indent="0" algn="just">
              <a:buNone/>
            </a:pPr>
            <a:r>
              <a:rPr lang="pl-PL" dirty="0">
                <a:hlinkClick r:id="rId14"/>
              </a:rPr>
              <a:t>Zawiadomienie Komisji - Wytyczne dotyczące wykładni i stosowania dyrektywy Rady w sprawie nieuczciwych warunków w umowach konsumenckich z dnia 27 września 2019 r.</a:t>
            </a:r>
            <a:endParaRPr lang="pl-PL" dirty="0"/>
          </a:p>
          <a:p>
            <a:pPr marL="0" indent="0" algn="just">
              <a:buNone/>
            </a:pPr>
            <a:endParaRPr lang="pl-PL" dirty="0"/>
          </a:p>
          <a:p>
            <a:pPr marL="0" indent="0" algn="just">
              <a:buNone/>
            </a:pPr>
            <a:r>
              <a:rPr lang="pl-PL" b="1" dirty="0"/>
              <a:t>Pytania prejudycjalne</a:t>
            </a:r>
            <a:endParaRPr lang="pl-PL" dirty="0"/>
          </a:p>
          <a:p>
            <a:pPr marL="0" indent="0" algn="just">
              <a:buNone/>
            </a:pPr>
            <a:r>
              <a:rPr lang="pl-PL" dirty="0">
                <a:hlinkClick r:id="rId15"/>
              </a:rPr>
              <a:t>C-80/21</a:t>
            </a:r>
            <a:endParaRPr lang="pl-PL" dirty="0"/>
          </a:p>
          <a:p>
            <a:pPr marL="0" indent="0" algn="just">
              <a:buNone/>
            </a:pPr>
            <a:endParaRPr lang="pl-PL" dirty="0"/>
          </a:p>
        </p:txBody>
      </p:sp>
    </p:spTree>
    <p:extLst>
      <p:ext uri="{BB962C8B-B14F-4D97-AF65-F5344CB8AC3E}">
        <p14:creationId xmlns:p14="http://schemas.microsoft.com/office/powerpoint/2010/main" val="134417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B90D9D-D176-4BB4-BADB-C081193AC1EA}"/>
              </a:ext>
            </a:extLst>
          </p:cNvPr>
          <p:cNvSpPr>
            <a:spLocks noGrp="1"/>
          </p:cNvSpPr>
          <p:nvPr>
            <p:ph type="title"/>
          </p:nvPr>
        </p:nvSpPr>
        <p:spPr/>
        <p:txBody>
          <a:bodyPr/>
          <a:lstStyle/>
          <a:p>
            <a:pPr algn="ctr"/>
            <a:r>
              <a:rPr lang="pl-PL" dirty="0"/>
              <a:t>Możliwość uzupełnienia „luki” w umowie</a:t>
            </a:r>
          </a:p>
        </p:txBody>
      </p:sp>
      <p:sp>
        <p:nvSpPr>
          <p:cNvPr id="3" name="Symbol zastępczy zawartości 2">
            <a:extLst>
              <a:ext uri="{FF2B5EF4-FFF2-40B4-BE49-F238E27FC236}">
                <a16:creationId xmlns:a16="http://schemas.microsoft.com/office/drawing/2014/main" id="{57E34AD0-4629-4528-8E9F-C17E8DF87DF0}"/>
              </a:ext>
            </a:extLst>
          </p:cNvPr>
          <p:cNvSpPr>
            <a:spLocks noGrp="1"/>
          </p:cNvSpPr>
          <p:nvPr>
            <p:ph idx="1"/>
          </p:nvPr>
        </p:nvSpPr>
        <p:spPr/>
        <p:txBody>
          <a:bodyPr>
            <a:normAutofit fontScale="77500" lnSpcReduction="20000"/>
          </a:bodyPr>
          <a:lstStyle/>
          <a:p>
            <a:pPr marL="0" indent="0" algn="just">
              <a:buNone/>
            </a:pPr>
            <a:r>
              <a:rPr lang="pl-PL" b="1" dirty="0"/>
              <a:t>Przepisy krajowe</a:t>
            </a:r>
          </a:p>
          <a:p>
            <a:pPr marL="0" indent="0" algn="just">
              <a:buNone/>
            </a:pPr>
            <a:r>
              <a:rPr lang="pl-PL" dirty="0"/>
              <a:t>Art. 385¹ k.c.</a:t>
            </a:r>
          </a:p>
          <a:p>
            <a:pPr marL="0" indent="0" algn="just">
              <a:buNone/>
            </a:pPr>
            <a:endParaRPr lang="pl-PL" dirty="0"/>
          </a:p>
          <a:p>
            <a:pPr marL="0" indent="0" algn="just">
              <a:buNone/>
            </a:pPr>
            <a:r>
              <a:rPr lang="pl-PL" b="1" dirty="0"/>
              <a:t>Przepisy unijne</a:t>
            </a:r>
            <a:endParaRPr lang="pl-PL" dirty="0"/>
          </a:p>
          <a:p>
            <a:pPr marL="0" indent="0" algn="just">
              <a:buNone/>
            </a:pPr>
            <a:r>
              <a:rPr lang="pl-PL" dirty="0"/>
              <a:t>Art. 6 ust. 1 dyrektywy 93/13/EWG</a:t>
            </a:r>
          </a:p>
          <a:p>
            <a:pPr marL="0" indent="0" algn="just">
              <a:buNone/>
            </a:pPr>
            <a:r>
              <a:rPr lang="pl-PL" dirty="0"/>
              <a:t>Art. 7 ust. 1 dyrektywy 93/13/EWG</a:t>
            </a:r>
            <a:endParaRPr lang="pl-PL" dirty="0">
              <a:hlinkClick r:id="rId2"/>
            </a:endParaRPr>
          </a:p>
          <a:p>
            <a:pPr marL="0" indent="0" algn="just">
              <a:buNone/>
            </a:pPr>
            <a:endParaRPr lang="pl-PL" dirty="0">
              <a:hlinkClick r:id="rId2"/>
            </a:endParaRPr>
          </a:p>
          <a:p>
            <a:pPr marL="0" indent="0" algn="just">
              <a:buNone/>
            </a:pPr>
            <a:r>
              <a:rPr lang="pl-PL" b="1" dirty="0"/>
              <a:t>Orzecznictwo krajowe</a:t>
            </a:r>
          </a:p>
          <a:p>
            <a:pPr marL="0" indent="0" algn="just">
              <a:buNone/>
            </a:pPr>
            <a:r>
              <a:rPr lang="pl-PL" dirty="0">
                <a:hlinkClick r:id="rId2"/>
              </a:rPr>
              <a:t>Wyrok Sądu Najwyższego z dnia 14 lipca 2017 r., II CSK 803/16</a:t>
            </a:r>
            <a:endParaRPr lang="pl-PL" dirty="0"/>
          </a:p>
          <a:p>
            <a:pPr marL="0" indent="0" algn="just">
              <a:buNone/>
            </a:pPr>
            <a:r>
              <a:rPr lang="pl-PL" dirty="0">
                <a:hlinkClick r:id="rId3"/>
              </a:rPr>
              <a:t>Wyrok Sądu Najwyższego z dnia 27 lutego 2019 r., II CSK 19/18</a:t>
            </a:r>
            <a:endParaRPr lang="pl-PL" dirty="0"/>
          </a:p>
          <a:p>
            <a:pPr marL="0" indent="0" algn="just">
              <a:buNone/>
            </a:pPr>
            <a:r>
              <a:rPr lang="pl-PL" dirty="0">
                <a:hlinkClick r:id="rId4"/>
              </a:rPr>
              <a:t>Wyrok Sądu Najwyższego z dnia 4 kwietnia 2019 r. III CSK 159/17</a:t>
            </a:r>
            <a:endParaRPr lang="pl-PL" dirty="0"/>
          </a:p>
          <a:p>
            <a:pPr marL="0" indent="0" algn="just">
              <a:buNone/>
            </a:pPr>
            <a:r>
              <a:rPr lang="pl-PL" dirty="0">
                <a:hlinkClick r:id="rId5"/>
              </a:rPr>
              <a:t>Wyrok Sądu Najwyższego z dnia 9 maja 2019 r., II CSK 242/18</a:t>
            </a: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16530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a:bodyPr>
          <a:lstStyle/>
          <a:p>
            <a:pPr marL="0" indent="0" algn="just">
              <a:buNone/>
            </a:pPr>
            <a:r>
              <a:rPr lang="pl-PL" b="1" dirty="0"/>
              <a:t>Orzecznictwo unijne</a:t>
            </a:r>
            <a:endParaRPr lang="pl-PL" dirty="0"/>
          </a:p>
          <a:p>
            <a:pPr marL="0" indent="0" algn="just">
              <a:buNone/>
            </a:pPr>
            <a:r>
              <a:rPr lang="pl-PL" dirty="0">
                <a:hlinkClick r:id="rId2"/>
              </a:rPr>
              <a:t>Wyrok Trybunału Sprawiedliwości z dnia 3 października 2019 r. C‑260/18, Dziubak</a:t>
            </a:r>
            <a:endParaRPr lang="pl-PL" dirty="0"/>
          </a:p>
          <a:p>
            <a:pPr marL="0" indent="0" algn="just">
              <a:buNone/>
            </a:pPr>
            <a:endParaRPr lang="pl-PL" dirty="0"/>
          </a:p>
          <a:p>
            <a:pPr marL="0" indent="0" algn="just">
              <a:buNone/>
            </a:pPr>
            <a:r>
              <a:rPr lang="pl-PL" b="1" dirty="0"/>
              <a:t>Zagadnienia prawne</a:t>
            </a:r>
            <a:endParaRPr lang="pl-PL" dirty="0"/>
          </a:p>
          <a:p>
            <a:pPr marL="0" indent="0" algn="just">
              <a:buNone/>
            </a:pPr>
            <a:r>
              <a:rPr lang="pl-PL" dirty="0">
                <a:hlinkClick r:id="rId3"/>
              </a:rPr>
              <a:t>III CZP 11/21</a:t>
            </a:r>
            <a:endParaRPr lang="pl-PL" b="1" dirty="0"/>
          </a:p>
          <a:p>
            <a:pPr marL="0" indent="0" algn="just">
              <a:buNone/>
            </a:pPr>
            <a:endParaRPr lang="pl-PL" b="1" dirty="0"/>
          </a:p>
          <a:p>
            <a:pPr marL="0" indent="0" algn="just">
              <a:buNone/>
            </a:pPr>
            <a:r>
              <a:rPr lang="pl-PL" b="1" dirty="0"/>
              <a:t>Pytania prejudycjalne</a:t>
            </a:r>
          </a:p>
          <a:p>
            <a:pPr marL="0" indent="0" algn="just">
              <a:buNone/>
            </a:pPr>
            <a:r>
              <a:rPr lang="pl-PL" dirty="0">
                <a:hlinkClick r:id="rId4"/>
              </a:rPr>
              <a:t>C-81/21</a:t>
            </a:r>
            <a:endParaRPr lang="pl-PL" dirty="0"/>
          </a:p>
        </p:txBody>
      </p:sp>
    </p:spTree>
    <p:extLst>
      <p:ext uri="{BB962C8B-B14F-4D97-AF65-F5344CB8AC3E}">
        <p14:creationId xmlns:p14="http://schemas.microsoft.com/office/powerpoint/2010/main" val="68675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CFCD6B-C568-45FC-A463-E0B3770A20BD}"/>
              </a:ext>
            </a:extLst>
          </p:cNvPr>
          <p:cNvSpPr>
            <a:spLocks noGrp="1"/>
          </p:cNvSpPr>
          <p:nvPr>
            <p:ph type="title"/>
          </p:nvPr>
        </p:nvSpPr>
        <p:spPr/>
        <p:txBody>
          <a:bodyPr/>
          <a:lstStyle/>
          <a:p>
            <a:pPr algn="ctr"/>
            <a:r>
              <a:rPr lang="pl-PL" dirty="0"/>
              <a:t>Skutek abuzywności klauzul – nieważność czy </a:t>
            </a:r>
            <a:r>
              <a:rPr lang="pl-PL" dirty="0" err="1"/>
              <a:t>odfrankowienie</a:t>
            </a:r>
            <a:r>
              <a:rPr lang="pl-PL" dirty="0"/>
              <a:t>?</a:t>
            </a:r>
          </a:p>
        </p:txBody>
      </p:sp>
      <p:sp>
        <p:nvSpPr>
          <p:cNvPr id="3" name="Symbol zastępczy zawartości 2">
            <a:extLst>
              <a:ext uri="{FF2B5EF4-FFF2-40B4-BE49-F238E27FC236}">
                <a16:creationId xmlns:a16="http://schemas.microsoft.com/office/drawing/2014/main" id="{BDD326DB-E96B-43A1-9F79-AF9572E3AABA}"/>
              </a:ext>
            </a:extLst>
          </p:cNvPr>
          <p:cNvSpPr>
            <a:spLocks noGrp="1"/>
          </p:cNvSpPr>
          <p:nvPr>
            <p:ph idx="1"/>
          </p:nvPr>
        </p:nvSpPr>
        <p:spPr/>
        <p:txBody>
          <a:bodyPr>
            <a:normAutofit/>
          </a:bodyPr>
          <a:lstStyle/>
          <a:p>
            <a:pPr marL="0" indent="0" algn="just">
              <a:buNone/>
            </a:pPr>
            <a:r>
              <a:rPr lang="pl-PL" b="1" dirty="0"/>
              <a:t>Orzecznictwo krajowe</a:t>
            </a:r>
          </a:p>
          <a:p>
            <a:pPr marL="0" indent="0" algn="just">
              <a:buNone/>
            </a:pPr>
            <a:r>
              <a:rPr lang="pl-PL" dirty="0">
                <a:hlinkClick r:id="rId2"/>
              </a:rPr>
              <a:t>Wyrok Sądu Najwyższego z dnia 4 kwietnia 2019 r. III CSK 159/17</a:t>
            </a:r>
            <a:endParaRPr lang="pl-PL" dirty="0"/>
          </a:p>
          <a:p>
            <a:pPr marL="0" indent="0" algn="just">
              <a:buNone/>
            </a:pPr>
            <a:r>
              <a:rPr lang="pl-PL" dirty="0">
                <a:hlinkClick r:id="rId3"/>
              </a:rPr>
              <a:t>Wyrok Sądu Najwyższego z dnia 9 maja 2019 r., II CSK 242/18</a:t>
            </a:r>
            <a:r>
              <a:rPr lang="pl-PL" dirty="0"/>
              <a:t> </a:t>
            </a:r>
          </a:p>
          <a:p>
            <a:pPr marL="0" indent="0" algn="just">
              <a:buNone/>
            </a:pPr>
            <a:r>
              <a:rPr lang="pl-PL" dirty="0">
                <a:hlinkClick r:id="rId4"/>
              </a:rPr>
              <a:t>Wyrok Sądu Najwyższego z dnia 11 grudnia 2019 r., V CSK 382/18</a:t>
            </a:r>
            <a:r>
              <a:rPr lang="pl-PL" dirty="0"/>
              <a:t> </a:t>
            </a:r>
          </a:p>
          <a:p>
            <a:pPr marL="0" indent="0" algn="just">
              <a:buNone/>
            </a:pPr>
            <a:endParaRPr lang="pl-PL" dirty="0"/>
          </a:p>
          <a:p>
            <a:pPr marL="0" indent="0" algn="just">
              <a:buNone/>
            </a:pPr>
            <a:r>
              <a:rPr lang="pl-PL" b="1" dirty="0"/>
              <a:t>Zagadnienia prawne</a:t>
            </a:r>
            <a:endParaRPr lang="pl-PL" dirty="0"/>
          </a:p>
          <a:p>
            <a:pPr marL="0" indent="0" algn="just">
              <a:buNone/>
            </a:pPr>
            <a:r>
              <a:rPr lang="pl-PL" dirty="0">
                <a:hlinkClick r:id="rId5"/>
              </a:rPr>
              <a:t>III CZP 11/21</a:t>
            </a:r>
            <a:endParaRPr lang="pl-PL" dirty="0"/>
          </a:p>
          <a:p>
            <a:pPr marL="0" indent="0">
              <a:buNone/>
            </a:pPr>
            <a:endParaRPr lang="pl-PL" dirty="0"/>
          </a:p>
        </p:txBody>
      </p:sp>
    </p:spTree>
    <p:extLst>
      <p:ext uri="{BB962C8B-B14F-4D97-AF65-F5344CB8AC3E}">
        <p14:creationId xmlns:p14="http://schemas.microsoft.com/office/powerpoint/2010/main" val="189580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6FA8F5-D578-476C-BA28-8BDCF927CD31}"/>
              </a:ext>
            </a:extLst>
          </p:cNvPr>
          <p:cNvSpPr>
            <a:spLocks noGrp="1"/>
          </p:cNvSpPr>
          <p:nvPr>
            <p:ph type="title"/>
          </p:nvPr>
        </p:nvSpPr>
        <p:spPr/>
        <p:txBody>
          <a:bodyPr/>
          <a:lstStyle/>
          <a:p>
            <a:pPr algn="ctr"/>
            <a:r>
              <a:rPr lang="pl-PL" dirty="0"/>
              <a:t>Bezwzględna nieważność umów kredytu</a:t>
            </a:r>
          </a:p>
        </p:txBody>
      </p:sp>
      <p:sp>
        <p:nvSpPr>
          <p:cNvPr id="3" name="Symbol zastępczy zawartości 2">
            <a:extLst>
              <a:ext uri="{FF2B5EF4-FFF2-40B4-BE49-F238E27FC236}">
                <a16:creationId xmlns:a16="http://schemas.microsoft.com/office/drawing/2014/main" id="{19E9D2BE-5ACB-473C-9187-3B8FD94A4654}"/>
              </a:ext>
            </a:extLst>
          </p:cNvPr>
          <p:cNvSpPr>
            <a:spLocks noGrp="1"/>
          </p:cNvSpPr>
          <p:nvPr>
            <p:ph idx="1"/>
          </p:nvPr>
        </p:nvSpPr>
        <p:spPr/>
        <p:txBody>
          <a:bodyPr>
            <a:normAutofit/>
          </a:bodyPr>
          <a:lstStyle/>
          <a:p>
            <a:pPr marL="0" indent="0" algn="just">
              <a:buNone/>
            </a:pPr>
            <a:r>
              <a:rPr lang="pl-PL" b="1" dirty="0"/>
              <a:t>Przepisy krajowe</a:t>
            </a:r>
          </a:p>
          <a:p>
            <a:pPr marL="0" indent="0" algn="just">
              <a:buNone/>
            </a:pPr>
            <a:r>
              <a:rPr lang="pl-PL" dirty="0"/>
              <a:t>art. 58 k.c. </a:t>
            </a:r>
          </a:p>
          <a:p>
            <a:pPr marL="0" indent="0" algn="just">
              <a:buNone/>
            </a:pPr>
            <a:r>
              <a:rPr lang="pl-PL" dirty="0"/>
              <a:t>art. 353(1) k.c. </a:t>
            </a:r>
          </a:p>
          <a:p>
            <a:pPr marL="0" indent="0" algn="just">
              <a:buNone/>
            </a:pPr>
            <a:r>
              <a:rPr lang="pl-PL" dirty="0"/>
              <a:t>art. 69 ust. 1 ustawy Prawo bankowe</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334696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a:bodyPr>
          <a:lstStyle/>
          <a:p>
            <a:pPr marL="0" indent="0" algn="just">
              <a:buNone/>
            </a:pPr>
            <a:r>
              <a:rPr lang="pl-PL" sz="2000" b="1" dirty="0"/>
              <a:t>Orzecznictwo krajowe</a:t>
            </a:r>
          </a:p>
          <a:p>
            <a:pPr marL="0" indent="0" algn="just">
              <a:buNone/>
            </a:pPr>
            <a:r>
              <a:rPr lang="pl-PL" sz="2000" dirty="0">
                <a:hlinkClick r:id="rId2"/>
              </a:rPr>
              <a:t>Wyrok Sądu Apelacyjnego w Poznaniu z dnia 13 lutego 2020 r., I </a:t>
            </a:r>
            <a:r>
              <a:rPr lang="pl-PL" sz="2000" dirty="0" err="1">
                <a:hlinkClick r:id="rId2"/>
              </a:rPr>
              <a:t>AGa</a:t>
            </a:r>
            <a:r>
              <a:rPr lang="pl-PL" sz="2000" dirty="0">
                <a:hlinkClick r:id="rId2"/>
              </a:rPr>
              <a:t> 219/18</a:t>
            </a:r>
            <a:endParaRPr lang="pl-PL" sz="2000" dirty="0"/>
          </a:p>
          <a:p>
            <a:pPr marL="0" indent="0" algn="just">
              <a:buNone/>
            </a:pPr>
            <a:r>
              <a:rPr lang="pl-PL" sz="2000" dirty="0">
                <a:hlinkClick r:id="rId3"/>
              </a:rPr>
              <a:t>Wyrok Sądu Apelacyjnego w Warszawie z dnia 26 października 2020 r., I </a:t>
            </a:r>
            <a:r>
              <a:rPr lang="pl-PL" sz="2000" dirty="0" err="1">
                <a:hlinkClick r:id="rId3"/>
              </a:rPr>
              <a:t>ACa</a:t>
            </a:r>
            <a:r>
              <a:rPr lang="pl-PL" sz="2000" dirty="0">
                <a:hlinkClick r:id="rId3"/>
              </a:rPr>
              <a:t> 215/20</a:t>
            </a:r>
            <a:endParaRPr lang="pl-PL" sz="2000" dirty="0"/>
          </a:p>
          <a:p>
            <a:pPr marL="0" indent="0" algn="just">
              <a:buNone/>
            </a:pPr>
            <a:r>
              <a:rPr lang="pl-PL" sz="2000" dirty="0">
                <a:hlinkClick r:id="rId4"/>
              </a:rPr>
              <a:t>Wyrok Sądu Apelacyjnego w Warszawie z dnia 23 października 2019 r., V </a:t>
            </a:r>
            <a:r>
              <a:rPr lang="pl-PL" sz="2000" dirty="0" err="1">
                <a:hlinkClick r:id="rId4"/>
              </a:rPr>
              <a:t>ACa</a:t>
            </a:r>
            <a:r>
              <a:rPr lang="pl-PL" sz="2000" dirty="0">
                <a:hlinkClick r:id="rId4"/>
              </a:rPr>
              <a:t> 567/18</a:t>
            </a:r>
            <a:endParaRPr lang="pl-PL" sz="2000" dirty="0"/>
          </a:p>
          <a:p>
            <a:pPr marL="0" indent="0" algn="just">
              <a:buNone/>
            </a:pPr>
            <a:r>
              <a:rPr lang="pl-PL" sz="2000" dirty="0">
                <a:hlinkClick r:id="rId5"/>
              </a:rPr>
              <a:t>Wyrok Sądu Apelacyjnego w Warszawie z dnia </a:t>
            </a:r>
            <a:r>
              <a:rPr lang="pt-BR" sz="2000" dirty="0">
                <a:hlinkClick r:id="rId5"/>
              </a:rPr>
              <a:t>12 lutego 2020 r.</a:t>
            </a:r>
            <a:r>
              <a:rPr lang="pl-PL" sz="2000" dirty="0">
                <a:hlinkClick r:id="rId5"/>
              </a:rPr>
              <a:t>,</a:t>
            </a:r>
            <a:r>
              <a:rPr lang="pt-BR" sz="2000" dirty="0">
                <a:hlinkClick r:id="rId5"/>
              </a:rPr>
              <a:t> V ACa 297/19</a:t>
            </a:r>
            <a:endParaRPr lang="pl-PL" sz="2000" dirty="0"/>
          </a:p>
          <a:p>
            <a:pPr marL="0" indent="0" algn="just">
              <a:buNone/>
            </a:pPr>
            <a:r>
              <a:rPr lang="pl-PL" sz="2000" dirty="0">
                <a:hlinkClick r:id="rId6"/>
              </a:rPr>
              <a:t>Wyrok Sądu Apelacyjnego w Warszawie z dnia 3 kwietnia 2020 r., VI </a:t>
            </a:r>
            <a:r>
              <a:rPr lang="pl-PL" sz="2000" dirty="0" err="1">
                <a:hlinkClick r:id="rId6"/>
              </a:rPr>
              <a:t>ACa</a:t>
            </a:r>
            <a:r>
              <a:rPr lang="pl-PL" sz="2000" dirty="0">
                <a:hlinkClick r:id="rId6"/>
              </a:rPr>
              <a:t> 538/19</a:t>
            </a:r>
            <a:endParaRPr lang="pl-PL" sz="2000" dirty="0"/>
          </a:p>
          <a:p>
            <a:pPr marL="0" indent="0" algn="just">
              <a:buNone/>
            </a:pPr>
            <a:r>
              <a:rPr lang="pl-PL" sz="2000" dirty="0">
                <a:hlinkClick r:id="rId7"/>
              </a:rPr>
              <a:t>Wyrok Sądu Apelacyjnego w Gdańsku z dnia 6 lipca 2020 r., V </a:t>
            </a:r>
            <a:r>
              <a:rPr lang="pl-PL" sz="2000" dirty="0" err="1">
                <a:hlinkClick r:id="rId7"/>
              </a:rPr>
              <a:t>ACa</a:t>
            </a:r>
            <a:r>
              <a:rPr lang="pl-PL" sz="2000" dirty="0">
                <a:hlinkClick r:id="rId7"/>
              </a:rPr>
              <a:t> 52/20</a:t>
            </a:r>
            <a:endParaRPr lang="pl-PL" sz="2000" dirty="0"/>
          </a:p>
          <a:p>
            <a:pPr marL="0" indent="0" algn="just">
              <a:buNone/>
            </a:pPr>
            <a:r>
              <a:rPr lang="pl-PL" sz="2000" dirty="0">
                <a:hlinkClick r:id="rId8"/>
              </a:rPr>
              <a:t>Wyrok Sądu Apelacyjnego w Warszawie z dnia 26 sierpnia 2020 r., VI </a:t>
            </a:r>
            <a:r>
              <a:rPr lang="pl-PL" sz="2000" dirty="0" err="1">
                <a:hlinkClick r:id="rId8"/>
              </a:rPr>
              <a:t>ACa</a:t>
            </a:r>
            <a:r>
              <a:rPr lang="pl-PL" sz="2000" dirty="0">
                <a:hlinkClick r:id="rId8"/>
              </a:rPr>
              <a:t> 801/19</a:t>
            </a:r>
            <a:endParaRPr lang="pl-PL" sz="2000" dirty="0"/>
          </a:p>
          <a:p>
            <a:pPr marL="0" indent="0" algn="just">
              <a:buNone/>
            </a:pPr>
            <a:r>
              <a:rPr lang="pl-PL" sz="2000" u="sng" dirty="0">
                <a:hlinkClick r:id="rId9"/>
              </a:rPr>
              <a:t>Wyrok Sądu Apelacyjnego w Warszawie z dnia 22 października 2020 r., I </a:t>
            </a:r>
            <a:r>
              <a:rPr lang="pl-PL" sz="2000" u="sng" dirty="0" err="1">
                <a:hlinkClick r:id="rId9"/>
              </a:rPr>
              <a:t>ACa</a:t>
            </a:r>
            <a:r>
              <a:rPr lang="pl-PL" sz="2000" u="sng" dirty="0">
                <a:hlinkClick r:id="rId9"/>
              </a:rPr>
              <a:t> 702/19</a:t>
            </a:r>
            <a:endParaRPr lang="pl-PL" sz="2000" u="sng" dirty="0"/>
          </a:p>
          <a:p>
            <a:pPr marL="0" indent="0" algn="just">
              <a:buNone/>
            </a:pPr>
            <a:r>
              <a:rPr lang="pl-PL" sz="2000" u="sng" dirty="0">
                <a:hlinkClick r:id="rId10"/>
              </a:rPr>
              <a:t>Wyrok Sądu Apelacyjnego w Warszawie z dnia 31 stycznia 2019 r., I </a:t>
            </a:r>
            <a:r>
              <a:rPr lang="pl-PL" sz="2000" u="sng" dirty="0" err="1">
                <a:hlinkClick r:id="rId10"/>
              </a:rPr>
              <a:t>ACa</a:t>
            </a:r>
            <a:r>
              <a:rPr lang="pl-PL" sz="2000" u="sng" dirty="0">
                <a:hlinkClick r:id="rId10"/>
              </a:rPr>
              <a:t> 7/18</a:t>
            </a:r>
            <a:endParaRPr lang="pl-PL" sz="2000" u="sng" dirty="0"/>
          </a:p>
          <a:p>
            <a:pPr marL="0" indent="0" algn="just">
              <a:buNone/>
            </a:pPr>
            <a:endParaRPr lang="pl-PL" sz="2000" u="sng" dirty="0"/>
          </a:p>
          <a:p>
            <a:pPr marL="0" indent="0" algn="just">
              <a:buNone/>
            </a:pPr>
            <a:r>
              <a:rPr lang="pl-PL" sz="2000" b="1" dirty="0"/>
              <a:t>Zagadnienia prawne</a:t>
            </a:r>
            <a:endParaRPr lang="pl-PL" sz="2000" dirty="0"/>
          </a:p>
          <a:p>
            <a:pPr marL="0" indent="0" algn="just">
              <a:buNone/>
            </a:pPr>
            <a:r>
              <a:rPr lang="pl-PL" sz="2000" dirty="0">
                <a:hlinkClick r:id="rId11"/>
              </a:rPr>
              <a:t>III CZP 33/21</a:t>
            </a:r>
            <a:endParaRPr lang="pl-PL" sz="2000" dirty="0"/>
          </a:p>
          <a:p>
            <a:pPr marL="0" indent="0" algn="just">
              <a:buNone/>
            </a:pPr>
            <a:endParaRPr lang="pl-PL" sz="2000" u="sng" dirty="0"/>
          </a:p>
        </p:txBody>
      </p:sp>
    </p:spTree>
    <p:extLst>
      <p:ext uri="{BB962C8B-B14F-4D97-AF65-F5344CB8AC3E}">
        <p14:creationId xmlns:p14="http://schemas.microsoft.com/office/powerpoint/2010/main" val="3335902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E24B82-BBF7-49BA-9CE1-E388F37FF102}"/>
              </a:ext>
            </a:extLst>
          </p:cNvPr>
          <p:cNvSpPr>
            <a:spLocks noGrp="1"/>
          </p:cNvSpPr>
          <p:nvPr>
            <p:ph type="title"/>
          </p:nvPr>
        </p:nvSpPr>
        <p:spPr/>
        <p:txBody>
          <a:bodyPr/>
          <a:lstStyle/>
          <a:p>
            <a:pPr algn="ctr"/>
            <a:r>
              <a:rPr lang="pl-PL" dirty="0"/>
              <a:t>Roszczenie o zapłatę i bezpodstawne wzbogacenie</a:t>
            </a:r>
          </a:p>
        </p:txBody>
      </p:sp>
      <p:sp>
        <p:nvSpPr>
          <p:cNvPr id="3" name="Symbol zastępczy zawartości 2">
            <a:extLst>
              <a:ext uri="{FF2B5EF4-FFF2-40B4-BE49-F238E27FC236}">
                <a16:creationId xmlns:a16="http://schemas.microsoft.com/office/drawing/2014/main" id="{FDA40716-BE13-414A-BE89-7E1A8AAD63AC}"/>
              </a:ext>
            </a:extLst>
          </p:cNvPr>
          <p:cNvSpPr>
            <a:spLocks noGrp="1"/>
          </p:cNvSpPr>
          <p:nvPr>
            <p:ph idx="1"/>
          </p:nvPr>
        </p:nvSpPr>
        <p:spPr/>
        <p:txBody>
          <a:bodyPr>
            <a:normAutofit fontScale="92500" lnSpcReduction="10000"/>
          </a:bodyPr>
          <a:lstStyle/>
          <a:p>
            <a:pPr marL="0" indent="0" algn="just">
              <a:buNone/>
            </a:pPr>
            <a:r>
              <a:rPr lang="pl-PL" sz="1600" b="1" dirty="0"/>
              <a:t>Przepisy krajowe</a:t>
            </a:r>
          </a:p>
          <a:p>
            <a:pPr marL="0" indent="0" algn="just">
              <a:buNone/>
            </a:pPr>
            <a:r>
              <a:rPr lang="pl-PL" sz="1600" dirty="0"/>
              <a:t>Art. 405  k.c.</a:t>
            </a:r>
            <a:endParaRPr lang="pl-PL" sz="1600" i="1" dirty="0"/>
          </a:p>
          <a:p>
            <a:pPr marL="0" indent="0" algn="just">
              <a:buNone/>
            </a:pPr>
            <a:r>
              <a:rPr lang="pl-PL" sz="1600" dirty="0"/>
              <a:t>Art. 409 k.c.</a:t>
            </a:r>
            <a:endParaRPr lang="pl-PL" sz="1600" i="1" dirty="0"/>
          </a:p>
          <a:p>
            <a:pPr marL="0" indent="0" algn="just">
              <a:buNone/>
            </a:pPr>
            <a:r>
              <a:rPr lang="pl-PL" sz="1600" dirty="0"/>
              <a:t>Art. 410 k.c.</a:t>
            </a:r>
          </a:p>
          <a:p>
            <a:pPr marL="0" indent="0" algn="just">
              <a:buNone/>
            </a:pPr>
            <a:r>
              <a:rPr lang="pl-PL" sz="1600" dirty="0"/>
              <a:t>Art. 411 k.c.</a:t>
            </a:r>
          </a:p>
          <a:p>
            <a:pPr marL="0" indent="0" algn="just">
              <a:buNone/>
            </a:pPr>
            <a:endParaRPr lang="pl-PL" sz="1600" dirty="0"/>
          </a:p>
          <a:p>
            <a:pPr marL="0" indent="0" algn="just">
              <a:buNone/>
            </a:pPr>
            <a:r>
              <a:rPr lang="pl-PL" sz="1600" b="1" dirty="0"/>
              <a:t>Orzecznictwo krajowe</a:t>
            </a:r>
          </a:p>
          <a:p>
            <a:pPr marL="0" indent="0" algn="just">
              <a:buNone/>
            </a:pPr>
            <a:r>
              <a:rPr lang="pl-PL" sz="1600" dirty="0">
                <a:hlinkClick r:id="rId2"/>
              </a:rPr>
              <a:t>Uchwała Sądu Najwyższego z dnia 16 lutego 2021 r., III CZP 11/20</a:t>
            </a:r>
            <a:endParaRPr lang="pl-PL" sz="1600" dirty="0"/>
          </a:p>
          <a:p>
            <a:pPr marL="0" indent="0" algn="just">
              <a:buNone/>
            </a:pPr>
            <a:r>
              <a:rPr lang="pl-PL" sz="1600" u="sng" dirty="0">
                <a:hlinkClick r:id="rId3"/>
              </a:rPr>
              <a:t>Uchwała składu 7 sędziów Sądu Najwyższego (zasada prawna) z dnia 7 maja 2021 roku, III CZP 6/21</a:t>
            </a:r>
            <a:endParaRPr lang="pl-PL" sz="1600" u="sng" dirty="0"/>
          </a:p>
          <a:p>
            <a:pPr marL="0" indent="0" algn="just">
              <a:buNone/>
            </a:pPr>
            <a:r>
              <a:rPr lang="pl-PL" sz="1600" dirty="0">
                <a:hlinkClick r:id="rId4"/>
              </a:rPr>
              <a:t>Wyrok Sądu Apelacyjnego w Katowicach z dnia 19 sierpnia 2020 r., I </a:t>
            </a:r>
            <a:r>
              <a:rPr lang="pl-PL" sz="1600" dirty="0" err="1">
                <a:hlinkClick r:id="rId4"/>
              </a:rPr>
              <a:t>ACa</a:t>
            </a:r>
            <a:r>
              <a:rPr lang="pl-PL" sz="1600" dirty="0">
                <a:hlinkClick r:id="rId4"/>
              </a:rPr>
              <a:t> 1002/19</a:t>
            </a:r>
            <a:endParaRPr lang="pl-PL" sz="1600" dirty="0"/>
          </a:p>
          <a:p>
            <a:pPr marL="0" indent="0" algn="just">
              <a:buNone/>
            </a:pPr>
            <a:endParaRPr lang="pl-PL" sz="1600" dirty="0"/>
          </a:p>
          <a:p>
            <a:pPr marL="0" indent="0" algn="just">
              <a:buNone/>
            </a:pPr>
            <a:r>
              <a:rPr lang="pl-PL" sz="1600" b="1" dirty="0"/>
              <a:t>Zagadnienia prawne</a:t>
            </a:r>
          </a:p>
          <a:p>
            <a:pPr marL="0" indent="0" algn="just">
              <a:buNone/>
            </a:pPr>
            <a:r>
              <a:rPr lang="pl-PL" sz="1600" dirty="0">
                <a:hlinkClick r:id="rId5"/>
              </a:rPr>
              <a:t>III CZP 41/20</a:t>
            </a:r>
            <a:endParaRPr lang="pl-PL" sz="1600" dirty="0"/>
          </a:p>
          <a:p>
            <a:pPr marL="0" indent="0" algn="just">
              <a:buNone/>
            </a:pPr>
            <a:r>
              <a:rPr lang="pl-PL" sz="1600" dirty="0">
                <a:hlinkClick r:id="rId6"/>
              </a:rPr>
              <a:t>III CZP 11/21</a:t>
            </a:r>
            <a:endParaRPr lang="pl-PL" sz="1600" dirty="0"/>
          </a:p>
          <a:p>
            <a:pPr marL="0" indent="0" algn="just">
              <a:buNone/>
            </a:pPr>
            <a:endParaRPr lang="pl-PL" sz="1600" dirty="0"/>
          </a:p>
          <a:p>
            <a:pPr marL="0" indent="0" algn="just">
              <a:buNone/>
            </a:pPr>
            <a:endParaRPr lang="pl-PL" sz="1600" dirty="0"/>
          </a:p>
        </p:txBody>
      </p:sp>
    </p:spTree>
    <p:extLst>
      <p:ext uri="{BB962C8B-B14F-4D97-AF65-F5344CB8AC3E}">
        <p14:creationId xmlns:p14="http://schemas.microsoft.com/office/powerpoint/2010/main" val="112891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328005-9BB7-4628-82DD-DA4BEDFEDCC1}"/>
              </a:ext>
            </a:extLst>
          </p:cNvPr>
          <p:cNvSpPr>
            <a:spLocks noGrp="1"/>
          </p:cNvSpPr>
          <p:nvPr>
            <p:ph type="title"/>
          </p:nvPr>
        </p:nvSpPr>
        <p:spPr/>
        <p:txBody>
          <a:bodyPr/>
          <a:lstStyle/>
          <a:p>
            <a:pPr algn="ctr"/>
            <a:r>
              <a:rPr lang="pl-PL" dirty="0"/>
              <a:t>Systematyka kredytów</a:t>
            </a:r>
          </a:p>
        </p:txBody>
      </p:sp>
      <p:sp>
        <p:nvSpPr>
          <p:cNvPr id="3" name="Symbol zastępczy zawartości 2">
            <a:extLst>
              <a:ext uri="{FF2B5EF4-FFF2-40B4-BE49-F238E27FC236}">
                <a16:creationId xmlns:a16="http://schemas.microsoft.com/office/drawing/2014/main" id="{C8CD8906-D6E9-43C6-A0E7-1AD1F6D243A5}"/>
              </a:ext>
            </a:extLst>
          </p:cNvPr>
          <p:cNvSpPr>
            <a:spLocks noGrp="1"/>
          </p:cNvSpPr>
          <p:nvPr>
            <p:ph idx="1"/>
          </p:nvPr>
        </p:nvSpPr>
        <p:spPr/>
        <p:txBody>
          <a:bodyPr>
            <a:noAutofit/>
          </a:bodyPr>
          <a:lstStyle/>
          <a:p>
            <a:pPr marL="0" indent="0" algn="just">
              <a:buNone/>
            </a:pPr>
            <a:r>
              <a:rPr lang="pl-PL" sz="1400" b="1" dirty="0"/>
              <a:t>Przepisy krajowe</a:t>
            </a:r>
          </a:p>
          <a:p>
            <a:pPr marL="0" indent="0" algn="just">
              <a:buNone/>
            </a:pPr>
            <a:r>
              <a:rPr lang="pl-PL" sz="1400" dirty="0"/>
              <a:t>Art. 69 ustawy z dnia 29 sierpnia 1997 r. Prawo bankowe</a:t>
            </a:r>
          </a:p>
        </p:txBody>
      </p:sp>
    </p:spTree>
    <p:extLst>
      <p:ext uri="{BB962C8B-B14F-4D97-AF65-F5344CB8AC3E}">
        <p14:creationId xmlns:p14="http://schemas.microsoft.com/office/powerpoint/2010/main" val="2368338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29B1F6-35E4-4D2C-A5A8-D49467915E4F}"/>
              </a:ext>
            </a:extLst>
          </p:cNvPr>
          <p:cNvSpPr>
            <a:spLocks noGrp="1"/>
          </p:cNvSpPr>
          <p:nvPr>
            <p:ph type="title"/>
          </p:nvPr>
        </p:nvSpPr>
        <p:spPr/>
        <p:txBody>
          <a:bodyPr/>
          <a:lstStyle/>
          <a:p>
            <a:pPr algn="ctr"/>
            <a:r>
              <a:rPr lang="pl-PL" dirty="0"/>
              <a:t>Roszczenie o ustalenie i interes prawny</a:t>
            </a:r>
          </a:p>
        </p:txBody>
      </p:sp>
      <p:sp>
        <p:nvSpPr>
          <p:cNvPr id="3" name="Symbol zastępczy zawartości 2">
            <a:extLst>
              <a:ext uri="{FF2B5EF4-FFF2-40B4-BE49-F238E27FC236}">
                <a16:creationId xmlns:a16="http://schemas.microsoft.com/office/drawing/2014/main" id="{2C51FA0D-67CC-407C-9B41-1F569C2E554B}"/>
              </a:ext>
            </a:extLst>
          </p:cNvPr>
          <p:cNvSpPr>
            <a:spLocks noGrp="1"/>
          </p:cNvSpPr>
          <p:nvPr>
            <p:ph idx="1"/>
          </p:nvPr>
        </p:nvSpPr>
        <p:spPr/>
        <p:txBody>
          <a:bodyPr>
            <a:normAutofit/>
          </a:bodyPr>
          <a:lstStyle/>
          <a:p>
            <a:pPr marL="0" indent="0" algn="just">
              <a:buNone/>
            </a:pPr>
            <a:r>
              <a:rPr lang="pl-PL" sz="1600" b="1" dirty="0"/>
              <a:t>Przepisy krajowe</a:t>
            </a:r>
            <a:endParaRPr lang="pl-PL" sz="1600" dirty="0"/>
          </a:p>
          <a:p>
            <a:pPr marL="0" indent="0" algn="just">
              <a:buNone/>
            </a:pPr>
            <a:r>
              <a:rPr lang="pl-PL" sz="1600" dirty="0"/>
              <a:t>Art. 189 k.p.c.</a:t>
            </a:r>
          </a:p>
          <a:p>
            <a:pPr marL="0" indent="0" algn="just">
              <a:buNone/>
            </a:pPr>
            <a:endParaRPr lang="pl-PL" sz="1600" dirty="0"/>
          </a:p>
          <a:p>
            <a:pPr marL="0" indent="0" algn="just">
              <a:buNone/>
            </a:pPr>
            <a:r>
              <a:rPr lang="pl-PL" sz="1600" b="1" dirty="0"/>
              <a:t>Orzecznictwo krajowe</a:t>
            </a:r>
          </a:p>
          <a:p>
            <a:pPr marL="0" indent="0" algn="just">
              <a:buNone/>
            </a:pPr>
            <a:r>
              <a:rPr lang="pl-PL" sz="1600" dirty="0">
                <a:hlinkClick r:id="rId2"/>
              </a:rPr>
              <a:t>Wyrok Sądu Najwyższego z dnia 30 października 2020 r., II CSK 805/18</a:t>
            </a:r>
            <a:endParaRPr lang="pl-PL" sz="1600" dirty="0"/>
          </a:p>
          <a:p>
            <a:pPr marL="0" indent="0" algn="just">
              <a:buNone/>
            </a:pPr>
            <a:endParaRPr lang="pl-PL" sz="1600" dirty="0"/>
          </a:p>
        </p:txBody>
      </p:sp>
    </p:spTree>
    <p:extLst>
      <p:ext uri="{BB962C8B-B14F-4D97-AF65-F5344CB8AC3E}">
        <p14:creationId xmlns:p14="http://schemas.microsoft.com/office/powerpoint/2010/main" val="4097912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DFCE14-8E1E-40B9-81C2-774465DC0800}"/>
              </a:ext>
            </a:extLst>
          </p:cNvPr>
          <p:cNvSpPr>
            <a:spLocks noGrp="1"/>
          </p:cNvSpPr>
          <p:nvPr>
            <p:ph type="title"/>
          </p:nvPr>
        </p:nvSpPr>
        <p:spPr/>
        <p:txBody>
          <a:bodyPr/>
          <a:lstStyle/>
          <a:p>
            <a:pPr algn="ctr"/>
            <a:r>
              <a:rPr lang="pl-PL" dirty="0"/>
              <a:t>Przedawnienie roszczeń</a:t>
            </a:r>
          </a:p>
        </p:txBody>
      </p:sp>
      <p:sp>
        <p:nvSpPr>
          <p:cNvPr id="3" name="Symbol zastępczy zawartości 2">
            <a:extLst>
              <a:ext uri="{FF2B5EF4-FFF2-40B4-BE49-F238E27FC236}">
                <a16:creationId xmlns:a16="http://schemas.microsoft.com/office/drawing/2014/main" id="{C0278EDB-E6E8-4AC8-A39B-8882D1E9B083}"/>
              </a:ext>
            </a:extLst>
          </p:cNvPr>
          <p:cNvSpPr>
            <a:spLocks noGrp="1"/>
          </p:cNvSpPr>
          <p:nvPr>
            <p:ph idx="1"/>
          </p:nvPr>
        </p:nvSpPr>
        <p:spPr/>
        <p:txBody>
          <a:bodyPr>
            <a:normAutofit fontScale="55000" lnSpcReduction="20000"/>
          </a:bodyPr>
          <a:lstStyle/>
          <a:p>
            <a:pPr marL="0" indent="0" algn="just">
              <a:spcBef>
                <a:spcPts val="600"/>
              </a:spcBef>
              <a:buNone/>
            </a:pPr>
            <a:r>
              <a:rPr lang="pl-PL" b="1" dirty="0"/>
              <a:t>Przepisy krajowe</a:t>
            </a:r>
          </a:p>
          <a:p>
            <a:pPr marL="0" indent="0" algn="just">
              <a:spcBef>
                <a:spcPts val="600"/>
              </a:spcBef>
              <a:buNone/>
            </a:pPr>
            <a:r>
              <a:rPr lang="pl-PL" dirty="0"/>
              <a:t>Art. 117 k.c.</a:t>
            </a:r>
          </a:p>
          <a:p>
            <a:pPr marL="0" indent="0" algn="just">
              <a:spcBef>
                <a:spcPts val="600"/>
              </a:spcBef>
              <a:buNone/>
            </a:pPr>
            <a:r>
              <a:rPr lang="pl-PL" dirty="0"/>
              <a:t>Art. 117</a:t>
            </a:r>
            <a:r>
              <a:rPr lang="pl-PL" baseline="30000" dirty="0"/>
              <a:t>1</a:t>
            </a:r>
            <a:r>
              <a:rPr lang="pl-PL" dirty="0"/>
              <a:t> k.c.</a:t>
            </a:r>
          </a:p>
          <a:p>
            <a:pPr marL="0" indent="0" algn="just">
              <a:spcBef>
                <a:spcPts val="600"/>
              </a:spcBef>
              <a:buNone/>
            </a:pPr>
            <a:r>
              <a:rPr lang="pl-PL" dirty="0"/>
              <a:t>Art. 118 k.c. </a:t>
            </a:r>
          </a:p>
          <a:p>
            <a:pPr marL="0" indent="0" algn="just">
              <a:spcBef>
                <a:spcPts val="600"/>
              </a:spcBef>
              <a:buNone/>
            </a:pPr>
            <a:r>
              <a:rPr lang="pl-PL" dirty="0"/>
              <a:t>Art. 120 k.c.</a:t>
            </a:r>
          </a:p>
          <a:p>
            <a:pPr marL="0" indent="0" algn="just">
              <a:buNone/>
            </a:pPr>
            <a:r>
              <a:rPr lang="pl-PL" dirty="0"/>
              <a:t>Art. 123 k.c.</a:t>
            </a:r>
          </a:p>
          <a:p>
            <a:pPr marL="0" indent="0" algn="just">
              <a:buNone/>
            </a:pPr>
            <a:r>
              <a:rPr lang="pl-PL" dirty="0"/>
              <a:t>Art. 124 k.c.</a:t>
            </a:r>
          </a:p>
          <a:p>
            <a:pPr marL="0" indent="0" algn="just">
              <a:buNone/>
            </a:pPr>
            <a:endParaRPr lang="pl-PL" dirty="0"/>
          </a:p>
          <a:p>
            <a:pPr marL="0" indent="0" algn="just">
              <a:buNone/>
            </a:pPr>
            <a:r>
              <a:rPr lang="pl-PL" b="1" dirty="0"/>
              <a:t>Orzecznictwo krajowe</a:t>
            </a:r>
          </a:p>
          <a:p>
            <a:pPr marL="0" indent="0" algn="just">
              <a:buNone/>
            </a:pPr>
            <a:r>
              <a:rPr lang="pl-PL" dirty="0">
                <a:hlinkClick r:id="rId2"/>
              </a:rPr>
              <a:t>Wyrok Sądu Apelacyjnego w Białymstoku z dnia 20 lutego 2020 r., I </a:t>
            </a:r>
            <a:r>
              <a:rPr lang="pl-PL" dirty="0" err="1">
                <a:hlinkClick r:id="rId2"/>
              </a:rPr>
              <a:t>ACa</a:t>
            </a:r>
            <a:r>
              <a:rPr lang="pl-PL" dirty="0">
                <a:hlinkClick r:id="rId2"/>
              </a:rPr>
              <a:t> 635/19</a:t>
            </a:r>
            <a:endParaRPr lang="pl-PL" dirty="0"/>
          </a:p>
          <a:p>
            <a:pPr marL="0" indent="0" algn="just">
              <a:buNone/>
            </a:pPr>
            <a:r>
              <a:rPr lang="pl-PL" dirty="0">
                <a:hlinkClick r:id="rId3"/>
              </a:rPr>
              <a:t>Wyrok Sądu Najwyższego z dnia 11 grudnia 2019 r., V CSK 382/18</a:t>
            </a:r>
            <a:r>
              <a:rPr lang="pl-PL" dirty="0"/>
              <a:t> </a:t>
            </a:r>
          </a:p>
          <a:p>
            <a:pPr marL="0" indent="0" algn="just">
              <a:buNone/>
            </a:pPr>
            <a:r>
              <a:rPr lang="pl-PL" dirty="0">
                <a:hlinkClick r:id="rId4"/>
              </a:rPr>
              <a:t>Uchwała Sądu Najwyższego z dnia 16 lutego 2021 r., III CZP 11/20</a:t>
            </a:r>
            <a:endParaRPr lang="pl-PL" dirty="0"/>
          </a:p>
          <a:p>
            <a:pPr marL="0" indent="0" algn="just">
              <a:buNone/>
            </a:pPr>
            <a:r>
              <a:rPr lang="pl-PL" u="sng" dirty="0">
                <a:hlinkClick r:id="rId5"/>
              </a:rPr>
              <a:t>Uchwała składu 7 sędziów Sądu Najwyższego (zasada prawna) z dnia 7 maja 2021 roku, III CZP 6/21</a:t>
            </a:r>
            <a:endParaRPr lang="pl-PL" dirty="0"/>
          </a:p>
          <a:p>
            <a:pPr marL="0" indent="0" algn="just">
              <a:buNone/>
            </a:pPr>
            <a:r>
              <a:rPr lang="pl-PL" dirty="0">
                <a:hlinkClick r:id="rId6"/>
              </a:rPr>
              <a:t>Wyrok częściowy i wstępny Sądu Okręgowego w Warszawie z dnia 6 kwietnia 2020 r., XXV C 1669/16</a:t>
            </a:r>
            <a:endParaRPr lang="pl-PL" dirty="0"/>
          </a:p>
          <a:p>
            <a:pPr marL="0" indent="0" algn="just">
              <a:buNone/>
            </a:pPr>
            <a:r>
              <a:rPr lang="pl-PL" dirty="0">
                <a:hlinkClick r:id="rId2"/>
              </a:rPr>
              <a:t>Wyrok Sądu Apelacyjnego w Białymstoku z dnia 20 lutego 2020 r., I </a:t>
            </a:r>
            <a:r>
              <a:rPr lang="pl-PL" dirty="0" err="1">
                <a:hlinkClick r:id="rId2"/>
              </a:rPr>
              <a:t>ACa</a:t>
            </a:r>
            <a:r>
              <a:rPr lang="pl-PL" dirty="0">
                <a:hlinkClick r:id="rId2"/>
              </a:rPr>
              <a:t> 635/19</a:t>
            </a:r>
            <a:endParaRPr lang="pl-PL" dirty="0"/>
          </a:p>
          <a:p>
            <a:pPr marL="0" indent="0" algn="just">
              <a:buNone/>
            </a:pPr>
            <a:endParaRPr lang="pl-PL" dirty="0"/>
          </a:p>
          <a:p>
            <a:pPr marL="0" indent="0" algn="just">
              <a:buNone/>
            </a:pPr>
            <a:endParaRPr lang="pl-PL" dirty="0"/>
          </a:p>
          <a:p>
            <a:pPr marL="0" indent="0" algn="just">
              <a:spcBef>
                <a:spcPts val="600"/>
              </a:spcBef>
              <a:buNone/>
            </a:pPr>
            <a:endParaRPr lang="pl-PL" dirty="0"/>
          </a:p>
          <a:p>
            <a:pPr marL="0" indent="0" algn="just">
              <a:spcBef>
                <a:spcPts val="600"/>
              </a:spcBef>
              <a:buNone/>
            </a:pPr>
            <a:endParaRPr lang="pl-PL" dirty="0"/>
          </a:p>
          <a:p>
            <a:pPr marL="0" indent="0" algn="just">
              <a:spcBef>
                <a:spcPts val="600"/>
              </a:spcBef>
              <a:buNone/>
            </a:pPr>
            <a:endParaRPr lang="pl-PL" dirty="0"/>
          </a:p>
          <a:p>
            <a:pPr marL="0" indent="0" algn="just">
              <a:spcBef>
                <a:spcPts val="600"/>
              </a:spcBef>
              <a:buNone/>
            </a:pPr>
            <a:endParaRPr lang="pl-PL" dirty="0"/>
          </a:p>
        </p:txBody>
      </p:sp>
    </p:spTree>
    <p:extLst>
      <p:ext uri="{BB962C8B-B14F-4D97-AF65-F5344CB8AC3E}">
        <p14:creationId xmlns:p14="http://schemas.microsoft.com/office/powerpoint/2010/main" val="2690715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85000" lnSpcReduction="20000"/>
          </a:bodyPr>
          <a:lstStyle/>
          <a:p>
            <a:pPr marL="0" indent="0" algn="just">
              <a:buNone/>
            </a:pPr>
            <a:r>
              <a:rPr lang="pl-PL" b="1" dirty="0"/>
              <a:t>Orzecznictwo unijne</a:t>
            </a:r>
            <a:endParaRPr lang="pl-PL" dirty="0"/>
          </a:p>
          <a:p>
            <a:pPr marL="0" indent="0" algn="just">
              <a:buNone/>
            </a:pPr>
            <a:r>
              <a:rPr lang="pl-PL" dirty="0">
                <a:hlinkClick r:id="rId2"/>
              </a:rPr>
              <a:t>Wyrok Trybunału sprawiedliwości z dnia 9 lipca 2020 r., Raiffeisen Bank i BRD Groupe </a:t>
            </a:r>
            <a:r>
              <a:rPr lang="pl-PL" dirty="0" err="1">
                <a:hlinkClick r:id="rId2"/>
              </a:rPr>
              <a:t>Société</a:t>
            </a:r>
            <a:r>
              <a:rPr lang="pl-PL" dirty="0">
                <a:hlinkClick r:id="rId2"/>
              </a:rPr>
              <a:t> </a:t>
            </a:r>
            <a:r>
              <a:rPr lang="pl-PL" dirty="0" err="1">
                <a:hlinkClick r:id="rId2"/>
              </a:rPr>
              <a:t>Générale</a:t>
            </a:r>
            <a:r>
              <a:rPr lang="pl-PL" dirty="0">
                <a:hlinkClick r:id="rId2"/>
              </a:rPr>
              <a:t>, C‑698/18 i C‑699/18</a:t>
            </a:r>
            <a:endParaRPr lang="pl-PL" dirty="0"/>
          </a:p>
          <a:p>
            <a:pPr marL="0" indent="0" algn="just">
              <a:buNone/>
            </a:pPr>
            <a:r>
              <a:rPr lang="pl-PL" dirty="0">
                <a:hlinkClick r:id="rId3"/>
              </a:rPr>
              <a:t>Wyrok Trybunału Sprawiedliwości z dnia 16 lipca 2020 r., </a:t>
            </a:r>
            <a:r>
              <a:rPr lang="pl-PL" dirty="0" err="1">
                <a:hlinkClick r:id="rId3"/>
              </a:rPr>
              <a:t>Caixabank</a:t>
            </a:r>
            <a:r>
              <a:rPr lang="pl-PL" dirty="0">
                <a:hlinkClick r:id="rId3"/>
              </a:rPr>
              <a:t> i </a:t>
            </a:r>
            <a:r>
              <a:rPr lang="pl-PL" dirty="0" err="1">
                <a:hlinkClick r:id="rId3"/>
              </a:rPr>
              <a:t>Banco</a:t>
            </a:r>
            <a:r>
              <a:rPr lang="pl-PL" dirty="0">
                <a:hlinkClick r:id="rId3"/>
              </a:rPr>
              <a:t> Bilbao </a:t>
            </a:r>
            <a:r>
              <a:rPr lang="pl-PL" dirty="0" err="1">
                <a:hlinkClick r:id="rId3"/>
              </a:rPr>
              <a:t>Vizcaya</a:t>
            </a:r>
            <a:r>
              <a:rPr lang="pl-PL" dirty="0">
                <a:hlinkClick r:id="rId3"/>
              </a:rPr>
              <a:t> </a:t>
            </a:r>
            <a:r>
              <a:rPr lang="pl-PL" dirty="0" err="1">
                <a:hlinkClick r:id="rId3"/>
              </a:rPr>
              <a:t>Argentaria</a:t>
            </a:r>
            <a:r>
              <a:rPr lang="pl-PL" dirty="0">
                <a:hlinkClick r:id="rId3"/>
              </a:rPr>
              <a:t>, C‑224/19 i C‑259/19</a:t>
            </a:r>
            <a:endParaRPr lang="pl-PL" dirty="0"/>
          </a:p>
          <a:p>
            <a:pPr marL="0" indent="0" algn="just">
              <a:buNone/>
            </a:pPr>
            <a:r>
              <a:rPr lang="pl-PL" dirty="0">
                <a:hlinkClick r:id="rId4"/>
              </a:rPr>
              <a:t>Wyrok Trybunału Sprawiedliwości z dnia 22 kwietnia 2021 r., </a:t>
            </a:r>
            <a:r>
              <a:rPr lang="pl-PL" dirty="0" err="1">
                <a:hlinkClick r:id="rId4"/>
              </a:rPr>
              <a:t>Profi</a:t>
            </a:r>
            <a:r>
              <a:rPr lang="pl-PL" dirty="0">
                <a:hlinkClick r:id="rId4"/>
              </a:rPr>
              <a:t> </a:t>
            </a:r>
            <a:r>
              <a:rPr lang="pl-PL" dirty="0" err="1">
                <a:hlinkClick r:id="rId4"/>
              </a:rPr>
              <a:t>Credit</a:t>
            </a:r>
            <a:r>
              <a:rPr lang="pl-PL" dirty="0">
                <a:hlinkClick r:id="rId4"/>
              </a:rPr>
              <a:t> </a:t>
            </a:r>
            <a:r>
              <a:rPr lang="pl-PL" dirty="0" err="1">
                <a:hlinkClick r:id="rId4"/>
              </a:rPr>
              <a:t>Slovakia</a:t>
            </a:r>
            <a:r>
              <a:rPr lang="pl-PL" dirty="0">
                <a:hlinkClick r:id="rId4"/>
              </a:rPr>
              <a:t>, C-485/19</a:t>
            </a:r>
            <a:endParaRPr lang="pl-PL" dirty="0"/>
          </a:p>
          <a:p>
            <a:pPr marL="0" indent="0" algn="just">
              <a:buNone/>
            </a:pPr>
            <a:r>
              <a:rPr lang="pl-PL" dirty="0">
                <a:hlinkClick r:id="rId5"/>
              </a:rPr>
              <a:t>Wyrok Trybunału Sprawiedliwości z dnia 10 czerwca 2021 r., C-776/19-C-782/19, BNP </a:t>
            </a:r>
            <a:r>
              <a:rPr lang="pl-PL" dirty="0" err="1">
                <a:hlinkClick r:id="rId5"/>
              </a:rPr>
              <a:t>Paribas</a:t>
            </a:r>
            <a:r>
              <a:rPr lang="pl-PL" dirty="0">
                <a:hlinkClick r:id="rId5"/>
              </a:rPr>
              <a:t> Personal Finance </a:t>
            </a:r>
            <a:endParaRPr lang="pl-PL" dirty="0"/>
          </a:p>
          <a:p>
            <a:pPr marL="0" indent="0" algn="just">
              <a:buNone/>
            </a:pPr>
            <a:endParaRPr lang="pl-PL" dirty="0"/>
          </a:p>
          <a:p>
            <a:pPr marL="0" indent="0" algn="just">
              <a:buNone/>
            </a:pPr>
            <a:r>
              <a:rPr lang="pl-PL" b="1" dirty="0"/>
              <a:t>Zagadnienia prawne</a:t>
            </a:r>
            <a:endParaRPr lang="pl-PL" dirty="0"/>
          </a:p>
          <a:p>
            <a:pPr marL="0" indent="0" algn="just">
              <a:buNone/>
            </a:pPr>
            <a:r>
              <a:rPr lang="pl-PL" dirty="0">
                <a:hlinkClick r:id="rId6"/>
              </a:rPr>
              <a:t>III CZP 11/21</a:t>
            </a:r>
            <a:endParaRPr lang="pl-PL" dirty="0"/>
          </a:p>
          <a:p>
            <a:pPr marL="0" indent="0" algn="just">
              <a:buNone/>
            </a:pPr>
            <a:r>
              <a:rPr lang="pl-PL" dirty="0">
                <a:hlinkClick r:id="rId7"/>
              </a:rPr>
              <a:t>III CZP 36/21</a:t>
            </a:r>
            <a:endParaRPr lang="pl-PL" dirty="0"/>
          </a:p>
          <a:p>
            <a:pPr marL="0" indent="0" algn="just">
              <a:buNone/>
            </a:pPr>
            <a:endParaRPr lang="pl-PL" dirty="0"/>
          </a:p>
          <a:p>
            <a:pPr marL="0" indent="0" algn="just">
              <a:buNone/>
            </a:pPr>
            <a:r>
              <a:rPr lang="pl-PL" b="1" dirty="0"/>
              <a:t>Pytania prejudycjalne</a:t>
            </a:r>
            <a:endParaRPr lang="pl-PL" b="1" dirty="0">
              <a:hlinkClick r:id="rId8"/>
            </a:endParaRPr>
          </a:p>
          <a:p>
            <a:pPr marL="0" indent="0" algn="just">
              <a:buNone/>
            </a:pPr>
            <a:r>
              <a:rPr lang="pl-PL" dirty="0">
                <a:hlinkClick r:id="rId8"/>
              </a:rPr>
              <a:t>C-82/21</a:t>
            </a:r>
            <a:endParaRPr lang="pl-PL" dirty="0"/>
          </a:p>
          <a:p>
            <a:pPr marL="0" indent="0" algn="just">
              <a:buNone/>
            </a:pPr>
            <a:endParaRPr lang="pl-PL" dirty="0"/>
          </a:p>
        </p:txBody>
      </p:sp>
    </p:spTree>
    <p:extLst>
      <p:ext uri="{BB962C8B-B14F-4D97-AF65-F5344CB8AC3E}">
        <p14:creationId xmlns:p14="http://schemas.microsoft.com/office/powerpoint/2010/main" val="2013820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74832-FD4A-4873-8DEC-EA0B3973E3D8}"/>
              </a:ext>
            </a:extLst>
          </p:cNvPr>
          <p:cNvSpPr>
            <a:spLocks noGrp="1"/>
          </p:cNvSpPr>
          <p:nvPr>
            <p:ph type="title"/>
          </p:nvPr>
        </p:nvSpPr>
        <p:spPr/>
        <p:txBody>
          <a:bodyPr/>
          <a:lstStyle/>
          <a:p>
            <a:pPr algn="ctr"/>
            <a:r>
              <a:rPr lang="pl-PL" dirty="0"/>
              <a:t>Zarzut potrącenia</a:t>
            </a:r>
          </a:p>
        </p:txBody>
      </p:sp>
      <p:sp>
        <p:nvSpPr>
          <p:cNvPr id="3" name="Symbol zastępczy zawartości 2">
            <a:extLst>
              <a:ext uri="{FF2B5EF4-FFF2-40B4-BE49-F238E27FC236}">
                <a16:creationId xmlns:a16="http://schemas.microsoft.com/office/drawing/2014/main" id="{9F373F32-2162-4DD3-95C0-5255249BD5CF}"/>
              </a:ext>
            </a:extLst>
          </p:cNvPr>
          <p:cNvSpPr>
            <a:spLocks noGrp="1"/>
          </p:cNvSpPr>
          <p:nvPr>
            <p:ph idx="1"/>
          </p:nvPr>
        </p:nvSpPr>
        <p:spPr>
          <a:xfrm>
            <a:off x="838200" y="1825625"/>
            <a:ext cx="10515600" cy="4351338"/>
          </a:xfrm>
        </p:spPr>
        <p:txBody>
          <a:bodyPr>
            <a:normAutofit/>
          </a:bodyPr>
          <a:lstStyle/>
          <a:p>
            <a:pPr marL="0" indent="0" algn="just">
              <a:buNone/>
            </a:pPr>
            <a:r>
              <a:rPr lang="pl-PL" sz="1800" b="1" dirty="0"/>
              <a:t>Przepisy krajowe</a:t>
            </a:r>
          </a:p>
          <a:p>
            <a:pPr marL="0" indent="0" algn="just">
              <a:buNone/>
            </a:pPr>
            <a:r>
              <a:rPr lang="pl-PL" sz="1800" dirty="0"/>
              <a:t>Art. 498 k.c.</a:t>
            </a:r>
          </a:p>
          <a:p>
            <a:pPr marL="0" indent="0" algn="just">
              <a:buNone/>
            </a:pPr>
            <a:r>
              <a:rPr lang="pl-PL" sz="1800" dirty="0"/>
              <a:t>Art. 499 k.c.</a:t>
            </a:r>
          </a:p>
          <a:p>
            <a:pPr marL="0" indent="0" algn="just">
              <a:buNone/>
            </a:pPr>
            <a:r>
              <a:rPr lang="pl-PL" sz="1800" dirty="0"/>
              <a:t>Art. 502 k.c.</a:t>
            </a:r>
          </a:p>
          <a:p>
            <a:pPr marL="0" indent="0" algn="just">
              <a:buNone/>
            </a:pPr>
            <a:r>
              <a:rPr lang="pl-PL" sz="1800" dirty="0"/>
              <a:t>Art. 203</a:t>
            </a:r>
            <a:r>
              <a:rPr lang="pl-PL" sz="1800" baseline="30000" dirty="0"/>
              <a:t>1</a:t>
            </a:r>
            <a:r>
              <a:rPr lang="pl-PL" sz="1800" dirty="0"/>
              <a:t> k.p.c.</a:t>
            </a:r>
          </a:p>
          <a:p>
            <a:pPr marL="0" indent="0" algn="just">
              <a:buNone/>
            </a:pPr>
            <a:r>
              <a:rPr lang="pl-PL" sz="1800" dirty="0"/>
              <a:t> </a:t>
            </a:r>
          </a:p>
          <a:p>
            <a:pPr marL="0" indent="0" algn="just">
              <a:buNone/>
            </a:pPr>
            <a:r>
              <a:rPr lang="pl-PL" sz="1800" b="1" dirty="0"/>
              <a:t>Orzecznictwo krajowe</a:t>
            </a:r>
          </a:p>
          <a:p>
            <a:pPr marL="0" indent="0" algn="just">
              <a:buNone/>
            </a:pPr>
            <a:r>
              <a:rPr lang="pl-PL" sz="1800" u="sng" dirty="0">
                <a:hlinkClick r:id="rId2"/>
              </a:rPr>
              <a:t>Wyrok Sądu Apelacyjnego w Białymstoku z dnia 15 września 2020 r., I </a:t>
            </a:r>
            <a:r>
              <a:rPr lang="pl-PL" sz="1800" u="sng" dirty="0" err="1">
                <a:hlinkClick r:id="rId2"/>
              </a:rPr>
              <a:t>ACa</a:t>
            </a:r>
            <a:r>
              <a:rPr lang="pl-PL" sz="1800" u="sng" dirty="0">
                <a:hlinkClick r:id="rId2"/>
              </a:rPr>
              <a:t> 177/19</a:t>
            </a:r>
            <a:endParaRPr lang="pl-PL" sz="1800" u="sng" dirty="0"/>
          </a:p>
          <a:p>
            <a:pPr marL="0" indent="0" algn="just">
              <a:buNone/>
            </a:pPr>
            <a:endParaRPr lang="pl-PL" sz="1800" dirty="0"/>
          </a:p>
        </p:txBody>
      </p:sp>
    </p:spTree>
    <p:extLst>
      <p:ext uri="{BB962C8B-B14F-4D97-AF65-F5344CB8AC3E}">
        <p14:creationId xmlns:p14="http://schemas.microsoft.com/office/powerpoint/2010/main" val="571332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E3B63F-09B6-4BC2-98E9-D8DEDA14B248}"/>
              </a:ext>
            </a:extLst>
          </p:cNvPr>
          <p:cNvSpPr>
            <a:spLocks noGrp="1"/>
          </p:cNvSpPr>
          <p:nvPr>
            <p:ph type="title"/>
          </p:nvPr>
        </p:nvSpPr>
        <p:spPr/>
        <p:txBody>
          <a:bodyPr/>
          <a:lstStyle/>
          <a:p>
            <a:pPr algn="ctr"/>
            <a:r>
              <a:rPr lang="pl-PL" dirty="0"/>
              <a:t>Zarzut zatrzymania</a:t>
            </a:r>
          </a:p>
        </p:txBody>
      </p:sp>
      <p:sp>
        <p:nvSpPr>
          <p:cNvPr id="3" name="Symbol zastępczy zawartości 2">
            <a:extLst>
              <a:ext uri="{FF2B5EF4-FFF2-40B4-BE49-F238E27FC236}">
                <a16:creationId xmlns:a16="http://schemas.microsoft.com/office/drawing/2014/main" id="{709BD4A5-67F7-4FA6-B7E4-9F6337989D8C}"/>
              </a:ext>
            </a:extLst>
          </p:cNvPr>
          <p:cNvSpPr>
            <a:spLocks noGrp="1"/>
          </p:cNvSpPr>
          <p:nvPr>
            <p:ph idx="1"/>
          </p:nvPr>
        </p:nvSpPr>
        <p:spPr/>
        <p:txBody>
          <a:bodyPr>
            <a:normAutofit fontScale="77500" lnSpcReduction="20000"/>
          </a:bodyPr>
          <a:lstStyle/>
          <a:p>
            <a:pPr marL="0" indent="0" algn="just">
              <a:buNone/>
            </a:pPr>
            <a:r>
              <a:rPr lang="pl-PL" b="1" dirty="0"/>
              <a:t>Przepisy krajowe</a:t>
            </a:r>
          </a:p>
          <a:p>
            <a:pPr marL="0" indent="0" algn="just">
              <a:buNone/>
            </a:pPr>
            <a:r>
              <a:rPr lang="pl-PL" dirty="0"/>
              <a:t>Art. 487 k.c.</a:t>
            </a:r>
          </a:p>
          <a:p>
            <a:pPr marL="0" indent="0" algn="just">
              <a:buNone/>
            </a:pPr>
            <a:r>
              <a:rPr lang="pl-PL" dirty="0"/>
              <a:t>Art. 496 k.c. </a:t>
            </a:r>
          </a:p>
          <a:p>
            <a:pPr marL="0" indent="0" algn="just">
              <a:buNone/>
            </a:pPr>
            <a:r>
              <a:rPr lang="pl-PL" dirty="0"/>
              <a:t>Art. 497 k.c.</a:t>
            </a:r>
          </a:p>
          <a:p>
            <a:pPr marL="0" indent="0" algn="just">
              <a:buNone/>
            </a:pPr>
            <a:endParaRPr lang="pl-PL" dirty="0"/>
          </a:p>
          <a:p>
            <a:pPr marL="0" indent="0" algn="just">
              <a:buNone/>
            </a:pPr>
            <a:r>
              <a:rPr lang="pl-PL" b="1" dirty="0"/>
              <a:t>Orzecznictwo krajowe</a:t>
            </a:r>
          </a:p>
          <a:p>
            <a:pPr marL="0" indent="0" algn="just">
              <a:buNone/>
            </a:pPr>
            <a:r>
              <a:rPr lang="pl-PL" u="sng" dirty="0">
                <a:hlinkClick r:id="rId2"/>
              </a:rPr>
              <a:t>Wyrok Sądu Apelacyjnego w Warszawie z dnia 22 października 2020 r.,  I </a:t>
            </a:r>
            <a:r>
              <a:rPr lang="pl-PL" u="sng" dirty="0" err="1">
                <a:hlinkClick r:id="rId2"/>
              </a:rPr>
              <a:t>ACa</a:t>
            </a:r>
            <a:r>
              <a:rPr lang="pl-PL" u="sng" dirty="0">
                <a:hlinkClick r:id="rId2"/>
              </a:rPr>
              <a:t> 709/19</a:t>
            </a:r>
            <a:endParaRPr lang="pl-PL" u="sng" dirty="0"/>
          </a:p>
          <a:p>
            <a:pPr marL="0" indent="0" algn="just">
              <a:buNone/>
            </a:pPr>
            <a:r>
              <a:rPr lang="pl-PL" u="sng" dirty="0">
                <a:hlinkClick r:id="rId3"/>
              </a:rPr>
              <a:t>Wyroku Sądu Apelacyjnego w Warszawie z dnia 26 października 2020 r., I </a:t>
            </a:r>
            <a:r>
              <a:rPr lang="pl-PL" u="sng" dirty="0" err="1">
                <a:hlinkClick r:id="rId3"/>
              </a:rPr>
              <a:t>ACa</a:t>
            </a:r>
            <a:r>
              <a:rPr lang="pl-PL" u="sng" dirty="0">
                <a:hlinkClick r:id="rId3"/>
              </a:rPr>
              <a:t> 215/20</a:t>
            </a:r>
            <a:endParaRPr lang="pl-PL" u="sng" dirty="0"/>
          </a:p>
          <a:p>
            <a:pPr marL="0" indent="0" algn="just">
              <a:buNone/>
            </a:pPr>
            <a:r>
              <a:rPr lang="pl-PL" dirty="0"/>
              <a:t>Wyrok Sądu Apelacyjnego w Białymstoku z dnia 14 kwietnia 2021 r., I </a:t>
            </a:r>
            <a:r>
              <a:rPr lang="pl-PL" dirty="0" err="1"/>
              <a:t>ACa</a:t>
            </a:r>
            <a:r>
              <a:rPr lang="pl-PL" dirty="0"/>
              <a:t> 185/20</a:t>
            </a:r>
          </a:p>
          <a:p>
            <a:pPr marL="0" indent="0" algn="just">
              <a:buNone/>
            </a:pPr>
            <a:endParaRPr lang="pl-PL" u="sng" dirty="0"/>
          </a:p>
          <a:p>
            <a:pPr marL="0" indent="0" algn="just">
              <a:buNone/>
            </a:pPr>
            <a:endParaRPr lang="pl-PL" u="sng" dirty="0"/>
          </a:p>
          <a:p>
            <a:pPr marL="0" indent="0" algn="just">
              <a:buNone/>
            </a:pPr>
            <a:r>
              <a:rPr lang="pl-PL" dirty="0"/>
              <a:t> </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831263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BF23D5-824D-4929-882F-910B610C5CAE}"/>
              </a:ext>
            </a:extLst>
          </p:cNvPr>
          <p:cNvSpPr>
            <a:spLocks noGrp="1"/>
          </p:cNvSpPr>
          <p:nvPr>
            <p:ph type="title"/>
          </p:nvPr>
        </p:nvSpPr>
        <p:spPr/>
        <p:txBody>
          <a:bodyPr/>
          <a:lstStyle/>
          <a:p>
            <a:pPr algn="ctr"/>
            <a:r>
              <a:rPr lang="pl-PL" dirty="0"/>
              <a:t>Wynagrodzenie za korzystanie z kapitału</a:t>
            </a:r>
          </a:p>
        </p:txBody>
      </p:sp>
      <p:sp>
        <p:nvSpPr>
          <p:cNvPr id="3" name="Symbol zastępczy zawartości 2">
            <a:extLst>
              <a:ext uri="{FF2B5EF4-FFF2-40B4-BE49-F238E27FC236}">
                <a16:creationId xmlns:a16="http://schemas.microsoft.com/office/drawing/2014/main" id="{5F99B48D-4278-4E8B-BA65-6C03C9DD5632}"/>
              </a:ext>
            </a:extLst>
          </p:cNvPr>
          <p:cNvSpPr>
            <a:spLocks noGrp="1"/>
          </p:cNvSpPr>
          <p:nvPr>
            <p:ph idx="1"/>
          </p:nvPr>
        </p:nvSpPr>
        <p:spPr/>
        <p:txBody>
          <a:bodyPr>
            <a:normAutofit/>
          </a:bodyPr>
          <a:lstStyle/>
          <a:p>
            <a:pPr marL="0" indent="0" algn="just">
              <a:buNone/>
            </a:pPr>
            <a:r>
              <a:rPr lang="pl-PL" sz="1200" b="1" dirty="0"/>
              <a:t>Przepisy krajowe</a:t>
            </a:r>
          </a:p>
          <a:p>
            <a:pPr marL="0" indent="0" algn="just">
              <a:buNone/>
            </a:pPr>
            <a:r>
              <a:rPr lang="pl-PL" sz="1200" dirty="0"/>
              <a:t>Art. 224 k.c.</a:t>
            </a:r>
          </a:p>
          <a:p>
            <a:pPr marL="0" indent="0" algn="just">
              <a:buNone/>
            </a:pPr>
            <a:r>
              <a:rPr lang="pl-PL" sz="1200" dirty="0"/>
              <a:t>Art. 225 k.c.</a:t>
            </a:r>
          </a:p>
          <a:p>
            <a:pPr marL="0" indent="0" algn="just">
              <a:buNone/>
            </a:pPr>
            <a:r>
              <a:rPr lang="pl-PL" sz="1200" dirty="0"/>
              <a:t>Art. 359 k.c.</a:t>
            </a:r>
          </a:p>
          <a:p>
            <a:pPr marL="0" indent="0" algn="just">
              <a:buNone/>
            </a:pPr>
            <a:r>
              <a:rPr lang="pl-PL" sz="1200" dirty="0"/>
              <a:t>Art. 361 k.c.</a:t>
            </a:r>
          </a:p>
          <a:p>
            <a:pPr marL="0" indent="0" algn="just">
              <a:buNone/>
            </a:pPr>
            <a:r>
              <a:rPr lang="pl-PL" sz="1200" dirty="0"/>
              <a:t>Art. 405 k.c.</a:t>
            </a:r>
          </a:p>
          <a:p>
            <a:pPr marL="0" indent="0" algn="just">
              <a:buNone/>
            </a:pPr>
            <a:r>
              <a:rPr lang="pl-PL" sz="1200" dirty="0"/>
              <a:t>Art. 410 k.c.</a:t>
            </a:r>
          </a:p>
          <a:p>
            <a:pPr marL="0" indent="0" algn="just">
              <a:buNone/>
            </a:pPr>
            <a:r>
              <a:rPr lang="pl-PL" sz="1200" dirty="0"/>
              <a:t>Art. 415 k.c. </a:t>
            </a:r>
          </a:p>
          <a:p>
            <a:pPr marL="0" indent="0" algn="just">
              <a:buNone/>
            </a:pPr>
            <a:r>
              <a:rPr lang="pl-PL" sz="1200" dirty="0"/>
              <a:t>Art. 455 k.c.</a:t>
            </a:r>
          </a:p>
          <a:p>
            <a:pPr marL="0" indent="0" algn="just">
              <a:buNone/>
            </a:pPr>
            <a:r>
              <a:rPr lang="pl-PL" sz="1200" dirty="0"/>
              <a:t>Art. 481 k.c.</a:t>
            </a:r>
          </a:p>
          <a:p>
            <a:pPr marL="0" indent="0" algn="just">
              <a:buNone/>
            </a:pPr>
            <a:endParaRPr lang="pl-PL" sz="1200" dirty="0"/>
          </a:p>
          <a:p>
            <a:pPr marL="0" indent="0" algn="just">
              <a:buNone/>
            </a:pPr>
            <a:endParaRPr lang="pl-PL" sz="1200" dirty="0"/>
          </a:p>
          <a:p>
            <a:pPr marL="0" indent="0" algn="just">
              <a:buNone/>
            </a:pPr>
            <a:endParaRPr lang="pl-PL" sz="1200" dirty="0"/>
          </a:p>
        </p:txBody>
      </p:sp>
    </p:spTree>
    <p:extLst>
      <p:ext uri="{BB962C8B-B14F-4D97-AF65-F5344CB8AC3E}">
        <p14:creationId xmlns:p14="http://schemas.microsoft.com/office/powerpoint/2010/main" val="3156913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a:bodyPr>
          <a:lstStyle/>
          <a:p>
            <a:pPr marL="0" indent="0" algn="just">
              <a:spcBef>
                <a:spcPts val="0"/>
              </a:spcBef>
              <a:buNone/>
            </a:pPr>
            <a:r>
              <a:rPr lang="pl-PL" b="1" dirty="0"/>
              <a:t>Orzecznictwo krajowe</a:t>
            </a:r>
          </a:p>
          <a:p>
            <a:pPr marL="0" indent="0" algn="just">
              <a:spcBef>
                <a:spcPts val="0"/>
              </a:spcBef>
              <a:buNone/>
            </a:pPr>
            <a:r>
              <a:rPr lang="pl-PL" dirty="0">
                <a:hlinkClick r:id="rId2"/>
              </a:rPr>
              <a:t>Wyrok Sądu Najwyższego z dnia 11 grudnia 2019 r., V CSK 382/18</a:t>
            </a:r>
            <a:endParaRPr lang="pl-PL" dirty="0"/>
          </a:p>
          <a:p>
            <a:pPr marL="0" indent="0" algn="just">
              <a:spcBef>
                <a:spcPts val="0"/>
              </a:spcBef>
              <a:buNone/>
            </a:pPr>
            <a:r>
              <a:rPr lang="pl-PL" dirty="0">
                <a:hlinkClick r:id="rId3"/>
              </a:rPr>
              <a:t>Wyrok </a:t>
            </a:r>
            <a:r>
              <a:rPr lang="pl-PL" dirty="0">
                <a:hlinkClick r:id="rId3"/>
              </a:rPr>
              <a:t>Sądu Okręgowego w Warszawie z dnia 22 sierpnia 2016 r., III C 1074/14</a:t>
            </a:r>
            <a:endParaRPr lang="pl-PL" dirty="0"/>
          </a:p>
          <a:p>
            <a:pPr marL="0" indent="0" algn="just">
              <a:spcBef>
                <a:spcPts val="0"/>
              </a:spcBef>
              <a:buNone/>
            </a:pPr>
            <a:r>
              <a:rPr lang="pl-PL" dirty="0">
                <a:hlinkClick r:id="rId4"/>
              </a:rPr>
              <a:t>Wyroku </a:t>
            </a:r>
            <a:r>
              <a:rPr lang="pl-PL" dirty="0">
                <a:hlinkClick r:id="rId5"/>
              </a:rPr>
              <a:t>Sądu Apelacyjnego w Białymstoku z dnia 20 lutego 2020 r., I </a:t>
            </a:r>
            <a:r>
              <a:rPr lang="pl-PL" dirty="0" err="1">
                <a:hlinkClick r:id="rId5"/>
              </a:rPr>
              <a:t>ACa</a:t>
            </a:r>
            <a:r>
              <a:rPr lang="pl-PL" dirty="0">
                <a:hlinkClick r:id="rId5"/>
              </a:rPr>
              <a:t> 635/19</a:t>
            </a:r>
            <a:endParaRPr lang="pl-PL" dirty="0"/>
          </a:p>
          <a:p>
            <a:pPr marL="0" indent="0" algn="just">
              <a:spcBef>
                <a:spcPts val="0"/>
              </a:spcBef>
              <a:buNone/>
            </a:pPr>
            <a:r>
              <a:rPr lang="pl-PL" dirty="0">
                <a:hlinkClick r:id="rId4"/>
              </a:rPr>
              <a:t>Wyroku </a:t>
            </a:r>
            <a:r>
              <a:rPr lang="pl-PL" dirty="0">
                <a:hlinkClick r:id="rId4"/>
              </a:rPr>
              <a:t>Sądu Okręgowego w Warszawie z dnia 6 kwietnia 2020 r., XXV C 1669/16</a:t>
            </a:r>
            <a:endParaRPr lang="pl-PL" dirty="0"/>
          </a:p>
          <a:p>
            <a:pPr marL="0" indent="0" algn="just">
              <a:spcBef>
                <a:spcPts val="0"/>
              </a:spcBef>
              <a:buNone/>
            </a:pPr>
            <a:r>
              <a:rPr lang="pl-PL" dirty="0">
                <a:hlinkClick r:id="rId6"/>
              </a:rPr>
              <a:t>Wyrok </a:t>
            </a:r>
            <a:r>
              <a:rPr lang="pl-PL" dirty="0">
                <a:hlinkClick r:id="rId6"/>
              </a:rPr>
              <a:t>Sąd Okręgowego w Warszawie z dnia 9 lipca 2020 r., XXV C 1050/18</a:t>
            </a:r>
            <a:endParaRPr lang="pl-PL" dirty="0"/>
          </a:p>
          <a:p>
            <a:pPr marL="0" indent="0" algn="just">
              <a:spcBef>
                <a:spcPts val="0"/>
              </a:spcBef>
              <a:buNone/>
            </a:pPr>
            <a:r>
              <a:rPr lang="pl-PL" dirty="0"/>
              <a:t>Wyrok Sądu Okręgowego w Białymstoku z dnia 19 maja 2021 r., I C 609/20</a:t>
            </a:r>
          </a:p>
          <a:p>
            <a:pPr marL="0" indent="0" algn="just">
              <a:buNone/>
            </a:pPr>
            <a:endParaRPr lang="pl-PL" dirty="0"/>
          </a:p>
        </p:txBody>
      </p:sp>
    </p:spTree>
    <p:extLst>
      <p:ext uri="{BB962C8B-B14F-4D97-AF65-F5344CB8AC3E}">
        <p14:creationId xmlns:p14="http://schemas.microsoft.com/office/powerpoint/2010/main" val="3768467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lnSpcReduction="10000"/>
          </a:bodyPr>
          <a:lstStyle/>
          <a:p>
            <a:pPr marL="0" indent="0" algn="just">
              <a:buNone/>
            </a:pPr>
            <a:r>
              <a:rPr lang="pl-PL" b="1" dirty="0"/>
              <a:t>Orzecznictwo unijne</a:t>
            </a:r>
            <a:endParaRPr lang="pl-PL" dirty="0"/>
          </a:p>
          <a:p>
            <a:pPr marL="0" indent="0" algn="just">
              <a:buNone/>
            </a:pPr>
            <a:r>
              <a:rPr lang="pl-PL" dirty="0">
                <a:hlinkClick r:id="rId2"/>
              </a:rPr>
              <a:t>Wyrok Trybunału Sprawiedliwości z dnia 27 marca 2014 r., C-565/12, LCL Le </a:t>
            </a:r>
            <a:r>
              <a:rPr lang="pl-PL" dirty="0" err="1">
                <a:hlinkClick r:id="rId2"/>
              </a:rPr>
              <a:t>Crédit</a:t>
            </a:r>
            <a:r>
              <a:rPr lang="pl-PL" dirty="0">
                <a:hlinkClick r:id="rId2"/>
              </a:rPr>
              <a:t> </a:t>
            </a:r>
            <a:r>
              <a:rPr lang="pl-PL" dirty="0" err="1">
                <a:hlinkClick r:id="rId2"/>
              </a:rPr>
              <a:t>Lyonnais</a:t>
            </a:r>
            <a:endParaRPr lang="pl-PL" dirty="0"/>
          </a:p>
          <a:p>
            <a:pPr marL="0" indent="0" algn="just">
              <a:buNone/>
            </a:pPr>
            <a:r>
              <a:rPr lang="pl-PL" dirty="0">
                <a:hlinkClick r:id="rId3"/>
              </a:rPr>
              <a:t>Wyrok Trybunału Sprawiedliwości z dnia 3 września 2009 r., C‑489/07, Messner</a:t>
            </a:r>
            <a:endParaRPr lang="pl-PL" dirty="0"/>
          </a:p>
          <a:p>
            <a:pPr marL="0" indent="0" algn="just">
              <a:buNone/>
            </a:pPr>
            <a:r>
              <a:rPr lang="pl-PL" dirty="0">
                <a:hlinkClick r:id="rId4"/>
              </a:rPr>
              <a:t>Wyrok Trybunału Sprawiedliwości z dnia 15 kwietnia 2010 r., C-511/08, Heinrich Heine</a:t>
            </a:r>
            <a:endParaRPr lang="pl-PL" dirty="0"/>
          </a:p>
          <a:p>
            <a:pPr marL="0" indent="0" algn="just">
              <a:buNone/>
            </a:pPr>
            <a:r>
              <a:rPr lang="pl-PL" dirty="0">
                <a:hlinkClick r:id="rId5"/>
              </a:rPr>
              <a:t>Wyrok Trybunału Sprawiedliwości z dnia 2 marca 2017 r., C-568/15, </a:t>
            </a:r>
            <a:r>
              <a:rPr lang="pl-PL" dirty="0" err="1">
                <a:hlinkClick r:id="rId5"/>
              </a:rPr>
              <a:t>Zentrale</a:t>
            </a:r>
            <a:r>
              <a:rPr lang="pl-PL" dirty="0">
                <a:hlinkClick r:id="rId5"/>
              </a:rPr>
              <a:t> </a:t>
            </a:r>
            <a:r>
              <a:rPr lang="pl-PL" dirty="0" err="1">
                <a:hlinkClick r:id="rId5"/>
              </a:rPr>
              <a:t>zur</a:t>
            </a:r>
            <a:r>
              <a:rPr lang="pl-PL" dirty="0">
                <a:hlinkClick r:id="rId5"/>
              </a:rPr>
              <a:t> </a:t>
            </a:r>
            <a:r>
              <a:rPr lang="pl-PL" dirty="0" err="1">
                <a:hlinkClick r:id="rId5"/>
              </a:rPr>
              <a:t>Bekämpfung</a:t>
            </a:r>
            <a:r>
              <a:rPr lang="pl-PL" dirty="0">
                <a:hlinkClick r:id="rId5"/>
              </a:rPr>
              <a:t> </a:t>
            </a:r>
            <a:r>
              <a:rPr lang="pl-PL" dirty="0" err="1">
                <a:hlinkClick r:id="rId5"/>
              </a:rPr>
              <a:t>unlauteren</a:t>
            </a:r>
            <a:r>
              <a:rPr lang="pl-PL" dirty="0">
                <a:hlinkClick r:id="rId5"/>
              </a:rPr>
              <a:t> </a:t>
            </a:r>
            <a:r>
              <a:rPr lang="pl-PL" dirty="0" err="1">
                <a:hlinkClick r:id="rId5"/>
              </a:rPr>
              <a:t>Wettbewerbs</a:t>
            </a:r>
            <a:r>
              <a:rPr lang="pl-PL" dirty="0">
                <a:hlinkClick r:id="rId5"/>
              </a:rPr>
              <a:t> Frankfurt </a:t>
            </a:r>
            <a:r>
              <a:rPr lang="pl-PL" dirty="0" err="1">
                <a:hlinkClick r:id="rId5"/>
              </a:rPr>
              <a:t>am</a:t>
            </a:r>
            <a:r>
              <a:rPr lang="pl-PL" dirty="0">
                <a:hlinkClick r:id="rId5"/>
              </a:rPr>
              <a:t> </a:t>
            </a:r>
            <a:r>
              <a:rPr lang="pl-PL" dirty="0" err="1">
                <a:hlinkClick r:id="rId5"/>
              </a:rPr>
              <a:t>Main</a:t>
            </a:r>
            <a:endParaRPr lang="pl-PL" dirty="0"/>
          </a:p>
          <a:p>
            <a:pPr marL="0" indent="0" algn="just">
              <a:buNone/>
            </a:pPr>
            <a:r>
              <a:rPr lang="pl-PL" dirty="0">
                <a:hlinkClick r:id="rId6"/>
              </a:rPr>
              <a:t>Wyrok Trybunału Sprawiedliwości z dnia 4 czerwca 2020 r., C‑301/18, Leonhard</a:t>
            </a:r>
            <a:endParaRPr lang="pl-PL" dirty="0"/>
          </a:p>
          <a:p>
            <a:pPr marL="0" indent="0" algn="just">
              <a:buNone/>
            </a:pPr>
            <a:r>
              <a:rPr lang="pl-PL" dirty="0">
                <a:hlinkClick r:id="rId7"/>
              </a:rPr>
              <a:t>Wyrok Trybunału Sprawiedliwości z dnia 27 stycznia 2021 r., C‑229/19 i C‑289/19, </a:t>
            </a:r>
            <a:r>
              <a:rPr lang="pl-PL" dirty="0" err="1">
                <a:hlinkClick r:id="rId7"/>
              </a:rPr>
              <a:t>Dexia</a:t>
            </a:r>
            <a:r>
              <a:rPr lang="pl-PL" dirty="0">
                <a:hlinkClick r:id="rId7"/>
              </a:rPr>
              <a:t> </a:t>
            </a:r>
            <a:r>
              <a:rPr lang="pl-PL" dirty="0" err="1">
                <a:hlinkClick r:id="rId7"/>
              </a:rPr>
              <a:t>Nederland</a:t>
            </a:r>
            <a:endParaRPr lang="pl-PL" dirty="0"/>
          </a:p>
          <a:p>
            <a:pPr marL="0" indent="0" algn="just">
              <a:buNone/>
            </a:pPr>
            <a:endParaRPr lang="pl-PL" dirty="0"/>
          </a:p>
        </p:txBody>
      </p:sp>
    </p:spTree>
    <p:extLst>
      <p:ext uri="{BB962C8B-B14F-4D97-AF65-F5344CB8AC3E}">
        <p14:creationId xmlns:p14="http://schemas.microsoft.com/office/powerpoint/2010/main" val="828587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55000" lnSpcReduction="20000"/>
          </a:bodyPr>
          <a:lstStyle/>
          <a:p>
            <a:pPr marL="0" indent="0" algn="just">
              <a:spcBef>
                <a:spcPts val="0"/>
              </a:spcBef>
              <a:buNone/>
            </a:pPr>
            <a:r>
              <a:rPr lang="pl-PL" b="1" dirty="0"/>
              <a:t>Literatura i  publicystyka</a:t>
            </a:r>
            <a:endParaRPr lang="pl-PL" dirty="0"/>
          </a:p>
          <a:p>
            <a:pPr marL="0" indent="0" algn="just">
              <a:spcBef>
                <a:spcPts val="0"/>
              </a:spcBef>
              <a:buNone/>
            </a:pPr>
            <a:r>
              <a:rPr lang="pl-PL" dirty="0"/>
              <a:t>Beata </a:t>
            </a:r>
            <a:r>
              <a:rPr lang="pl-PL" dirty="0" err="1"/>
              <a:t>Paxford</a:t>
            </a:r>
            <a:r>
              <a:rPr lang="pl-PL" dirty="0"/>
              <a:t>, Wykładnia umowy kredytu bankowego. Kredyty frankowe i złotówkowe. Komentarz praktyczny z orzecznictwem. Decyzje Prezesa UOKiK. Przykłady klauzul niedozwolonych, Warszawa 2020, Rozdział 3, pkt 7</a:t>
            </a:r>
          </a:p>
          <a:p>
            <a:pPr marL="0" indent="0" algn="just">
              <a:spcBef>
                <a:spcPts val="0"/>
              </a:spcBef>
              <a:buNone/>
            </a:pPr>
            <a:r>
              <a:rPr lang="pl-PL" dirty="0"/>
              <a:t>T. Świętnicki, Czy roszczenie banku o zwrot kapitału ma charakter przedawnienia? Glosa do wyroku SN z dnia 11 grudnia 2019 r., V CSK 382/18, Glosa 2020/4/67-70</a:t>
            </a:r>
          </a:p>
          <a:p>
            <a:pPr marL="0" indent="0" algn="just">
              <a:spcBef>
                <a:spcPts val="0"/>
              </a:spcBef>
              <a:buNone/>
            </a:pPr>
            <a:r>
              <a:rPr lang="pl-PL" dirty="0"/>
              <a:t>M. Urban-</a:t>
            </a:r>
            <a:r>
              <a:rPr lang="pl-PL" dirty="0" err="1"/>
              <a:t>Theocharakis</a:t>
            </a:r>
            <a:r>
              <a:rPr lang="pl-PL" dirty="0"/>
              <a:t>, Abuzywność postanowień umowy kredytu bankowego, a rozliczenia między jej stronami. Glosa do wyroku SN z dnia 11 grudnia 2019 r., V CSK 382/18, LEX/el. 2020</a:t>
            </a:r>
          </a:p>
          <a:p>
            <a:pPr marL="0" indent="0" algn="just">
              <a:spcBef>
                <a:spcPts val="0"/>
              </a:spcBef>
              <a:buNone/>
            </a:pPr>
            <a:r>
              <a:rPr lang="pl-PL" dirty="0"/>
              <a:t>P. Wajda, Ireneusz Stolarski, Wynagrodzenie z tytułu bezumownego korzystania z kapitału pieniężnego – glosa – I </a:t>
            </a:r>
            <a:r>
              <a:rPr lang="pl-PL" dirty="0" err="1"/>
              <a:t>ACa</a:t>
            </a:r>
            <a:r>
              <a:rPr lang="pl-PL" dirty="0"/>
              <a:t> 635/19, MOP 2020, Nr 18,</a:t>
            </a:r>
          </a:p>
          <a:p>
            <a:pPr marL="0" indent="0" algn="just">
              <a:spcBef>
                <a:spcPts val="0"/>
              </a:spcBef>
              <a:buNone/>
            </a:pPr>
            <a:r>
              <a:rPr lang="pl-PL" dirty="0"/>
              <a:t>Jerzy </a:t>
            </a:r>
            <a:r>
              <a:rPr lang="pl-PL" dirty="0" err="1"/>
              <a:t>Pisuliński</a:t>
            </a:r>
            <a:r>
              <a:rPr lang="pl-PL" dirty="0"/>
              <a:t>, </a:t>
            </a:r>
            <a:r>
              <a:rPr lang="pl-PL" dirty="0">
                <a:hlinkClick r:id="rId2"/>
              </a:rPr>
              <a:t>Dyrektywa 93/13 nie przystaje do umów długoterminowych, Poradnik </a:t>
            </a:r>
            <a:r>
              <a:rPr lang="pl-PL" dirty="0" err="1">
                <a:hlinkClick r:id="rId2"/>
              </a:rPr>
              <a:t>Frankowicza</a:t>
            </a:r>
            <a:r>
              <a:rPr lang="pl-PL" dirty="0">
                <a:hlinkClick r:id="rId2"/>
              </a:rPr>
              <a:t>, Dziennik Gazeta Prawna, 19 maja 2020 nr 96 (5249)</a:t>
            </a:r>
            <a:endParaRPr lang="pl-PL" dirty="0"/>
          </a:p>
          <a:p>
            <a:pPr marL="0" indent="0" algn="just">
              <a:spcBef>
                <a:spcPts val="0"/>
              </a:spcBef>
              <a:buNone/>
            </a:pPr>
            <a:r>
              <a:rPr lang="pl-PL" dirty="0"/>
              <a:t>A. </a:t>
            </a:r>
            <a:r>
              <a:rPr lang="pl-PL" dirty="0" err="1"/>
              <a:t>Cudna-Wagner</a:t>
            </a:r>
            <a:r>
              <a:rPr lang="pl-PL" dirty="0"/>
              <a:t>, Ł. </a:t>
            </a:r>
            <a:r>
              <a:rPr lang="pl-PL" dirty="0" err="1"/>
              <a:t>Hejmej</a:t>
            </a:r>
            <a:r>
              <a:rPr lang="pl-PL" dirty="0"/>
              <a:t>, A. </a:t>
            </a:r>
            <a:r>
              <a:rPr lang="pl-PL" dirty="0" err="1"/>
              <a:t>Horbatowska</a:t>
            </a:r>
            <a:r>
              <a:rPr lang="pl-PL" dirty="0"/>
              <a:t>, P. </a:t>
            </a:r>
            <a:r>
              <a:rPr lang="pl-PL" dirty="0" err="1"/>
              <a:t>Litiński</a:t>
            </a:r>
            <a:r>
              <a:rPr lang="pl-PL" dirty="0"/>
              <a:t>, B. </a:t>
            </a:r>
            <a:r>
              <a:rPr lang="pl-PL" dirty="0" err="1"/>
              <a:t>Miąskiewicz</a:t>
            </a:r>
            <a:r>
              <a:rPr lang="pl-PL" dirty="0"/>
              <a:t>, T. Spyra, </a:t>
            </a:r>
            <a:r>
              <a:rPr lang="pl-PL" dirty="0">
                <a:hlinkClick r:id="rId3"/>
              </a:rPr>
              <a:t>Węzłowe zagadnienia dotyczące skutków prawnych unieważnienia umowy kredytu walutowego,</a:t>
            </a:r>
            <a:r>
              <a:rPr lang="pl-PL" dirty="0"/>
              <a:t> pkt 105-133,</a:t>
            </a:r>
          </a:p>
          <a:p>
            <a:pPr marL="0" indent="0" algn="just">
              <a:spcBef>
                <a:spcPts val="0"/>
              </a:spcBef>
              <a:buNone/>
            </a:pPr>
            <a:r>
              <a:rPr lang="pl-PL" dirty="0"/>
              <a:t>Związek Banków Polskich, </a:t>
            </a:r>
            <a:r>
              <a:rPr lang="pl-PL" dirty="0">
                <a:hlinkClick r:id="rId4"/>
              </a:rPr>
              <a:t>Stanowisko Związku Banków Polskich z dnia 31 marca 2020 r.</a:t>
            </a:r>
            <a:endParaRPr lang="pl-PL" dirty="0"/>
          </a:p>
          <a:p>
            <a:pPr marL="0" indent="0" algn="just">
              <a:buNone/>
            </a:pPr>
            <a:r>
              <a:rPr lang="pl-PL" dirty="0"/>
              <a:t>Ewa Łętowska, </a:t>
            </a:r>
            <a:r>
              <a:rPr lang="pl-PL" dirty="0">
                <a:hlinkClick r:id="rId5"/>
              </a:rPr>
              <a:t>Kwalifikacje prawne w sprawach o sanację kredytów frankowych - da </a:t>
            </a:r>
            <a:r>
              <a:rPr lang="pl-PL" dirty="0" err="1">
                <a:hlinkClick r:id="rId5"/>
              </a:rPr>
              <a:t>mihi</a:t>
            </a:r>
            <a:r>
              <a:rPr lang="pl-PL" dirty="0">
                <a:hlinkClick r:id="rId5"/>
              </a:rPr>
              <a:t> factum </a:t>
            </a:r>
            <a:r>
              <a:rPr lang="pl-PL" dirty="0" err="1">
                <a:hlinkClick r:id="rId5"/>
              </a:rPr>
              <a:t>dabo</a:t>
            </a:r>
            <a:r>
              <a:rPr lang="pl-PL" dirty="0">
                <a:hlinkClick r:id="rId5"/>
              </a:rPr>
              <a:t> </a:t>
            </a:r>
            <a:r>
              <a:rPr lang="pl-PL" dirty="0" err="1">
                <a:hlinkClick r:id="rId5"/>
              </a:rPr>
              <a:t>tibi</a:t>
            </a:r>
            <a:r>
              <a:rPr lang="pl-PL" dirty="0">
                <a:hlinkClick r:id="rId5"/>
              </a:rPr>
              <a:t> </a:t>
            </a:r>
            <a:r>
              <a:rPr lang="pl-PL" dirty="0" err="1">
                <a:hlinkClick r:id="rId5"/>
              </a:rPr>
              <a:t>ius</a:t>
            </a:r>
            <a:r>
              <a:rPr lang="pl-PL" dirty="0"/>
              <a:t> (pkt 9.6-9.7),</a:t>
            </a:r>
          </a:p>
          <a:p>
            <a:pPr marL="0" indent="0" algn="just">
              <a:buNone/>
            </a:pPr>
            <a:r>
              <a:rPr lang="pl-PL" dirty="0"/>
              <a:t>Helena Ciepła, Dochodzenie roszczeń z umów kredytów frankowych. Praktyka, orzecznictwo, pytania i odpowiedzi, WKP 2021, LEX, rozdział 6.3,</a:t>
            </a:r>
          </a:p>
          <a:p>
            <a:pPr marL="0" indent="0" algn="just">
              <a:spcBef>
                <a:spcPts val="0"/>
              </a:spcBef>
              <a:buNone/>
            </a:pPr>
            <a:r>
              <a:rPr lang="pl-PL" dirty="0"/>
              <a:t>W. </a:t>
            </a:r>
            <a:r>
              <a:rPr lang="pl-PL" dirty="0" err="1"/>
              <a:t>Dudziec</a:t>
            </a:r>
            <a:r>
              <a:rPr lang="pl-PL" dirty="0"/>
              <a:t>-Rzeszowska, Wynagrodzenie za bezumowne korzystanie z kapitału – glosa – I </a:t>
            </a:r>
            <a:r>
              <a:rPr lang="pl-PL" dirty="0" err="1"/>
              <a:t>ACa</a:t>
            </a:r>
            <a:r>
              <a:rPr lang="pl-PL" dirty="0"/>
              <a:t> 635/19, MOP 2020, Nr 18,</a:t>
            </a:r>
          </a:p>
          <a:p>
            <a:pPr marL="0" indent="0" algn="just">
              <a:buNone/>
            </a:pPr>
            <a:r>
              <a:rPr lang="pl-PL" dirty="0"/>
              <a:t>Łukasz Węgrzynowski, Dopuszczalność skutecznego wystąpienia przez bank z żądaniem zapłaty wynagrodzenia przez kredytobiorcę za korzystanie z kapitału uzyskanego w następstwie nieważnej umowy kredytu frankowego, LEX/el. 2020,</a:t>
            </a:r>
          </a:p>
          <a:p>
            <a:pPr marL="0" indent="0" algn="just">
              <a:buNone/>
            </a:pPr>
            <a:r>
              <a:rPr lang="pl-PL" dirty="0"/>
              <a:t>Paweł </a:t>
            </a:r>
            <a:r>
              <a:rPr lang="pl-PL" dirty="0" err="1"/>
              <a:t>Artymionek</a:t>
            </a:r>
            <a:r>
              <a:rPr lang="pl-PL" dirty="0"/>
              <a:t>, Adam Citko, Postępowanie w sprawach kredytów frankowych. Poradnik dla </a:t>
            </a:r>
            <a:r>
              <a:rPr lang="pl-PL" dirty="0" err="1"/>
              <a:t>frankowiczów</a:t>
            </a:r>
            <a:r>
              <a:rPr lang="pl-PL" dirty="0"/>
              <a:t>, </a:t>
            </a:r>
            <a:r>
              <a:rPr lang="pl-PL" dirty="0" err="1"/>
              <a:t>Legalis</a:t>
            </a:r>
            <a:r>
              <a:rPr lang="pl-PL" dirty="0"/>
              <a:t>, 2021, rozdział 9, pkt 3.4,</a:t>
            </a:r>
          </a:p>
          <a:p>
            <a:pPr marL="0" indent="0" algn="just">
              <a:spcBef>
                <a:spcPts val="0"/>
              </a:spcBef>
              <a:buNone/>
            </a:pPr>
            <a:r>
              <a:rPr lang="pl-PL" dirty="0"/>
              <a:t>Jacek Czabański, Mariusz </a:t>
            </a:r>
            <a:r>
              <a:rPr lang="pl-PL" dirty="0" err="1"/>
              <a:t>Korpalski</a:t>
            </a:r>
            <a:r>
              <a:rPr lang="pl-PL" dirty="0"/>
              <a:t>, Tomasz Konieczny, Przewodnik </a:t>
            </a:r>
            <a:r>
              <a:rPr lang="pl-PL" dirty="0" err="1"/>
              <a:t>frankowicza</a:t>
            </a:r>
            <a:r>
              <a:rPr lang="pl-PL" dirty="0"/>
              <a:t>, WKP 2020, LEX, rozdział 4.2,</a:t>
            </a:r>
          </a:p>
          <a:p>
            <a:pPr marL="0" indent="0" algn="just">
              <a:spcBef>
                <a:spcPts val="0"/>
              </a:spcBef>
              <a:buNone/>
            </a:pPr>
            <a:r>
              <a:rPr lang="pl-PL" dirty="0"/>
              <a:t>Rząd Rzeczypospolitej Polskiej, </a:t>
            </a:r>
            <a:r>
              <a:rPr lang="pl-PL" dirty="0">
                <a:hlinkClick r:id="rId6"/>
              </a:rPr>
              <a:t>Uwagi na piśmie Rzeczypospolitej Polskiej z dnia 1 czerwca 2020 r.</a:t>
            </a:r>
            <a:r>
              <a:rPr lang="pl-PL" dirty="0"/>
              <a:t>,</a:t>
            </a:r>
          </a:p>
          <a:p>
            <a:pPr marL="0" indent="0" algn="just">
              <a:spcBef>
                <a:spcPts val="0"/>
              </a:spcBef>
              <a:buNone/>
            </a:pPr>
            <a:r>
              <a:rPr lang="pl-PL" dirty="0"/>
              <a:t>Rzecznik Finansowy, </a:t>
            </a:r>
            <a:r>
              <a:rPr lang="pl-PL" dirty="0">
                <a:hlinkClick r:id="rId7"/>
              </a:rPr>
              <a:t>Analiza aktualnych zagadnień dotyczących kredytów “frankowych”</a:t>
            </a:r>
            <a:endParaRPr lang="pl-PL" dirty="0"/>
          </a:p>
          <a:p>
            <a:pPr marL="0" indent="0" algn="just">
              <a:spcBef>
                <a:spcPts val="0"/>
              </a:spcBef>
              <a:buNone/>
            </a:pPr>
            <a:r>
              <a:rPr lang="pl-PL" dirty="0"/>
              <a:t>Rzecznik Praw Obywatelskich, </a:t>
            </a:r>
            <a:r>
              <a:rPr lang="pl-PL" dirty="0">
                <a:hlinkClick r:id="rId8"/>
              </a:rPr>
              <a:t>Uwagi na piśmie Rzecznika Praw Obywatelskich z dnia 8 czerwca 2020 r.</a:t>
            </a:r>
            <a:r>
              <a:rPr lang="pl-PL" dirty="0"/>
              <a:t> i</a:t>
            </a:r>
            <a:r>
              <a:rPr lang="pl-PL" dirty="0">
                <a:hlinkClick r:id="rId9"/>
              </a:rPr>
              <a:t> Zapytać TSUE o dopuszczalność roszczeń banków wobec „</a:t>
            </a:r>
            <a:r>
              <a:rPr lang="pl-PL" dirty="0" err="1">
                <a:hlinkClick r:id="rId9"/>
              </a:rPr>
              <a:t>frankowiczów</a:t>
            </a:r>
            <a:r>
              <a:rPr lang="pl-PL" dirty="0">
                <a:hlinkClick r:id="rId9"/>
              </a:rPr>
              <a:t>”. Pisma Rzecznika do sądów</a:t>
            </a:r>
            <a:r>
              <a:rPr lang="pl-PL" dirty="0"/>
              <a:t>,</a:t>
            </a:r>
          </a:p>
          <a:p>
            <a:pPr marL="0" indent="0" algn="just">
              <a:spcBef>
                <a:spcPts val="0"/>
              </a:spcBef>
              <a:buNone/>
            </a:pPr>
            <a:r>
              <a:rPr lang="pl-PL" dirty="0"/>
              <a:t>Prezes UOKiK, </a:t>
            </a:r>
            <a:r>
              <a:rPr lang="pl-PL" dirty="0">
                <a:hlinkClick r:id="rId10" tooltip="Stanowisko Prezesa UOKiK w sprawie C-26018"/>
              </a:rPr>
              <a:t>Stanowisko Prezesa UOKiK w sprawie C-260/18</a:t>
            </a:r>
            <a:r>
              <a:rPr lang="pl-PL" dirty="0"/>
              <a:t>,</a:t>
            </a:r>
          </a:p>
          <a:p>
            <a:pPr marL="0" indent="0" algn="just">
              <a:spcBef>
                <a:spcPts val="0"/>
              </a:spcBef>
              <a:buNone/>
            </a:pPr>
            <a:r>
              <a:rPr lang="pl-PL" dirty="0"/>
              <a:t>Prokurator Generalny, </a:t>
            </a:r>
            <a:r>
              <a:rPr lang="pl-PL" dirty="0">
                <a:hlinkClick r:id="rId11"/>
              </a:rPr>
              <a:t>Stanowisko Prokuratora Generalnego w sprawie o sygn. akt III CZP 11/21, 1 kwietnia 2021 r., PK IV </a:t>
            </a:r>
            <a:r>
              <a:rPr lang="pl-PL" dirty="0" err="1">
                <a:hlinkClick r:id="rId11"/>
              </a:rPr>
              <a:t>Zpc</a:t>
            </a:r>
            <a:r>
              <a:rPr lang="pl-PL" dirty="0">
                <a:hlinkClick r:id="rId11"/>
              </a:rPr>
              <a:t> 4.2021, str. 3 i 16-18</a:t>
            </a:r>
            <a:r>
              <a:rPr lang="pl-PL" dirty="0"/>
              <a:t>.</a:t>
            </a:r>
          </a:p>
          <a:p>
            <a:pPr marL="0" indent="0" algn="just">
              <a:spcBef>
                <a:spcPts val="0"/>
              </a:spcBef>
              <a:buNone/>
            </a:pPr>
            <a:endParaRPr lang="pl-PL" dirty="0"/>
          </a:p>
          <a:p>
            <a:pPr marL="0" indent="0" algn="just">
              <a:buNone/>
            </a:pPr>
            <a:endParaRPr lang="pl-PL" dirty="0"/>
          </a:p>
        </p:txBody>
      </p:sp>
    </p:spTree>
    <p:extLst>
      <p:ext uri="{BB962C8B-B14F-4D97-AF65-F5344CB8AC3E}">
        <p14:creationId xmlns:p14="http://schemas.microsoft.com/office/powerpoint/2010/main" val="363804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a:bodyPr>
          <a:lstStyle/>
          <a:p>
            <a:pPr marL="0" indent="0" algn="just">
              <a:buNone/>
            </a:pPr>
            <a:r>
              <a:rPr lang="pl-PL" b="1" dirty="0"/>
              <a:t>Zagadnienia prawne</a:t>
            </a:r>
            <a:endParaRPr lang="pl-PL" dirty="0"/>
          </a:p>
          <a:p>
            <a:pPr marL="0" indent="0" algn="just">
              <a:buNone/>
            </a:pPr>
            <a:r>
              <a:rPr lang="pl-PL" dirty="0">
                <a:hlinkClick r:id="rId2"/>
              </a:rPr>
              <a:t>III CZP 11/21</a:t>
            </a:r>
            <a:endParaRPr lang="pl-PL" dirty="0"/>
          </a:p>
        </p:txBody>
      </p:sp>
    </p:spTree>
    <p:extLst>
      <p:ext uri="{BB962C8B-B14F-4D97-AF65-F5344CB8AC3E}">
        <p14:creationId xmlns:p14="http://schemas.microsoft.com/office/powerpoint/2010/main" val="350538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1711D4-47C0-4242-B13C-D958E27C9C17}"/>
              </a:ext>
            </a:extLst>
          </p:cNvPr>
          <p:cNvSpPr>
            <a:spLocks noGrp="1"/>
          </p:cNvSpPr>
          <p:nvPr>
            <p:ph type="title"/>
          </p:nvPr>
        </p:nvSpPr>
        <p:spPr/>
        <p:txBody>
          <a:bodyPr/>
          <a:lstStyle/>
          <a:p>
            <a:pPr algn="ctr"/>
            <a:r>
              <a:rPr lang="pl-PL" dirty="0"/>
              <a:t>Niedozwolone postanowienia umowne</a:t>
            </a:r>
          </a:p>
        </p:txBody>
      </p:sp>
      <p:sp>
        <p:nvSpPr>
          <p:cNvPr id="3" name="Symbol zastępczy zawartości 2">
            <a:extLst>
              <a:ext uri="{FF2B5EF4-FFF2-40B4-BE49-F238E27FC236}">
                <a16:creationId xmlns:a16="http://schemas.microsoft.com/office/drawing/2014/main" id="{BC6E8A65-A421-4EC7-B01E-C1B140B8C3AD}"/>
              </a:ext>
            </a:extLst>
          </p:cNvPr>
          <p:cNvSpPr>
            <a:spLocks noGrp="1"/>
          </p:cNvSpPr>
          <p:nvPr>
            <p:ph idx="1"/>
          </p:nvPr>
        </p:nvSpPr>
        <p:spPr/>
        <p:txBody>
          <a:bodyPr>
            <a:normAutofit/>
          </a:bodyPr>
          <a:lstStyle/>
          <a:p>
            <a:pPr marL="0" indent="0" algn="just">
              <a:buNone/>
            </a:pPr>
            <a:r>
              <a:rPr lang="pl-PL" sz="1800" b="1" dirty="0"/>
              <a:t>Przepisy krajowe</a:t>
            </a:r>
            <a:endParaRPr lang="pl-PL" sz="1800" dirty="0"/>
          </a:p>
          <a:p>
            <a:pPr marL="0" indent="0" algn="just">
              <a:buNone/>
            </a:pPr>
            <a:r>
              <a:rPr lang="pl-PL" sz="1800" dirty="0"/>
              <a:t>Art. 385¹ k.c.</a:t>
            </a:r>
          </a:p>
          <a:p>
            <a:pPr marL="0" indent="0" algn="just">
              <a:buNone/>
            </a:pPr>
            <a:endParaRPr lang="pl-PL" sz="1800" dirty="0"/>
          </a:p>
          <a:p>
            <a:pPr marL="0" indent="0" algn="just">
              <a:buNone/>
            </a:pPr>
            <a:r>
              <a:rPr lang="pl-PL" sz="1800" b="1" dirty="0"/>
              <a:t>Przepisy unijne</a:t>
            </a:r>
            <a:endParaRPr lang="pl-PL" sz="1800" dirty="0"/>
          </a:p>
          <a:p>
            <a:pPr marL="0" indent="0" algn="just">
              <a:buNone/>
            </a:pPr>
            <a:r>
              <a:rPr lang="pl-PL" sz="1800" dirty="0"/>
              <a:t>Art. 3 dyrektywy 93/13/EWG</a:t>
            </a:r>
          </a:p>
          <a:p>
            <a:pPr marL="0" indent="0" algn="just">
              <a:buNone/>
            </a:pPr>
            <a:r>
              <a:rPr lang="pl-PL" sz="1800" dirty="0"/>
              <a:t>Art. 4 dyrektywy 93/13/EWG</a:t>
            </a:r>
          </a:p>
          <a:p>
            <a:pPr marL="0" indent="0" algn="just">
              <a:buNone/>
            </a:pPr>
            <a:endParaRPr lang="pl-PL" sz="1800" dirty="0"/>
          </a:p>
          <a:p>
            <a:pPr marL="0" indent="0" algn="just">
              <a:buNone/>
            </a:pPr>
            <a:endParaRPr lang="pl-PL" sz="1800" dirty="0"/>
          </a:p>
          <a:p>
            <a:pPr marL="0" indent="0" algn="just">
              <a:buNone/>
            </a:pPr>
            <a:endParaRPr lang="pl-PL" sz="1800" dirty="0"/>
          </a:p>
          <a:p>
            <a:pPr marL="0" indent="0">
              <a:buNone/>
            </a:pPr>
            <a:endParaRPr lang="pl-PL" sz="1200" dirty="0"/>
          </a:p>
        </p:txBody>
      </p:sp>
    </p:spTree>
    <p:extLst>
      <p:ext uri="{BB962C8B-B14F-4D97-AF65-F5344CB8AC3E}">
        <p14:creationId xmlns:p14="http://schemas.microsoft.com/office/powerpoint/2010/main" val="2667484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BBE4E-F93C-459C-804A-7491EF444FA0}"/>
              </a:ext>
            </a:extLst>
          </p:cNvPr>
          <p:cNvSpPr>
            <a:spLocks noGrp="1"/>
          </p:cNvSpPr>
          <p:nvPr>
            <p:ph type="title"/>
          </p:nvPr>
        </p:nvSpPr>
        <p:spPr/>
        <p:txBody>
          <a:bodyPr/>
          <a:lstStyle/>
          <a:p>
            <a:pPr algn="ctr"/>
            <a:r>
              <a:rPr lang="pl-PL" dirty="0"/>
              <a:t>Wartość przedmiotu sporu</a:t>
            </a:r>
          </a:p>
        </p:txBody>
      </p:sp>
      <p:sp>
        <p:nvSpPr>
          <p:cNvPr id="3" name="Symbol zastępczy zawartości 2">
            <a:extLst>
              <a:ext uri="{FF2B5EF4-FFF2-40B4-BE49-F238E27FC236}">
                <a16:creationId xmlns:a16="http://schemas.microsoft.com/office/drawing/2014/main" id="{6F0C5D43-4CA7-4966-84E9-7CA451B3A13E}"/>
              </a:ext>
            </a:extLst>
          </p:cNvPr>
          <p:cNvSpPr>
            <a:spLocks noGrp="1"/>
          </p:cNvSpPr>
          <p:nvPr>
            <p:ph idx="1"/>
          </p:nvPr>
        </p:nvSpPr>
        <p:spPr/>
        <p:txBody>
          <a:bodyPr>
            <a:normAutofit/>
          </a:bodyPr>
          <a:lstStyle/>
          <a:p>
            <a:pPr marL="0" indent="0" algn="just">
              <a:buNone/>
            </a:pPr>
            <a:r>
              <a:rPr lang="pl-PL" b="1" dirty="0"/>
              <a:t>Przepisy krajowe</a:t>
            </a:r>
          </a:p>
          <a:p>
            <a:pPr marL="0" indent="0" algn="just">
              <a:buNone/>
            </a:pPr>
            <a:r>
              <a:rPr lang="pl-PL" dirty="0"/>
              <a:t>Art. 16 § 1 k.p.c.</a:t>
            </a:r>
          </a:p>
          <a:p>
            <a:pPr marL="0" indent="0" algn="just">
              <a:buNone/>
            </a:pPr>
            <a:r>
              <a:rPr lang="pl-PL" dirty="0"/>
              <a:t>Art. 17 pkt 4 k.p.c. </a:t>
            </a:r>
          </a:p>
          <a:p>
            <a:pPr marL="0" indent="0" algn="just">
              <a:buNone/>
            </a:pPr>
            <a:r>
              <a:rPr lang="pl-PL" dirty="0"/>
              <a:t>Art. 19 k.p.c.</a:t>
            </a:r>
          </a:p>
          <a:p>
            <a:pPr marL="0" indent="0" algn="just">
              <a:buNone/>
            </a:pPr>
            <a:r>
              <a:rPr lang="pl-PL" dirty="0"/>
              <a:t>Art. 20 k.p.c.  </a:t>
            </a:r>
          </a:p>
          <a:p>
            <a:pPr marL="0" indent="0" algn="just">
              <a:buNone/>
            </a:pPr>
            <a:r>
              <a:rPr lang="pl-PL" dirty="0"/>
              <a:t>Art. 21 k.p.c.  </a:t>
            </a:r>
          </a:p>
          <a:p>
            <a:pPr marL="0" indent="0" algn="just">
              <a:buNone/>
            </a:pPr>
            <a:r>
              <a:rPr lang="pl-PL" dirty="0"/>
              <a:t>Art. 25 k.p.c.</a:t>
            </a:r>
            <a:endParaRPr lang="pl-PL" i="1" dirty="0"/>
          </a:p>
          <a:p>
            <a:pPr marL="0" indent="0" algn="just">
              <a:buNone/>
            </a:pPr>
            <a:r>
              <a:rPr lang="pl-PL" dirty="0"/>
              <a:t>Art. 26 </a:t>
            </a:r>
            <a:r>
              <a:rPr lang="pl-PL" dirty="0" err="1"/>
              <a:t>k.p.c</a:t>
            </a:r>
            <a:r>
              <a:rPr lang="pl-PL" dirty="0"/>
              <a:t> </a:t>
            </a:r>
          </a:p>
          <a:p>
            <a:pPr marL="0" indent="0" algn="just">
              <a:buNone/>
            </a:pPr>
            <a:endParaRPr lang="pl-PL" dirty="0"/>
          </a:p>
          <a:p>
            <a:pPr marL="0" indent="0" algn="just">
              <a:buNone/>
            </a:pPr>
            <a:endParaRPr lang="pl-PL" b="1" dirty="0"/>
          </a:p>
          <a:p>
            <a:pPr marL="0" indent="0" algn="just">
              <a:buNone/>
            </a:pPr>
            <a:endParaRPr lang="pl-PL" b="1" dirty="0"/>
          </a:p>
          <a:p>
            <a:pPr marL="0" indent="0" algn="just">
              <a:buNone/>
            </a:pPr>
            <a:endParaRPr lang="pl-PL" dirty="0"/>
          </a:p>
        </p:txBody>
      </p:sp>
    </p:spTree>
    <p:extLst>
      <p:ext uri="{BB962C8B-B14F-4D97-AF65-F5344CB8AC3E}">
        <p14:creationId xmlns:p14="http://schemas.microsoft.com/office/powerpoint/2010/main" val="489506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5E56AA-66A2-43D9-B791-C9EEDD4918FA}"/>
              </a:ext>
            </a:extLst>
          </p:cNvPr>
          <p:cNvSpPr>
            <a:spLocks noGrp="1"/>
          </p:cNvSpPr>
          <p:nvPr>
            <p:ph type="title"/>
          </p:nvPr>
        </p:nvSpPr>
        <p:spPr/>
        <p:txBody>
          <a:bodyPr/>
          <a:lstStyle/>
          <a:p>
            <a:pPr algn="ctr"/>
            <a:r>
              <a:rPr lang="pl-PL" dirty="0"/>
              <a:t>Opłata od pozwu</a:t>
            </a:r>
          </a:p>
        </p:txBody>
      </p:sp>
      <p:sp>
        <p:nvSpPr>
          <p:cNvPr id="3" name="Symbol zastępczy zawartości 2">
            <a:extLst>
              <a:ext uri="{FF2B5EF4-FFF2-40B4-BE49-F238E27FC236}">
                <a16:creationId xmlns:a16="http://schemas.microsoft.com/office/drawing/2014/main" id="{D8A8DD03-B791-4A82-ABE8-F655279D115E}"/>
              </a:ext>
            </a:extLst>
          </p:cNvPr>
          <p:cNvSpPr>
            <a:spLocks noGrp="1"/>
          </p:cNvSpPr>
          <p:nvPr>
            <p:ph idx="1"/>
          </p:nvPr>
        </p:nvSpPr>
        <p:spPr/>
        <p:txBody>
          <a:bodyPr>
            <a:normAutofit/>
          </a:bodyPr>
          <a:lstStyle/>
          <a:p>
            <a:pPr marL="0" indent="0">
              <a:buNone/>
            </a:pPr>
            <a:r>
              <a:rPr lang="pl-PL" b="1" dirty="0"/>
              <a:t>Przepisy krajowe</a:t>
            </a:r>
          </a:p>
          <a:p>
            <a:pPr marL="0" indent="0">
              <a:buNone/>
            </a:pPr>
            <a:r>
              <a:rPr lang="pl-PL" dirty="0"/>
              <a:t>Art. 13 ust. 1a </a:t>
            </a:r>
            <a:r>
              <a:rPr lang="pl-PL" dirty="0" err="1"/>
              <a:t>u.k.s.c</a:t>
            </a:r>
            <a:r>
              <a:rPr lang="pl-PL" dirty="0"/>
              <a:t>. (do dnia 20.08.2019 r.)</a:t>
            </a:r>
          </a:p>
          <a:p>
            <a:pPr marL="0" indent="0">
              <a:buNone/>
            </a:pPr>
            <a:r>
              <a:rPr lang="pl-PL" dirty="0"/>
              <a:t>Art. 13a </a:t>
            </a:r>
            <a:r>
              <a:rPr lang="pl-PL" dirty="0" err="1"/>
              <a:t>u.k.s.c</a:t>
            </a:r>
            <a:r>
              <a:rPr lang="pl-PL" dirty="0"/>
              <a:t>. (od dnia 21.08.2019 r.)</a:t>
            </a:r>
            <a:endParaRPr lang="pl-PL" i="1" dirty="0"/>
          </a:p>
          <a:p>
            <a:pPr marL="0" indent="0">
              <a:buNone/>
            </a:pPr>
            <a:r>
              <a:rPr lang="pl-PL" dirty="0"/>
              <a:t>Art. 19 ust. 3 pkt 3 </a:t>
            </a:r>
            <a:r>
              <a:rPr lang="pl-PL" dirty="0" err="1"/>
              <a:t>u.k.s.c</a:t>
            </a:r>
            <a:r>
              <a:rPr lang="pl-PL" dirty="0"/>
              <a:t>.</a:t>
            </a:r>
          </a:p>
          <a:p>
            <a:pPr marL="0" indent="0" algn="just">
              <a:buNone/>
            </a:pPr>
            <a:endParaRPr lang="pl-PL" b="1" dirty="0"/>
          </a:p>
          <a:p>
            <a:pPr marL="0" indent="0" algn="just">
              <a:buNone/>
            </a:pPr>
            <a:r>
              <a:rPr lang="pl-PL" b="1" dirty="0"/>
              <a:t>Zagadnienia prawne</a:t>
            </a:r>
            <a:endParaRPr lang="pl-PL" dirty="0"/>
          </a:p>
          <a:p>
            <a:pPr marL="0" indent="0" algn="just">
              <a:buNone/>
            </a:pPr>
            <a:r>
              <a:rPr lang="pl-PL" dirty="0">
                <a:hlinkClick r:id="rId2"/>
              </a:rPr>
              <a:t>III CZP 31/12</a:t>
            </a:r>
            <a:endParaRPr lang="pl-PL" b="1" dirty="0"/>
          </a:p>
          <a:p>
            <a:pPr marL="0" indent="0" algn="just">
              <a:buNone/>
            </a:pPr>
            <a:endParaRPr lang="pl-PL" i="1" dirty="0"/>
          </a:p>
        </p:txBody>
      </p:sp>
    </p:spTree>
    <p:extLst>
      <p:ext uri="{BB962C8B-B14F-4D97-AF65-F5344CB8AC3E}">
        <p14:creationId xmlns:p14="http://schemas.microsoft.com/office/powerpoint/2010/main" val="1821086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063BAF-4BDB-445A-AF66-56F246066252}"/>
              </a:ext>
            </a:extLst>
          </p:cNvPr>
          <p:cNvSpPr>
            <a:spLocks noGrp="1"/>
          </p:cNvSpPr>
          <p:nvPr>
            <p:ph type="title"/>
          </p:nvPr>
        </p:nvSpPr>
        <p:spPr/>
        <p:txBody>
          <a:bodyPr/>
          <a:lstStyle/>
          <a:p>
            <a:pPr algn="ctr"/>
            <a:r>
              <a:rPr lang="pl-PL" dirty="0"/>
              <a:t>Waloryzacja kapitału kredytu przy nieważności umowy</a:t>
            </a:r>
          </a:p>
        </p:txBody>
      </p:sp>
      <p:sp>
        <p:nvSpPr>
          <p:cNvPr id="3" name="Symbol zastępczy zawartości 2">
            <a:extLst>
              <a:ext uri="{FF2B5EF4-FFF2-40B4-BE49-F238E27FC236}">
                <a16:creationId xmlns:a16="http://schemas.microsoft.com/office/drawing/2014/main" id="{65726FA2-9B1A-4316-ADFD-888B6D72B2EC}"/>
              </a:ext>
            </a:extLst>
          </p:cNvPr>
          <p:cNvSpPr>
            <a:spLocks noGrp="1"/>
          </p:cNvSpPr>
          <p:nvPr>
            <p:ph idx="1"/>
          </p:nvPr>
        </p:nvSpPr>
        <p:spPr/>
        <p:txBody>
          <a:bodyPr>
            <a:normAutofit/>
          </a:bodyPr>
          <a:lstStyle/>
          <a:p>
            <a:pPr marL="0" indent="0" algn="just">
              <a:buNone/>
            </a:pPr>
            <a:r>
              <a:rPr lang="pl-PL" b="1" dirty="0"/>
              <a:t>Przepisy krajowe</a:t>
            </a:r>
          </a:p>
          <a:p>
            <a:pPr marL="0" indent="0" algn="just">
              <a:buNone/>
            </a:pPr>
            <a:r>
              <a:rPr lang="pl-PL" dirty="0"/>
              <a:t>Art. 357</a:t>
            </a:r>
            <a:r>
              <a:rPr lang="pl-PL" baseline="30000" dirty="0"/>
              <a:t>1</a:t>
            </a:r>
            <a:r>
              <a:rPr lang="pl-PL" dirty="0"/>
              <a:t> § 1 k.c.</a:t>
            </a:r>
          </a:p>
          <a:p>
            <a:pPr marL="0" indent="0" algn="just">
              <a:buNone/>
            </a:pPr>
            <a:r>
              <a:rPr lang="pl-PL" dirty="0"/>
              <a:t>Art. 358</a:t>
            </a:r>
            <a:r>
              <a:rPr lang="pl-PL" baseline="30000" dirty="0"/>
              <a:t>1</a:t>
            </a:r>
            <a:r>
              <a:rPr lang="pl-PL" dirty="0"/>
              <a:t> k.c.</a:t>
            </a:r>
          </a:p>
          <a:p>
            <a:pPr marL="0" indent="0" algn="just">
              <a:buNone/>
            </a:pPr>
            <a:endParaRPr lang="pl-PL" dirty="0"/>
          </a:p>
        </p:txBody>
      </p:sp>
    </p:spTree>
    <p:extLst>
      <p:ext uri="{BB962C8B-B14F-4D97-AF65-F5344CB8AC3E}">
        <p14:creationId xmlns:p14="http://schemas.microsoft.com/office/powerpoint/2010/main" val="1388284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EAEDA4-F10C-426E-AA74-9888B564BCA1}"/>
              </a:ext>
            </a:extLst>
          </p:cNvPr>
          <p:cNvSpPr>
            <a:spLocks noGrp="1"/>
          </p:cNvSpPr>
          <p:nvPr>
            <p:ph type="title"/>
          </p:nvPr>
        </p:nvSpPr>
        <p:spPr/>
        <p:txBody>
          <a:bodyPr/>
          <a:lstStyle/>
          <a:p>
            <a:pPr algn="ctr"/>
            <a:r>
              <a:rPr lang="pl-PL" dirty="0"/>
              <a:t>Problematyka wielości kredytobiorców</a:t>
            </a:r>
          </a:p>
        </p:txBody>
      </p:sp>
      <p:sp>
        <p:nvSpPr>
          <p:cNvPr id="3" name="Symbol zastępczy zawartości 2">
            <a:extLst>
              <a:ext uri="{FF2B5EF4-FFF2-40B4-BE49-F238E27FC236}">
                <a16:creationId xmlns:a16="http://schemas.microsoft.com/office/drawing/2014/main" id="{4F3B9FF0-9566-43C9-8014-A4BBFD2444CF}"/>
              </a:ext>
            </a:extLst>
          </p:cNvPr>
          <p:cNvSpPr>
            <a:spLocks noGrp="1"/>
          </p:cNvSpPr>
          <p:nvPr>
            <p:ph idx="1"/>
          </p:nvPr>
        </p:nvSpPr>
        <p:spPr/>
        <p:txBody>
          <a:bodyPr/>
          <a:lstStyle/>
          <a:p>
            <a:pPr marL="0" indent="0">
              <a:buNone/>
            </a:pPr>
            <a:r>
              <a:rPr lang="pl-PL" dirty="0"/>
              <a:t>Współuczestnictwo konieczne</a:t>
            </a:r>
          </a:p>
          <a:p>
            <a:pPr marL="0" indent="0">
              <a:buNone/>
            </a:pPr>
            <a:endParaRPr lang="pl-PL" dirty="0"/>
          </a:p>
          <a:p>
            <a:pPr marL="0" indent="0">
              <a:buNone/>
            </a:pPr>
            <a:r>
              <a:rPr lang="pl-PL" dirty="0"/>
              <a:t>Sposób sformułowania żądania przez małżonków</a:t>
            </a:r>
          </a:p>
        </p:txBody>
      </p:sp>
    </p:spTree>
    <p:extLst>
      <p:ext uri="{BB962C8B-B14F-4D97-AF65-F5344CB8AC3E}">
        <p14:creationId xmlns:p14="http://schemas.microsoft.com/office/powerpoint/2010/main" val="389255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BAA71-4FE3-4B7A-BD29-C88C09CD72D3}"/>
              </a:ext>
            </a:extLst>
          </p:cNvPr>
          <p:cNvSpPr>
            <a:spLocks noGrp="1"/>
          </p:cNvSpPr>
          <p:nvPr>
            <p:ph type="title"/>
          </p:nvPr>
        </p:nvSpPr>
        <p:spPr/>
        <p:txBody>
          <a:bodyPr/>
          <a:lstStyle/>
          <a:p>
            <a:pPr algn="ctr"/>
            <a:r>
              <a:rPr lang="pl-PL" dirty="0"/>
              <a:t>Ugody</a:t>
            </a:r>
          </a:p>
        </p:txBody>
      </p:sp>
      <p:sp>
        <p:nvSpPr>
          <p:cNvPr id="3" name="Symbol zastępczy zawartości 2">
            <a:extLst>
              <a:ext uri="{FF2B5EF4-FFF2-40B4-BE49-F238E27FC236}">
                <a16:creationId xmlns:a16="http://schemas.microsoft.com/office/drawing/2014/main" id="{538FE544-92AF-4F5C-A5CB-C4073ED987F9}"/>
              </a:ext>
            </a:extLst>
          </p:cNvPr>
          <p:cNvSpPr>
            <a:spLocks noGrp="1"/>
          </p:cNvSpPr>
          <p:nvPr>
            <p:ph idx="1"/>
          </p:nvPr>
        </p:nvSpPr>
        <p:spPr/>
        <p:txBody>
          <a:bodyPr>
            <a:normAutofit fontScale="77500" lnSpcReduction="20000"/>
          </a:bodyPr>
          <a:lstStyle/>
          <a:p>
            <a:pPr marL="0" indent="0">
              <a:buNone/>
            </a:pPr>
            <a:r>
              <a:rPr lang="pl-PL" b="1" dirty="0"/>
              <a:t>Przepisy krajowe</a:t>
            </a:r>
          </a:p>
          <a:p>
            <a:pPr marL="0" indent="0">
              <a:buNone/>
            </a:pPr>
            <a:r>
              <a:rPr lang="pl-PL" dirty="0"/>
              <a:t>Art. 183</a:t>
            </a:r>
            <a:r>
              <a:rPr lang="pl-PL" baseline="30000" dirty="0"/>
              <a:t>1</a:t>
            </a:r>
            <a:r>
              <a:rPr lang="pl-PL" dirty="0"/>
              <a:t> k.p.c.</a:t>
            </a:r>
          </a:p>
          <a:p>
            <a:pPr marL="0" indent="0" algn="just">
              <a:buNone/>
            </a:pPr>
            <a:r>
              <a:rPr lang="pl-PL" dirty="0"/>
              <a:t>Art. 183</a:t>
            </a:r>
            <a:r>
              <a:rPr lang="pl-PL" baseline="30000" dirty="0"/>
              <a:t>8</a:t>
            </a:r>
            <a:r>
              <a:rPr lang="pl-PL" dirty="0"/>
              <a:t> k.p.c.</a:t>
            </a:r>
          </a:p>
          <a:p>
            <a:pPr marL="0" indent="0" algn="just">
              <a:buNone/>
            </a:pPr>
            <a:r>
              <a:rPr lang="pl-PL" dirty="0"/>
              <a:t>Art. 183</a:t>
            </a:r>
            <a:r>
              <a:rPr lang="pl-PL" baseline="30000" dirty="0"/>
              <a:t>10</a:t>
            </a:r>
            <a:r>
              <a:rPr lang="pl-PL" dirty="0"/>
              <a:t> k.p.c.</a:t>
            </a:r>
          </a:p>
          <a:p>
            <a:pPr marL="0" indent="0" algn="just">
              <a:buNone/>
            </a:pPr>
            <a:r>
              <a:rPr lang="pl-PL" dirty="0"/>
              <a:t>Art. 183</a:t>
            </a:r>
            <a:r>
              <a:rPr lang="pl-PL" baseline="30000" dirty="0"/>
              <a:t>15</a:t>
            </a:r>
            <a:r>
              <a:rPr lang="pl-PL" dirty="0"/>
              <a:t> k.p.c.</a:t>
            </a:r>
          </a:p>
          <a:p>
            <a:pPr marL="0" indent="0" algn="just">
              <a:buNone/>
            </a:pPr>
            <a:r>
              <a:rPr lang="pl-PL" dirty="0"/>
              <a:t>Art. 184 k.p.c.</a:t>
            </a:r>
          </a:p>
          <a:p>
            <a:pPr marL="0" indent="0" algn="just">
              <a:buNone/>
            </a:pPr>
            <a:r>
              <a:rPr lang="pl-PL" dirty="0"/>
              <a:t>Art. 205</a:t>
            </a:r>
            <a:r>
              <a:rPr lang="pl-PL" baseline="30000" dirty="0"/>
              <a:t>6</a:t>
            </a:r>
            <a:r>
              <a:rPr lang="pl-PL" dirty="0"/>
              <a:t> k.p.c.</a:t>
            </a:r>
          </a:p>
          <a:p>
            <a:pPr marL="0" indent="0" algn="just">
              <a:buNone/>
            </a:pPr>
            <a:r>
              <a:rPr lang="pl-PL" dirty="0"/>
              <a:t>Art. 205</a:t>
            </a:r>
            <a:r>
              <a:rPr lang="pl-PL" baseline="30000" dirty="0"/>
              <a:t>7</a:t>
            </a:r>
            <a:r>
              <a:rPr lang="pl-PL" dirty="0"/>
              <a:t> k.p.c.</a:t>
            </a:r>
          </a:p>
          <a:p>
            <a:pPr marL="0" indent="0" algn="just">
              <a:buNone/>
            </a:pPr>
            <a:r>
              <a:rPr lang="pl-PL" dirty="0"/>
              <a:t>Art. 205</a:t>
            </a:r>
            <a:r>
              <a:rPr lang="pl-PL" baseline="30000" dirty="0"/>
              <a:t>8</a:t>
            </a:r>
            <a:r>
              <a:rPr lang="pl-PL" dirty="0"/>
              <a:t>  k.p.c.</a:t>
            </a:r>
          </a:p>
          <a:p>
            <a:pPr marL="0" indent="0" algn="just">
              <a:buNone/>
            </a:pPr>
            <a:r>
              <a:rPr lang="pl-PL" dirty="0"/>
              <a:t>Art. 210 k.p.c.</a:t>
            </a:r>
          </a:p>
          <a:p>
            <a:pPr marL="0" indent="0">
              <a:buNone/>
            </a:pPr>
            <a:r>
              <a:rPr lang="pl-PL" dirty="0"/>
              <a:t>Art. 223 k.p.c.</a:t>
            </a:r>
          </a:p>
          <a:p>
            <a:pPr marL="0" indent="0">
              <a:buNone/>
            </a:pPr>
            <a:r>
              <a:rPr lang="pl-PL" dirty="0"/>
              <a:t>Art. 355 k.p.c. </a:t>
            </a:r>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1337166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CD3739-4FAE-4D23-A7FC-5BEAA4B51ED2}"/>
              </a:ext>
            </a:extLst>
          </p:cNvPr>
          <p:cNvSpPr>
            <a:spLocks noGrp="1"/>
          </p:cNvSpPr>
          <p:nvPr>
            <p:ph type="ctrTitle"/>
          </p:nvPr>
        </p:nvSpPr>
        <p:spPr/>
        <p:txBody>
          <a:bodyPr/>
          <a:lstStyle/>
          <a:p>
            <a:r>
              <a:rPr lang="pl-PL" dirty="0"/>
              <a:t>Odpowiedzi na pytania</a:t>
            </a:r>
          </a:p>
        </p:txBody>
      </p:sp>
      <p:sp>
        <p:nvSpPr>
          <p:cNvPr id="3" name="Podtytuł 2">
            <a:extLst>
              <a:ext uri="{FF2B5EF4-FFF2-40B4-BE49-F238E27FC236}">
                <a16:creationId xmlns:a16="http://schemas.microsoft.com/office/drawing/2014/main" id="{F90D999C-91BA-448E-8BB2-7F7A2F06E7A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7592104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92500"/>
          </a:bodyPr>
          <a:lstStyle/>
          <a:p>
            <a:pPr marL="0" indent="0" algn="just">
              <a:buNone/>
            </a:pPr>
            <a:r>
              <a:rPr lang="pl-PL" b="1" dirty="0"/>
              <a:t>1. Z czego wynikają różnice w orzecznictwie dotyczące zabezpieczeń roszczenia w postaci zawieszenia płatności rat (umowy frankowe)?</a:t>
            </a:r>
          </a:p>
          <a:p>
            <a:pPr marL="0" indent="0" algn="just">
              <a:buNone/>
            </a:pPr>
            <a:r>
              <a:rPr lang="pl-PL" dirty="0"/>
              <a:t>Najogólniej rzecz ujmując, wynikają z tego, że każdy sędzia ma nieco inny ogląd sprawy. Oczywiście to stwierdzenie niewiele wyjaśnia, ale ma istotne znaczenie z jednej przyczyny. Mianowicie od 7.11.2019 r. zażalenia na postanowienia w przedmiocie zabezpieczenia są rozpoznawane przez sędziów tego samego sądu (a nie sądu II instancji), a w praktyce przez sędziów tego samego wydziału. Oznacza to, że nie ma szans na ujednolicenie orzecznictwa przez sądy II instancji, co najwyżej na jednolite orzecznictwo w ramach poszczególnych wydziałów. </a:t>
            </a:r>
          </a:p>
          <a:p>
            <a:pPr marL="0" indent="0" algn="just">
              <a:buNone/>
            </a:pPr>
            <a:r>
              <a:rPr lang="pl-PL" dirty="0"/>
              <a:t>W praktyce można spotkać 3 podejścia:</a:t>
            </a:r>
          </a:p>
          <a:p>
            <a:pPr marL="0" indent="0" algn="just">
              <a:buNone/>
            </a:pPr>
            <a:r>
              <a:rPr lang="pl-PL" dirty="0"/>
              <a:t>1. oddalenie wniosku o zabezpieczenie w każdym wypadku,</a:t>
            </a:r>
          </a:p>
          <a:p>
            <a:pPr marL="0" indent="0" algn="just">
              <a:buNone/>
            </a:pPr>
            <a:r>
              <a:rPr lang="pl-PL" dirty="0"/>
              <a:t>2. zawieszenie spłaty rat w razie spłaty równowartości kapitału kredytu,</a:t>
            </a:r>
          </a:p>
          <a:p>
            <a:pPr marL="0" indent="0" algn="just">
              <a:buNone/>
            </a:pPr>
            <a:r>
              <a:rPr lang="pl-PL" dirty="0"/>
              <a:t>3. zawieszenie spłaty rat niezależnie od tego, czy kapitał został spłacony.</a:t>
            </a:r>
          </a:p>
          <a:p>
            <a:pPr marL="0" indent="0" algn="just">
              <a:buNone/>
            </a:pPr>
            <a:endParaRPr lang="pl-PL" dirty="0"/>
          </a:p>
        </p:txBody>
      </p:sp>
    </p:spTree>
    <p:extLst>
      <p:ext uri="{BB962C8B-B14F-4D97-AF65-F5344CB8AC3E}">
        <p14:creationId xmlns:p14="http://schemas.microsoft.com/office/powerpoint/2010/main" val="3357408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lnSpcReduction="10000"/>
          </a:bodyPr>
          <a:lstStyle/>
          <a:p>
            <a:pPr marL="0" indent="0" algn="just">
              <a:buNone/>
            </a:pPr>
            <a:r>
              <a:rPr lang="pl-PL" dirty="0"/>
              <a:t>Trudno ocenić, czy sytuacja finansowa poszczególnych banków ma znaczenie dla rozstrzygnięć sądów co do wniosków o zabezpieczenie.</a:t>
            </a:r>
          </a:p>
          <a:p>
            <a:pPr marL="0" indent="0" algn="just">
              <a:buNone/>
            </a:pPr>
            <a:endParaRPr lang="pl-PL" dirty="0"/>
          </a:p>
          <a:p>
            <a:pPr marL="0" indent="0" algn="just">
              <a:buNone/>
            </a:pPr>
            <a:r>
              <a:rPr lang="pl-PL" dirty="0"/>
              <a:t>Zabezpieczenie powództwa przez zawieszenie spłaty rat może nastąpić tylko, jeśli w pozwie zostało sformułowane roszczenie o ustalenie. Problematyczne jest jednak, czy wniosek może zostać uwzględniony, jeżeli powództwo o ustalenie zostało zgłoszone dopiero w powództwie ewentualnym, a powództwo główne obejmuje tylko żądanie zapłaty.</a:t>
            </a:r>
          </a:p>
          <a:p>
            <a:pPr marL="0" indent="0" algn="just">
              <a:buNone/>
            </a:pPr>
            <a:endParaRPr lang="pl-PL" dirty="0"/>
          </a:p>
          <a:p>
            <a:pPr marL="0" indent="0" algn="just">
              <a:buNone/>
            </a:pPr>
            <a:r>
              <a:rPr lang="pl-PL" dirty="0"/>
              <a:t>Należy pamiętać, że do uwzględnienia konieczne jest uprawdopodobnienie zarówno zasadności roszczenia, ale także interesu prawnego w udzieleniu zabezpieczenia. Brak wyjaśnienia, dlaczego powód posiada interes prawny w zabezpieczaniu powództwa w określony sposób może sam w sobie stanowić podstawę oddalenia wniosku o zabezpieczenie.</a:t>
            </a:r>
          </a:p>
        </p:txBody>
      </p:sp>
    </p:spTree>
    <p:extLst>
      <p:ext uri="{BB962C8B-B14F-4D97-AF65-F5344CB8AC3E}">
        <p14:creationId xmlns:p14="http://schemas.microsoft.com/office/powerpoint/2010/main" val="3354593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85000" lnSpcReduction="20000"/>
          </a:bodyPr>
          <a:lstStyle/>
          <a:p>
            <a:pPr marL="0" indent="0" algn="just">
              <a:buNone/>
            </a:pPr>
            <a:r>
              <a:rPr lang="pl-PL" b="1" dirty="0"/>
              <a:t>2. Jak różne orzeczenia zapadają?</a:t>
            </a:r>
          </a:p>
          <a:p>
            <a:pPr marL="0" indent="0" algn="just">
              <a:buNone/>
            </a:pPr>
            <a:r>
              <a:rPr lang="pl-PL" b="1" dirty="0"/>
              <a:t>3. Jakie rozwiązania pod kątem klienta są najlepsze i jak najczęściej sądy orzekają: czy nieważność kredytu, lub roszczenia ewentualne (zasądzenie od pozwanego  Banku na rzecz powoda określonej kwoty złotych polskich wraz z odsetkami ustawowymi od dnia wniesienia pozwu do dnia zapłaty oraz ustalenie, że powoda nie wiążą (są bezskuteczne wobec powoda) niedozwolone klauzule umowne dotyczące waloryzacji kredytu hipotecznego?</a:t>
            </a:r>
          </a:p>
          <a:p>
            <a:pPr marL="0" indent="0" algn="just">
              <a:buNone/>
            </a:pPr>
            <a:endParaRPr lang="pl-PL" dirty="0"/>
          </a:p>
          <a:p>
            <a:pPr marL="0" indent="0" algn="just">
              <a:buNone/>
            </a:pPr>
            <a:r>
              <a:rPr lang="pl-PL" dirty="0"/>
              <a:t>Można wyróżnić kilka rodzajów orzeczeń sądów w sprawach frankowych.</a:t>
            </a:r>
          </a:p>
          <a:p>
            <a:pPr marL="0" indent="0" algn="just">
              <a:buNone/>
            </a:pPr>
            <a:r>
              <a:rPr lang="pl-PL" b="1" dirty="0"/>
              <a:t>Oddalenie powództwa</a:t>
            </a:r>
            <a:r>
              <a:rPr lang="pl-PL" dirty="0"/>
              <a:t> – obecnie dosyć rzadko spotykane, ale zdarza się. Może wynikać z bardzo różnych przyczyn. Niektóre sądy uznają, że  przy powództwie o ustalenie jest współuczestnictwo konieczne wszystkich kredytobiorców, a zatem brak któregoś z nich skutkuje oddaleniem powództwa. Powództwa kredytobiorców-przedsiębiorców przeciwko bankom są zazwyczaj oddalane. Przede wszystkim jednak decydujące znaczenie mają okoliczności danej sprawy, a zwłaszcza treść konkretnej umowy kredytu – zwłaszcza w przypadku kredytów denominowanych, kiedy kredytobiorca miał możliwość wypłaty i spłaty kredytu wprost w walucie obcej część sądów uznaje, że takie umowy nie są nieważne i nie zawierają niedozwolonych postanowień umownych.</a:t>
            </a:r>
            <a:endParaRPr lang="pl-PL" b="1" dirty="0"/>
          </a:p>
        </p:txBody>
      </p:sp>
    </p:spTree>
    <p:extLst>
      <p:ext uri="{BB962C8B-B14F-4D97-AF65-F5344CB8AC3E}">
        <p14:creationId xmlns:p14="http://schemas.microsoft.com/office/powerpoint/2010/main" val="1194188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92500"/>
          </a:bodyPr>
          <a:lstStyle/>
          <a:p>
            <a:pPr marL="0" indent="0" algn="just">
              <a:buNone/>
            </a:pPr>
            <a:r>
              <a:rPr lang="pl-PL" b="1" dirty="0"/>
              <a:t>Zastąpienie kursu bankowego kursem średnim NBP i zasądzenie samych </a:t>
            </a:r>
            <a:r>
              <a:rPr lang="pl-PL" b="1" dirty="0" err="1"/>
              <a:t>spreadów</a:t>
            </a:r>
            <a:r>
              <a:rPr lang="pl-PL" dirty="0"/>
              <a:t> – rozwiązanie to zdarzało się w latach 2017-2019, ale po wyroku C-260/18 z 3.10.2019 r. jest niemal niespotykane, jednak są pojedyncze orzeczenia (także prawomocne), gdzie zapadło takie rozstrzygnięcie.</a:t>
            </a:r>
          </a:p>
          <a:p>
            <a:pPr marL="0" indent="0" algn="just">
              <a:buNone/>
            </a:pPr>
            <a:endParaRPr lang="pl-PL" dirty="0"/>
          </a:p>
          <a:p>
            <a:pPr marL="0" indent="0" algn="just">
              <a:buNone/>
            </a:pPr>
            <a:r>
              <a:rPr lang="pl-PL" b="1" dirty="0" err="1"/>
              <a:t>Odfrankowienie</a:t>
            </a:r>
            <a:r>
              <a:rPr lang="pl-PL" dirty="0"/>
              <a:t> – rozwiązanie, które było najbardziej popularne w 2019 r., jednak w latach 2020-2021 liczba takich rozstrzygnięć systematycznie maleje. Zaletą tego rozwiązania jest, że sytuacja po prawomocnym rozstrzygnięciu jest klarowna – umowa jest ważna, ale kredytobiorcy nie obciąża ryzyko kursowe i musi on spłacać raty, ale o bardzo niskim oprocentowaniu. W przeciwieństwie do nieważności umowy przy </a:t>
            </a:r>
            <a:r>
              <a:rPr lang="pl-PL" dirty="0" err="1"/>
              <a:t>odfrankowieniu</a:t>
            </a:r>
            <a:r>
              <a:rPr lang="pl-PL" dirty="0"/>
              <a:t> dla kredytobiorcy nie ma praktycznie żadnego ryzyka, bo skoro umowa jest ważna, to bank nie ma wobec kredytobiorcy żadnych roszczeń (o zwrot kapitału, o wynagrodzenie za korzystanie z kapitału, o waloryzację kapitału kredytu).</a:t>
            </a:r>
          </a:p>
        </p:txBody>
      </p:sp>
    </p:spTree>
    <p:extLst>
      <p:ext uri="{BB962C8B-B14F-4D97-AF65-F5344CB8AC3E}">
        <p14:creationId xmlns:p14="http://schemas.microsoft.com/office/powerpoint/2010/main" val="57339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F5BF1-4C23-40FE-8D1C-691808B4109A}"/>
              </a:ext>
            </a:extLst>
          </p:cNvPr>
          <p:cNvSpPr>
            <a:spLocks noGrp="1"/>
          </p:cNvSpPr>
          <p:nvPr>
            <p:ph type="title"/>
          </p:nvPr>
        </p:nvSpPr>
        <p:spPr/>
        <p:txBody>
          <a:bodyPr/>
          <a:lstStyle/>
          <a:p>
            <a:pPr algn="ctr"/>
            <a:r>
              <a:rPr lang="pl-PL" dirty="0"/>
              <a:t>Status konsumenta</a:t>
            </a:r>
          </a:p>
        </p:txBody>
      </p:sp>
      <p:sp>
        <p:nvSpPr>
          <p:cNvPr id="3" name="Symbol zastępczy zawartości 2">
            <a:extLst>
              <a:ext uri="{FF2B5EF4-FFF2-40B4-BE49-F238E27FC236}">
                <a16:creationId xmlns:a16="http://schemas.microsoft.com/office/drawing/2014/main" id="{FFEA9554-738D-4EB2-BC4A-0454ED260795}"/>
              </a:ext>
            </a:extLst>
          </p:cNvPr>
          <p:cNvSpPr>
            <a:spLocks noGrp="1"/>
          </p:cNvSpPr>
          <p:nvPr>
            <p:ph idx="1"/>
          </p:nvPr>
        </p:nvSpPr>
        <p:spPr/>
        <p:txBody>
          <a:bodyPr>
            <a:normAutofit fontScale="55000" lnSpcReduction="20000"/>
          </a:bodyPr>
          <a:lstStyle/>
          <a:p>
            <a:pPr marL="0" indent="0">
              <a:buNone/>
            </a:pPr>
            <a:r>
              <a:rPr lang="pl-PL" b="1" dirty="0"/>
              <a:t>Przepisy krajowe</a:t>
            </a:r>
          </a:p>
          <a:p>
            <a:pPr marL="0" indent="0">
              <a:buNone/>
            </a:pPr>
            <a:r>
              <a:rPr lang="pl-PL" dirty="0"/>
              <a:t>Art. 22¹ k.c.</a:t>
            </a:r>
          </a:p>
          <a:p>
            <a:pPr marL="0" indent="0">
              <a:buNone/>
            </a:pPr>
            <a:endParaRPr lang="pl-PL" dirty="0"/>
          </a:p>
          <a:p>
            <a:pPr marL="0" indent="0">
              <a:buNone/>
            </a:pPr>
            <a:r>
              <a:rPr lang="pl-PL" b="1" dirty="0"/>
              <a:t>Przepisy unijne</a:t>
            </a:r>
            <a:endParaRPr lang="pl-PL" dirty="0"/>
          </a:p>
          <a:p>
            <a:pPr marL="0" indent="0" algn="just">
              <a:buNone/>
            </a:pPr>
            <a:r>
              <a:rPr lang="pl-PL" dirty="0"/>
              <a:t>Art. 2 lit. b dyrektywy 93/13/EWG</a:t>
            </a:r>
          </a:p>
          <a:p>
            <a:pPr marL="0" indent="0" algn="just">
              <a:buNone/>
            </a:pPr>
            <a:endParaRPr lang="pl-PL" dirty="0"/>
          </a:p>
          <a:p>
            <a:pPr marL="0" indent="0" algn="just">
              <a:buNone/>
            </a:pPr>
            <a:r>
              <a:rPr lang="pl-PL" b="1" dirty="0"/>
              <a:t>Orzecznictwo krajowe</a:t>
            </a:r>
          </a:p>
          <a:p>
            <a:pPr marL="0" indent="0" algn="just">
              <a:buNone/>
            </a:pPr>
            <a:r>
              <a:rPr lang="pl-PL" dirty="0">
                <a:hlinkClick r:id="rId2"/>
              </a:rPr>
              <a:t>Wyrok Sądu Najwyższego z dnia 1 marca 2017 r., IV CSK 285/16</a:t>
            </a:r>
            <a:endParaRPr lang="pl-PL" dirty="0"/>
          </a:p>
          <a:p>
            <a:pPr marL="0" indent="0" algn="just">
              <a:buNone/>
            </a:pPr>
            <a:endParaRPr lang="pl-PL" dirty="0"/>
          </a:p>
          <a:p>
            <a:pPr marL="0" indent="0" algn="just">
              <a:buNone/>
            </a:pPr>
            <a:r>
              <a:rPr lang="pl-PL" b="1" dirty="0"/>
              <a:t>Orzecznictwo unijne</a:t>
            </a:r>
            <a:endParaRPr lang="pl-PL" dirty="0"/>
          </a:p>
          <a:p>
            <a:pPr marL="0" indent="0" algn="just">
              <a:buNone/>
            </a:pPr>
            <a:r>
              <a:rPr lang="pl-PL" dirty="0">
                <a:hlinkClick r:id="rId3"/>
              </a:rPr>
              <a:t>Wyrok Trybunału Sprawiedliwości z dnia 3 września 2015 r., C-110/14, </a:t>
            </a:r>
            <a:r>
              <a:rPr lang="pl-PL" dirty="0" err="1">
                <a:hlinkClick r:id="rId3"/>
              </a:rPr>
              <a:t>Costea</a:t>
            </a:r>
            <a:endParaRPr lang="pl-PL" dirty="0"/>
          </a:p>
          <a:p>
            <a:pPr marL="0" indent="0" algn="just">
              <a:buNone/>
            </a:pPr>
            <a:r>
              <a:rPr lang="pl-PL" dirty="0">
                <a:hlinkClick r:id="rId4"/>
              </a:rPr>
              <a:t>Wyrok Trybunału Sprawiedliwości z dnia 21 marca 2019 r., C-590/17, </a:t>
            </a:r>
            <a:r>
              <a:rPr lang="pl-PL" dirty="0" err="1">
                <a:hlinkClick r:id="rId4"/>
              </a:rPr>
              <a:t>Pouvin</a:t>
            </a:r>
            <a:r>
              <a:rPr lang="pl-PL" dirty="0">
                <a:hlinkClick r:id="rId4"/>
              </a:rPr>
              <a:t> i </a:t>
            </a:r>
            <a:r>
              <a:rPr lang="pl-PL" dirty="0" err="1">
                <a:hlinkClick r:id="rId4"/>
              </a:rPr>
              <a:t>Dijoux</a:t>
            </a:r>
            <a:endParaRPr lang="pl-PL" dirty="0"/>
          </a:p>
          <a:p>
            <a:pPr marL="0" indent="0" algn="just">
              <a:buNone/>
            </a:pPr>
            <a:r>
              <a:rPr lang="pl-PL" dirty="0">
                <a:hlinkClick r:id="rId5"/>
              </a:rPr>
              <a:t>Wyrok Trybunału Sprawiedliwości z dnia 9 lipca 2020 r., C‑698/18 i C‑699/18, SC Raiffeisen Bank SA i BRD Groupe </a:t>
            </a:r>
            <a:r>
              <a:rPr lang="pl-PL" dirty="0" err="1">
                <a:hlinkClick r:id="rId5"/>
              </a:rPr>
              <a:t>Société</a:t>
            </a:r>
            <a:r>
              <a:rPr lang="pl-PL" dirty="0">
                <a:hlinkClick r:id="rId5"/>
              </a:rPr>
              <a:t> </a:t>
            </a:r>
            <a:r>
              <a:rPr lang="pl-PL" dirty="0" err="1">
                <a:hlinkClick r:id="rId5"/>
              </a:rPr>
              <a:t>Générale</a:t>
            </a:r>
            <a:r>
              <a:rPr lang="pl-PL" dirty="0">
                <a:hlinkClick r:id="rId5"/>
              </a:rPr>
              <a:t> SA</a:t>
            </a:r>
            <a:endParaRPr lang="pl-PL" dirty="0"/>
          </a:p>
          <a:p>
            <a:pPr marL="0" indent="0" algn="just">
              <a:buNone/>
            </a:pPr>
            <a:r>
              <a:rPr lang="pl-PL" dirty="0">
                <a:hlinkClick r:id="rId6"/>
              </a:rPr>
              <a:t>Postanowienie Trybunału Sprawiedliwości z dnia 10 czerwca 2021 r., C-198/20, X Bank S.A.</a:t>
            </a:r>
            <a:endParaRPr lang="pl-PL" dirty="0"/>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7469503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lnSpcReduction="10000"/>
          </a:bodyPr>
          <a:lstStyle/>
          <a:p>
            <a:pPr marL="0" indent="0" algn="just">
              <a:buNone/>
            </a:pPr>
            <a:r>
              <a:rPr lang="pl-PL" b="1" dirty="0"/>
              <a:t>Ustalenie nieważności umowy i oddalenie w całości lub części roszczenia o zapłatę (teoria salda)</a:t>
            </a:r>
            <a:r>
              <a:rPr lang="pl-PL" dirty="0"/>
              <a:t> – rozwiązanie często widziane w 2020 r., ale po uchwałach SN o sygn. III CZP 11/20 i III CZP 6/21 już niemal niespotykane. </a:t>
            </a:r>
          </a:p>
          <a:p>
            <a:pPr marL="0" indent="0" algn="just">
              <a:buNone/>
            </a:pPr>
            <a:endParaRPr lang="pl-PL" dirty="0"/>
          </a:p>
          <a:p>
            <a:pPr marL="0" indent="0" algn="just">
              <a:buNone/>
            </a:pPr>
            <a:r>
              <a:rPr lang="pl-PL" b="1" dirty="0"/>
              <a:t>Ustalenie nieważności umowy i zasądzenie zwrotu świadczeń na rzecz kredytobiorcy</a:t>
            </a:r>
            <a:r>
              <a:rPr lang="pl-PL" dirty="0"/>
              <a:t> – obecnie zdecydowanie najczęściej spotykane rozstrzygnięcie.</a:t>
            </a:r>
          </a:p>
          <a:p>
            <a:pPr marL="0" indent="0" algn="just">
              <a:buNone/>
            </a:pPr>
            <a:endParaRPr lang="pl-PL" dirty="0"/>
          </a:p>
          <a:p>
            <a:pPr marL="0" indent="0" algn="just">
              <a:buNone/>
            </a:pPr>
            <a:r>
              <a:rPr lang="pl-PL" b="1" dirty="0"/>
              <a:t>Ustalenie bezwzględnej nieważności umowy i zasądzenie zwrotu świadczeń na rzecz kredytobiorcy</a:t>
            </a:r>
            <a:r>
              <a:rPr lang="pl-PL" dirty="0"/>
              <a:t> – orzeczenie sądu o tożsamej treści jak poprzednie, ale oparte na innej podstawie prawnej (najczęściej art. 58 § 1 k.c. w związku z naruszeniem art. 353(1) k.c. lub art. 69 prawa bankowego) – rozstrzygnięcie jak dotychczas występujące dosyć rzadko, jednak jego popularność rośnie w ostatnim roku.</a:t>
            </a:r>
          </a:p>
          <a:p>
            <a:pPr marL="0" indent="0" algn="just">
              <a:buNone/>
            </a:pPr>
            <a:endParaRPr lang="pl-PL" dirty="0"/>
          </a:p>
        </p:txBody>
      </p:sp>
    </p:spTree>
    <p:extLst>
      <p:ext uri="{BB962C8B-B14F-4D97-AF65-F5344CB8AC3E}">
        <p14:creationId xmlns:p14="http://schemas.microsoft.com/office/powerpoint/2010/main" val="21287965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85000" lnSpcReduction="20000"/>
          </a:bodyPr>
          <a:lstStyle/>
          <a:p>
            <a:pPr marL="0" indent="0" algn="just">
              <a:buNone/>
            </a:pPr>
            <a:r>
              <a:rPr lang="pl-PL" dirty="0"/>
              <a:t>Z finansowego punktu widzenia stwierdzenie nieważności umowy zazwyczaj (ale nie zawsze) jest dla kredytobiorców najkorzystniejszym wynikiem sprawy. Niemniej jednak wiąże się z pewnym ryzykiem. Kredytobiorca musi liczyć się z tym, że bank zażąda od niego zwrotu kapitału, a w razie powództwa banku będą istotne szanse na to, że sąd uzna, że roszczenie banku nie jest przedawnione bądź że jest przedawnione, ale zachodzą przesłanki z art. 117(1) k.c. Kwestia roszczeń o wynagrodzenie za korzystanie z kapitału nie jest rozstrzygnięta, jednak nawet gdyby takie roszczenia okazałyby się zasadne, to i tak klient musi liczyć się z tym, że zostanie pozwany przez bank, co będzie się wiązało z kosztami, nakładem pracy i stresem.</a:t>
            </a:r>
          </a:p>
          <a:p>
            <a:pPr marL="0" indent="0" algn="just">
              <a:buNone/>
            </a:pPr>
            <a:endParaRPr lang="pl-PL" dirty="0"/>
          </a:p>
          <a:p>
            <a:pPr marL="0" indent="0" algn="just">
              <a:buNone/>
            </a:pPr>
            <a:r>
              <a:rPr lang="pl-PL" dirty="0"/>
              <a:t>Należy pamiętać, że ostateczna decyzja, czy umowa jest nieważna czy </a:t>
            </a:r>
            <a:r>
              <a:rPr lang="pl-PL" dirty="0" err="1"/>
              <a:t>odfrankowiona</a:t>
            </a:r>
            <a:r>
              <a:rPr lang="pl-PL" dirty="0"/>
              <a:t> należy jednak do sądu, a nie do kredytobiorcy. A zatem z punktu widzenia należytej staranności pełnomocnika zazwyczaj należy oczekiwać, że w pozwie zostaną sformułowane żądania ewentualne na wypadek jednego z obu tych rozstrzygnięć. Niemniej jednak kredytobiorca może zdecydować, że nie chce nieważności umowy kredytu i taką decyzję będzie musiał uszanować zarówno jego pełnomocnik, jak i sąd, niemniej jednak należy liczyć się z tym, że w takim wypadku powództwo może zostać oddalone.</a:t>
            </a:r>
          </a:p>
        </p:txBody>
      </p:sp>
    </p:spTree>
    <p:extLst>
      <p:ext uri="{BB962C8B-B14F-4D97-AF65-F5344CB8AC3E}">
        <p14:creationId xmlns:p14="http://schemas.microsoft.com/office/powerpoint/2010/main" val="26329904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92500" lnSpcReduction="10000"/>
          </a:bodyPr>
          <a:lstStyle/>
          <a:p>
            <a:pPr marL="0" indent="0" algn="just">
              <a:buNone/>
            </a:pPr>
            <a:r>
              <a:rPr lang="pl-PL" b="1" dirty="0"/>
              <a:t>Unieważnienie umowy</a:t>
            </a:r>
            <a:r>
              <a:rPr lang="pl-PL" dirty="0"/>
              <a:t> – możliwe na podstawie art. 388 k.c., ale przesłanki stosowania tego przepisu i roczny termin zawity w praktyce wykluczają takie rozstrzygnięcie. Możliwe jest natomiast zastosowanie art. 12 ust. 1 pkt 4 ustawy o przeciwdziałaniu nieuczciwym praktykom rynkowym, choć i tak jest to dosyć niszowa podstawa roszczenia. Prowadzącemu jest znane tylko jedno prawomocne orzeczenie uwzględniające takie roszczenie.</a:t>
            </a:r>
          </a:p>
          <a:p>
            <a:pPr marL="0" indent="0" algn="just">
              <a:buNone/>
            </a:pPr>
            <a:endParaRPr lang="pl-PL" dirty="0"/>
          </a:p>
          <a:p>
            <a:pPr marL="0" indent="0" algn="just">
              <a:buNone/>
            </a:pPr>
            <a:r>
              <a:rPr lang="pl-PL" b="1" dirty="0"/>
              <a:t>Sankcja kredytu darmowego</a:t>
            </a:r>
            <a:r>
              <a:rPr lang="pl-PL" dirty="0"/>
              <a:t> – możliwe tylko w wypadku, kiedy kredyt był udzielony do kwoty 80.000 zł, co w przypadku kredytów hipotecznych zdarzało się niezwykle rzadko. Prowadzącemu jest znane tylko jedno prawomocne orzeczenie uwzględniające takie roszczenie.</a:t>
            </a:r>
          </a:p>
          <a:p>
            <a:pPr marL="0" indent="0" algn="just">
              <a:buNone/>
            </a:pPr>
            <a:endParaRPr lang="pl-PL" dirty="0"/>
          </a:p>
          <a:p>
            <a:pPr marL="0" indent="0" algn="just">
              <a:buNone/>
            </a:pPr>
            <a:r>
              <a:rPr lang="pl-PL" b="1" dirty="0"/>
              <a:t>Stwierdzenie skutecznego uchylenia się od skutków oświadczenia woli (błąd)</a:t>
            </a:r>
            <a:r>
              <a:rPr lang="pl-PL" dirty="0"/>
              <a:t> – prowadzącemu nie jest znane żadne orzeczenie tego rodzaju, nawet nieprawomocne. </a:t>
            </a:r>
          </a:p>
        </p:txBody>
      </p:sp>
    </p:spTree>
    <p:extLst>
      <p:ext uri="{BB962C8B-B14F-4D97-AF65-F5344CB8AC3E}">
        <p14:creationId xmlns:p14="http://schemas.microsoft.com/office/powerpoint/2010/main" val="21915893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47500" lnSpcReduction="20000"/>
          </a:bodyPr>
          <a:lstStyle/>
          <a:p>
            <a:pPr marL="0" indent="0" algn="just">
              <a:buNone/>
            </a:pPr>
            <a:r>
              <a:rPr lang="pl-PL" b="1" dirty="0"/>
              <a:t>4. Jak bronią się banki, z jak różnymi argumentami można się spotkać?</a:t>
            </a:r>
          </a:p>
          <a:p>
            <a:pPr marL="0" indent="0" algn="just">
              <a:buNone/>
            </a:pPr>
            <a:endParaRPr lang="pl-PL" b="1" dirty="0"/>
          </a:p>
          <a:p>
            <a:pPr marL="0" indent="0" algn="just">
              <a:buNone/>
            </a:pPr>
            <a:r>
              <a:rPr lang="pl-PL" dirty="0"/>
              <a:t>Ilość zarzutów i argumentów jest niezliczona, więc poniższe wyliczenie ma charakter przykładowy:</a:t>
            </a:r>
          </a:p>
          <a:p>
            <a:pPr marL="0" indent="0" algn="just">
              <a:buNone/>
            </a:pPr>
            <a:r>
              <a:rPr lang="pl-PL" dirty="0"/>
              <a:t>- zarzut przedawnienia,</a:t>
            </a:r>
          </a:p>
          <a:p>
            <a:pPr marL="0" indent="0" algn="just">
              <a:buNone/>
            </a:pPr>
            <a:r>
              <a:rPr lang="pl-PL" dirty="0"/>
              <a:t>- zarzut niewykazania roszczenia co do zasady i co do wysokości,</a:t>
            </a:r>
          </a:p>
          <a:p>
            <a:pPr marL="0" indent="0" algn="just">
              <a:buNone/>
            </a:pPr>
            <a:r>
              <a:rPr lang="pl-PL" dirty="0"/>
              <a:t>- umowa nie jest nieważna,</a:t>
            </a:r>
          </a:p>
          <a:p>
            <a:pPr marL="0" indent="0" algn="just">
              <a:buNone/>
            </a:pPr>
            <a:r>
              <a:rPr lang="pl-PL" dirty="0"/>
              <a:t>- umowa nie jest sprzeczna z ustawą ani zasadami współżycia społecznego,</a:t>
            </a:r>
          </a:p>
          <a:p>
            <a:pPr marL="0" indent="0" algn="just">
              <a:buNone/>
            </a:pPr>
            <a:r>
              <a:rPr lang="pl-PL" dirty="0"/>
              <a:t>- postanowienia umowy kwestionowane przez kredytobiorcę zostały przez niego indywidualnie uzgodnione,</a:t>
            </a:r>
          </a:p>
          <a:p>
            <a:pPr marL="0" indent="0" algn="just">
              <a:buNone/>
            </a:pPr>
            <a:r>
              <a:rPr lang="pl-PL" dirty="0"/>
              <a:t>- postanowienia umowne są jednoznaczne, klarowne i zrozumiałe,</a:t>
            </a:r>
          </a:p>
          <a:p>
            <a:pPr marL="0" indent="0" algn="just">
              <a:buNone/>
            </a:pPr>
            <a:r>
              <a:rPr lang="pl-PL" dirty="0"/>
              <a:t>- postanowienia umowne nie kształtują praw i obowiązków konsumenta sprzecznie z dobrymi obyczajami ani nie naruszają jego interesów,</a:t>
            </a:r>
          </a:p>
          <a:p>
            <a:pPr marL="0" indent="0" algn="just">
              <a:buNone/>
            </a:pPr>
            <a:r>
              <a:rPr lang="pl-PL" dirty="0"/>
              <a:t>- kredytobiorca został wyczerpująco pouczony o ryzyku kursowym,</a:t>
            </a:r>
          </a:p>
          <a:p>
            <a:pPr marL="0" indent="0" algn="just">
              <a:buNone/>
            </a:pPr>
            <a:r>
              <a:rPr lang="pl-PL" dirty="0"/>
              <a:t>- kredytobiorca rozumiał ryzyko kursowe wiążące z się z umową kredytu,</a:t>
            </a:r>
          </a:p>
          <a:p>
            <a:pPr marL="0" indent="0" algn="just">
              <a:buNone/>
            </a:pPr>
            <a:r>
              <a:rPr lang="pl-PL" dirty="0"/>
              <a:t>- kredytobiorca nie zgłaszał zastrzeżeń do umowy kredytu przed jej podpisaniem,</a:t>
            </a:r>
          </a:p>
          <a:p>
            <a:pPr marL="0" indent="0" algn="just">
              <a:buNone/>
            </a:pPr>
            <a:r>
              <a:rPr lang="pl-PL" dirty="0"/>
              <a:t>- bank zawsze stosował zawsze rynkowe kursy walut,</a:t>
            </a:r>
          </a:p>
          <a:p>
            <a:pPr marL="0" indent="0" algn="just">
              <a:buNone/>
            </a:pPr>
            <a:r>
              <a:rPr lang="pl-PL" dirty="0"/>
              <a:t>- nawet gdyby uznać, że klauzule przeliczeniowe są abuzywne, to nie stoi to na przeszkodzie dalszemu wykonywaniu umowy, w szczególności można zastosować kurs średni NBP do przeliczeń (podstawą jest m.in. art. 358 k.c.),</a:t>
            </a:r>
          </a:p>
          <a:p>
            <a:pPr marL="0" indent="0" algn="just">
              <a:buNone/>
            </a:pPr>
            <a:r>
              <a:rPr lang="pl-PL" dirty="0"/>
              <a:t>- ewentualna abuzywność klauzul przeliczeniowych została usunięta przez ustawę </a:t>
            </a:r>
            <a:r>
              <a:rPr lang="pl-PL" dirty="0" err="1"/>
              <a:t>antyspreadową</a:t>
            </a:r>
            <a:r>
              <a:rPr lang="pl-PL" dirty="0"/>
              <a:t> (ewentualnie aneks, jeśli został zawarty), a więc na datę zamknięcia rozprawy (art. 316 k.p.c.) umowa nie zawiera żadnych niedozwolonych postanowień umownych,</a:t>
            </a:r>
          </a:p>
          <a:p>
            <a:pPr marL="0" indent="0" algn="just">
              <a:buNone/>
            </a:pPr>
            <a:r>
              <a:rPr lang="pl-PL" dirty="0"/>
              <a:t>- kredytobiorcy przez wiele lat wykonywali umowę bez zastrzeżeń, a zatem nie mogą po tak długim czasie kwestionować jej postanowień,</a:t>
            </a:r>
          </a:p>
          <a:p>
            <a:pPr marL="0" indent="0" algn="just">
              <a:buNone/>
            </a:pPr>
            <a:r>
              <a:rPr lang="pl-PL" dirty="0"/>
              <a:t>- powództwo wynika ze zmiany kursu CHF/PLN, a nie z powodu jakichkolwiek wad umowy,</a:t>
            </a:r>
          </a:p>
          <a:p>
            <a:pPr marL="0" indent="0" algn="just">
              <a:buNone/>
            </a:pPr>
            <a:r>
              <a:rPr lang="pl-PL" dirty="0"/>
              <a:t>- roszczenie powodów stanowi nadużycie prawa podmiotowego (art. </a:t>
            </a:r>
            <a:r>
              <a:rPr lang="pl-PL"/>
              <a:t>5 k.c.),</a:t>
            </a:r>
            <a:endParaRPr lang="pl-PL" dirty="0"/>
          </a:p>
        </p:txBody>
      </p:sp>
    </p:spTree>
    <p:extLst>
      <p:ext uri="{BB962C8B-B14F-4D97-AF65-F5344CB8AC3E}">
        <p14:creationId xmlns:p14="http://schemas.microsoft.com/office/powerpoint/2010/main" val="17590858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55000" lnSpcReduction="20000"/>
          </a:bodyPr>
          <a:lstStyle/>
          <a:p>
            <a:pPr marL="0" indent="0" algn="just">
              <a:buNone/>
            </a:pPr>
            <a:r>
              <a:rPr lang="pl-PL" dirty="0"/>
              <a:t>- uwzględnienie powództwa opartego o założenie nieważności umowy kredytu jest niemożliwe, ponieważ nieważność umowy jest niekorzystna dla kredytobiorcy, a jego zgoda na stwierdzenie nieważności tej umowy jest obarczona błędem, ponieważ nie zdaje on sobie konsekwencji z wszystkich skutków nieważności umowy,</a:t>
            </a:r>
          </a:p>
          <a:p>
            <a:pPr marL="0" indent="0" algn="just">
              <a:buNone/>
            </a:pPr>
            <a:r>
              <a:rPr lang="pl-PL" dirty="0"/>
              <a:t>- nieważność umowy kredytu będzie pociągała za sobą roszczenie banku wobec kredytobiorcy o wynagrodzenie lub zwrot kosztów korzystania z kapitału,</a:t>
            </a:r>
          </a:p>
          <a:p>
            <a:pPr marL="0" indent="0" algn="just">
              <a:buNone/>
            </a:pPr>
            <a:r>
              <a:rPr lang="pl-PL" dirty="0"/>
              <a:t>- „</a:t>
            </a:r>
            <a:r>
              <a:rPr lang="pl-PL" dirty="0" err="1"/>
              <a:t>odfrankowienie</a:t>
            </a:r>
            <a:r>
              <a:rPr lang="pl-PL" dirty="0"/>
              <a:t>” umowy kredytu jest niedopuszczalne, ponieważ kredyt złotowy z oprocentowaniem LIBOR CHF jest sprzeczny z zasadami ekonomii i z przepisami prawa (m.in. Rozporządzeniem BMR), a żaden bank nie udzielał i nie udzieliłby takiego kredytu,</a:t>
            </a:r>
          </a:p>
          <a:p>
            <a:pPr marL="0" indent="0" algn="just">
              <a:buNone/>
            </a:pPr>
            <a:r>
              <a:rPr lang="pl-PL" dirty="0"/>
              <a:t>- powód nie ma interesu prawnego we wniesieniu powództwa o ustalenie,</a:t>
            </a:r>
          </a:p>
          <a:p>
            <a:pPr marL="0" indent="0" algn="just">
              <a:buNone/>
            </a:pPr>
            <a:r>
              <a:rPr lang="pl-PL" dirty="0"/>
              <a:t>- bank nie jest bezpodstawnie wzbogacony względem kredytobiorcy, a nawet gdyby był, to wykorzystał środki otrzymane od niego (art. 409 k.c.),</a:t>
            </a:r>
          </a:p>
          <a:p>
            <a:pPr marL="0" indent="0" algn="just">
              <a:buNone/>
            </a:pPr>
            <a:r>
              <a:rPr lang="pl-PL" dirty="0"/>
              <a:t>- w razie nieważności umowy bankowi przysługuje wobec kredytobiorcy roszczenie o zwrot kapitału, co oznacza, że bank nie jest bezpodstawnie wzbogacony (teoria salda),</a:t>
            </a:r>
          </a:p>
          <a:p>
            <a:pPr marL="0" indent="0" algn="just">
              <a:buNone/>
            </a:pPr>
            <a:r>
              <a:rPr lang="pl-PL" dirty="0"/>
              <a:t>- roszczenie o zwrot świadczenia nienależnego jest wykluczone z uwagi na wystąpienie postaw z art. 411 pkt 1, 2 lub 4 k.c.</a:t>
            </a:r>
          </a:p>
          <a:p>
            <a:pPr marL="0" indent="0" algn="just">
              <a:buNone/>
            </a:pPr>
            <a:r>
              <a:rPr lang="pl-PL" dirty="0"/>
              <a:t>- uwzględnienie powództwa oznaczałoby uprzywilejowanie kredytobiorców frankowych wobec kredytobiorców frankowych wobec kredytobiorców złotowych, a zatem byłoby niesprawiedliwe społecznie,</a:t>
            </a:r>
          </a:p>
          <a:p>
            <a:pPr marL="0" indent="0" algn="just">
              <a:buNone/>
            </a:pPr>
            <a:r>
              <a:rPr lang="pl-PL" dirty="0"/>
              <a:t>- uwzględnianie powództw kredytobiorców przeciwko bankom przez sądy może prowadzić do zachwiania stabilności sektora bankowego, co będzie miało negatywne skutki dla całej gospodarki,</a:t>
            </a:r>
          </a:p>
          <a:p>
            <a:pPr marL="0" indent="0" algn="just">
              <a:buNone/>
            </a:pPr>
            <a:endParaRPr lang="pl-PL" dirty="0"/>
          </a:p>
          <a:p>
            <a:pPr marL="0" indent="0" algn="just">
              <a:buNone/>
            </a:pPr>
            <a:endParaRPr lang="pl-PL" dirty="0"/>
          </a:p>
          <a:p>
            <a:pPr marL="0" indent="0" algn="just">
              <a:buNone/>
            </a:pPr>
            <a:r>
              <a:rPr lang="pl-PL" dirty="0"/>
              <a:t>Rzadziej spotykane zarzuty:</a:t>
            </a:r>
          </a:p>
          <a:p>
            <a:pPr marL="0" indent="0" algn="just">
              <a:buNone/>
            </a:pPr>
            <a:r>
              <a:rPr lang="pl-PL" dirty="0"/>
              <a:t>- powód nie był konsumentem w chwili zawarcia umowy,</a:t>
            </a:r>
          </a:p>
          <a:p>
            <a:pPr marL="0" indent="0" algn="just">
              <a:buNone/>
            </a:pPr>
            <a:r>
              <a:rPr lang="pl-PL" dirty="0"/>
              <a:t>- zarzut potrącenia,</a:t>
            </a:r>
          </a:p>
          <a:p>
            <a:pPr marL="0" indent="0" algn="just">
              <a:buNone/>
            </a:pPr>
            <a:r>
              <a:rPr lang="pl-PL" dirty="0"/>
              <a:t>- zarzut zatrzymania</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10223945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55000" lnSpcReduction="20000"/>
          </a:bodyPr>
          <a:lstStyle/>
          <a:p>
            <a:pPr marL="0" indent="0" algn="just">
              <a:buNone/>
            </a:pPr>
            <a:r>
              <a:rPr lang="pl-PL" b="1" dirty="0"/>
              <a:t>5. Jakie są najczęściej błędy pełnomocników związane z tego rodzaju postępowaniami?</a:t>
            </a:r>
          </a:p>
          <a:p>
            <a:pPr marL="0" indent="0" algn="just">
              <a:buNone/>
            </a:pPr>
            <a:endParaRPr lang="pl-PL" dirty="0"/>
          </a:p>
          <a:p>
            <a:pPr marL="0" indent="0" algn="just">
              <a:buNone/>
            </a:pPr>
            <a:r>
              <a:rPr lang="pl-PL" dirty="0"/>
              <a:t>Prawo nie jest nauką ścisłą jak np. matematyka, więc ciężko mówić o błędach stron. Niemniej jednak można wyróżnić pewne działania, które mogą nieść za sobą niekorzystne konsekwencje.</a:t>
            </a:r>
          </a:p>
          <a:p>
            <a:pPr marL="0" indent="0" algn="just">
              <a:buNone/>
            </a:pPr>
            <a:endParaRPr lang="pl-PL" dirty="0"/>
          </a:p>
          <a:p>
            <a:pPr marL="0" indent="0" algn="ctr">
              <a:buNone/>
            </a:pPr>
            <a:r>
              <a:rPr lang="pl-PL" b="1" dirty="0"/>
              <a:t>„Błędy” pełnomocników kredytobiorców</a:t>
            </a:r>
          </a:p>
          <a:p>
            <a:pPr marL="0" indent="0" algn="just">
              <a:buNone/>
            </a:pPr>
            <a:r>
              <a:rPr lang="pl-PL" b="1" dirty="0"/>
              <a:t>Niewłaściwa waluta żądania</a:t>
            </a:r>
            <a:r>
              <a:rPr lang="pl-PL" dirty="0"/>
              <a:t> – jeżeli raty spłacano w CHF, to należy żądać zapłaty CHF, a nie ich równowartości w PLN. Art. 358 k.c. daje możliwość wyboru waluty dłużnikowi, a nie wierzycielowi. Sformułowanie żądania zapłaty w złej walucie może spowodować oddalenie powództwa.</a:t>
            </a:r>
          </a:p>
          <a:p>
            <a:pPr marL="0" indent="0" algn="just">
              <a:buNone/>
            </a:pPr>
            <a:r>
              <a:rPr lang="pl-PL" b="1" dirty="0"/>
              <a:t>Nieprecyzyjne powództwo o ustalenie</a:t>
            </a:r>
            <a:r>
              <a:rPr lang="pl-PL" dirty="0"/>
              <a:t> – powinno się sprecyzować, czy domaga się ustalenia nieważności czy nieistnienia stosunku prawnego czy unieważnienia itd. (jeżeli jest wiele żądań, to należy je sformułować jako powództwa ewentualne i uporządkować) – ryzyko zwrotu pozwu.</a:t>
            </a:r>
          </a:p>
          <a:p>
            <a:pPr marL="0" indent="0" algn="just">
              <a:buNone/>
            </a:pPr>
            <a:r>
              <a:rPr lang="pl-PL" b="1" dirty="0"/>
              <a:t>Nieprecyzyjne powództwo o zapłatę</a:t>
            </a:r>
            <a:r>
              <a:rPr lang="pl-PL" dirty="0"/>
              <a:t> – nie ma ryzyka zwrotu, ale sąd może mieć wątpliwości, za jaki okres powód domaga się zwrotu rat kredytu i to wydłuży postępowanie.</a:t>
            </a:r>
          </a:p>
          <a:p>
            <a:pPr marL="0" indent="0" algn="just">
              <a:buNone/>
            </a:pPr>
            <a:r>
              <a:rPr lang="pl-PL" b="1" dirty="0"/>
              <a:t>Brak wezwania do zapłaty przed procesem</a:t>
            </a:r>
            <a:r>
              <a:rPr lang="pl-PL" dirty="0"/>
              <a:t> – warto jest wysłać wezwanie do zapłaty nawet tydzień-dwa przed wniesieniem pozwu, bo wtedy m się wpływ na to, kiedy zaczną się naliczać odsetki. Brak wezwania do zapłaty przez wniesieniem pozwu powoduje, że odsetki będą naliczane dopiero od doręczenia odpisu pozwu pozwanemu, a to może nastąpić nawet kilka miesięcy po wniesieniu pozwu. </a:t>
            </a:r>
          </a:p>
          <a:p>
            <a:pPr marL="0" indent="0" algn="just">
              <a:buNone/>
            </a:pPr>
            <a:r>
              <a:rPr lang="pl-PL" b="1" dirty="0"/>
              <a:t>Brak wykazania doręczenia wezwania do zapłaty </a:t>
            </a:r>
            <a:r>
              <a:rPr lang="pl-PL" dirty="0"/>
              <a:t>– bez tego sąd nie wie, od kiedy pozwany pozostaje w opóźnieniu i od kiedy naliczać odsetki. Dowodem będzie zwrotne potwierdzenie odbioru, ale wystarczy nawet wydruk historii śledzenia przesyłki ze strony internetowej Poczty Polskiej. Jeśli pozwany odpowiedział na wezwanie, to dokument tej odpowiedzi będzie pośrednim dowodem na doręczenie mu wezwania do zapłaty najpóźniej z datą tego pisma.</a:t>
            </a:r>
          </a:p>
          <a:p>
            <a:pPr marL="0" indent="0" algn="just">
              <a:buNone/>
            </a:pPr>
            <a:r>
              <a:rPr lang="pl-PL" b="1" dirty="0"/>
              <a:t>Brak wniosku o rozpoznanie sprawy pod nieobecność powoda/pełnomocnika powoda</a:t>
            </a:r>
            <a:r>
              <a:rPr lang="pl-PL" dirty="0"/>
              <a:t> – ryzyko zawieszenia postępowania, jeśli pełnomocnik (substytut/aplikant) się nie stawi albo spóźni z nieprzewidzianych przyczyn.</a:t>
            </a:r>
          </a:p>
        </p:txBody>
      </p:sp>
    </p:spTree>
    <p:extLst>
      <p:ext uri="{BB962C8B-B14F-4D97-AF65-F5344CB8AC3E}">
        <p14:creationId xmlns:p14="http://schemas.microsoft.com/office/powerpoint/2010/main" val="1355803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fontScale="70000" lnSpcReduction="20000"/>
          </a:bodyPr>
          <a:lstStyle/>
          <a:p>
            <a:pPr marL="0" indent="0" algn="just">
              <a:buNone/>
            </a:pPr>
            <a:r>
              <a:rPr lang="pl-PL" b="1" dirty="0"/>
              <a:t>Brak wniosku o przeprowadzenie posiedzenia przygotowawczego pod nieobecność powoda i pełnomocnika powoda </a:t>
            </a:r>
            <a:r>
              <a:rPr lang="pl-PL" dirty="0"/>
              <a:t>– podobnie jw., ale ryzyko jest znacznie wyższe, bo może dojść do umorzenia postępowania, a w konsekwencji utraty opłaty od pozwu i zapłaty kosztów na rzecz przeciwnika, a poza tym powstaje konieczność ponownego wniesienia pozwu i prowadzenia procesu od nowa.</a:t>
            </a:r>
          </a:p>
          <a:p>
            <a:pPr marL="0" indent="0" algn="just">
              <a:buNone/>
            </a:pPr>
            <a:r>
              <a:rPr lang="pl-PL" b="1" dirty="0"/>
              <a:t>Brak pełnej dokumentacji kredytowej </a:t>
            </a:r>
            <a:r>
              <a:rPr lang="pl-PL" dirty="0"/>
              <a:t>– niezbędne minimum to umowa kredytu i historia spłaty kredytu. Należy zwrócić uwagę, aby historia spłaty kredytu obejmowała cały okres objęty pozwem i była wyrażona w tej samej walucie, w której rzeczywiście spłacano kredyt. Czasami bank wydaje historię kredytu w walucie obcej, pomimo że spłata następowała w PLN – należy zwrócić na to uwagę, bo w skrajnym wypadku sąd może przyjąć, że powód nie wskazał wysokości powództwa o zapłatę.</a:t>
            </a:r>
            <a:endParaRPr lang="pl-PL" b="1" dirty="0"/>
          </a:p>
          <a:p>
            <a:pPr marL="0" indent="0" algn="just">
              <a:buNone/>
            </a:pPr>
            <a:r>
              <a:rPr lang="pl-PL" b="1" dirty="0"/>
              <a:t>Brak wszystkich współuczestników koniecznych</a:t>
            </a:r>
            <a:r>
              <a:rPr lang="pl-PL" dirty="0"/>
              <a:t>. </a:t>
            </a:r>
          </a:p>
          <a:p>
            <a:pPr marL="0" indent="0" algn="just">
              <a:buNone/>
            </a:pPr>
            <a:r>
              <a:rPr lang="pl-PL" b="1" dirty="0"/>
              <a:t>Nieprawidłowe określenie żądania zapłaty na rzecz wielu powodów</a:t>
            </a:r>
            <a:r>
              <a:rPr lang="pl-PL" dirty="0"/>
              <a:t>.</a:t>
            </a:r>
          </a:p>
          <a:p>
            <a:pPr marL="0" indent="0" algn="just">
              <a:buNone/>
            </a:pPr>
            <a:r>
              <a:rPr lang="pl-PL" b="1" dirty="0"/>
              <a:t>Brak wskazania adresów e-mail pełnomocnika, powodów i ewentualnych świadków</a:t>
            </a:r>
            <a:r>
              <a:rPr lang="pl-PL" dirty="0"/>
              <a:t>. Dotychczas brak wskazania adresu e-mail powodował, że Sąd wzywał o jego wskazanie, a e-mail jest niezbędny, aby wysłać link do rozprawy w trybie zdalnym. Dlatego konieczne jest wskazanie adresu e-mail pełnomocnika, natomiast jeżeli Sąd ma przesłuchać stronę, to potrzebny jest także adres tej strony (podobnie e-mail świadka, chyba że jest przesłuchiwany w formie pisemnej). Od dnia 3.07.2021 r. brak wskazania adresu e-mail i numeru telefonu w pierwszym piśmie procesowym profesjonalnego pełnomocnika będzie stanowił brak formalny tego pisma procesowego.</a:t>
            </a:r>
          </a:p>
          <a:p>
            <a:pPr marL="0" indent="0" algn="just">
              <a:buNone/>
            </a:pPr>
            <a:r>
              <a:rPr lang="pl-PL" b="1" dirty="0"/>
              <a:t>Stawianie wszystkiego na jedną kartę </a:t>
            </a:r>
            <a:r>
              <a:rPr lang="pl-PL" dirty="0"/>
              <a:t>– dotychczas orzecznictwo nie jest jeszcze w pełni jednolite co do tego, czy skutkiem abuzywności klauzul indeksacyjnych/przeliczeniowych jest </a:t>
            </a:r>
            <a:r>
              <a:rPr lang="pl-PL" dirty="0" err="1"/>
              <a:t>odfrankowienie</a:t>
            </a:r>
            <a:r>
              <a:rPr lang="pl-PL" dirty="0"/>
              <a:t> czy nieważność umowy. </a:t>
            </a:r>
          </a:p>
        </p:txBody>
      </p:sp>
    </p:spTree>
    <p:extLst>
      <p:ext uri="{BB962C8B-B14F-4D97-AF65-F5344CB8AC3E}">
        <p14:creationId xmlns:p14="http://schemas.microsoft.com/office/powerpoint/2010/main" val="1782790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CE9E76-55CB-4234-89DB-328BF7DFCD1B}"/>
              </a:ext>
            </a:extLst>
          </p:cNvPr>
          <p:cNvSpPr>
            <a:spLocks noGrp="1"/>
          </p:cNvSpPr>
          <p:nvPr>
            <p:ph type="title"/>
          </p:nvPr>
        </p:nvSpPr>
        <p:spPr>
          <a:xfrm>
            <a:off x="838200" y="365126"/>
            <a:ext cx="10515600" cy="315911"/>
          </a:xfrm>
        </p:spPr>
        <p:txBody>
          <a:bodyPr>
            <a:normAutofit/>
          </a:bodyPr>
          <a:lstStyle/>
          <a:p>
            <a:endParaRPr lang="pl-PL" sz="800" dirty="0"/>
          </a:p>
        </p:txBody>
      </p:sp>
      <p:sp>
        <p:nvSpPr>
          <p:cNvPr id="3" name="Symbol zastępczy zawartości 2">
            <a:extLst>
              <a:ext uri="{FF2B5EF4-FFF2-40B4-BE49-F238E27FC236}">
                <a16:creationId xmlns:a16="http://schemas.microsoft.com/office/drawing/2014/main" id="{0B0D10D5-2C1B-4AF4-A229-4E76485F880A}"/>
              </a:ext>
            </a:extLst>
          </p:cNvPr>
          <p:cNvSpPr>
            <a:spLocks noGrp="1"/>
          </p:cNvSpPr>
          <p:nvPr>
            <p:ph idx="1"/>
          </p:nvPr>
        </p:nvSpPr>
        <p:spPr>
          <a:xfrm>
            <a:off x="838200" y="897774"/>
            <a:ext cx="10515600" cy="5735781"/>
          </a:xfrm>
        </p:spPr>
        <p:txBody>
          <a:bodyPr>
            <a:normAutofit lnSpcReduction="10000"/>
          </a:bodyPr>
          <a:lstStyle/>
          <a:p>
            <a:pPr marL="0" indent="0" algn="ctr">
              <a:buNone/>
            </a:pPr>
            <a:r>
              <a:rPr lang="pl-PL" b="1" dirty="0"/>
              <a:t>„Błędy” pełnomocników banków</a:t>
            </a:r>
          </a:p>
          <a:p>
            <a:pPr marL="0" indent="0" algn="just">
              <a:buNone/>
            </a:pPr>
            <a:r>
              <a:rPr lang="pl-PL" b="1" dirty="0"/>
              <a:t>Brak konkretnych zarzutów do wyliczeń kredytobiorców</a:t>
            </a:r>
            <a:r>
              <a:rPr lang="pl-PL" dirty="0"/>
              <a:t> </a:t>
            </a:r>
          </a:p>
          <a:p>
            <a:pPr marL="0" indent="0" algn="just">
              <a:buNone/>
            </a:pPr>
            <a:r>
              <a:rPr lang="pl-PL" b="1" dirty="0"/>
              <a:t>Braki w dokumentacji kredytowej </a:t>
            </a:r>
          </a:p>
          <a:p>
            <a:pPr marL="0" indent="0" algn="just">
              <a:buNone/>
            </a:pPr>
            <a:r>
              <a:rPr lang="pl-PL" b="1" dirty="0"/>
              <a:t>Przedłożenie nieprawidłowej dokumentacji kredytowej</a:t>
            </a:r>
            <a:endParaRPr lang="pl-PL" dirty="0"/>
          </a:p>
          <a:p>
            <a:pPr marL="0" indent="0" algn="just">
              <a:buNone/>
            </a:pPr>
            <a:r>
              <a:rPr lang="pl-PL" b="1" dirty="0"/>
              <a:t>Brak zarzutu przedawnienia </a:t>
            </a:r>
            <a:endParaRPr lang="pl-PL" dirty="0"/>
          </a:p>
          <a:p>
            <a:pPr marL="0" indent="0" algn="just">
              <a:buNone/>
            </a:pPr>
            <a:r>
              <a:rPr lang="pl-PL" b="1" dirty="0"/>
              <a:t>Brak wykazania zasadności zarzutu przedawnienia </a:t>
            </a:r>
            <a:endParaRPr lang="pl-PL" dirty="0"/>
          </a:p>
          <a:p>
            <a:pPr marL="0" indent="0" algn="just">
              <a:buNone/>
            </a:pPr>
            <a:r>
              <a:rPr lang="pl-PL" b="1" dirty="0"/>
              <a:t>Brak zarzutu potrącenia </a:t>
            </a:r>
            <a:endParaRPr lang="pl-PL" dirty="0"/>
          </a:p>
          <a:p>
            <a:pPr marL="0" indent="0" algn="just">
              <a:buNone/>
            </a:pPr>
            <a:r>
              <a:rPr lang="pl-PL" b="1" dirty="0"/>
              <a:t>Nieprawidłowy zarzut potrącenia</a:t>
            </a:r>
            <a:r>
              <a:rPr lang="pl-PL" dirty="0"/>
              <a:t> </a:t>
            </a:r>
          </a:p>
          <a:p>
            <a:pPr marL="0" indent="0" algn="just">
              <a:buNone/>
            </a:pPr>
            <a:r>
              <a:rPr lang="pl-PL" b="1" dirty="0"/>
              <a:t>Brak zarzutu zatrzymania </a:t>
            </a:r>
            <a:endParaRPr lang="pl-PL" dirty="0"/>
          </a:p>
          <a:p>
            <a:pPr marL="0" indent="0" algn="just">
              <a:buNone/>
            </a:pPr>
            <a:r>
              <a:rPr lang="pl-PL" b="1" dirty="0"/>
              <a:t>Nieprawidłowy zarzut zatrzymania</a:t>
            </a:r>
            <a:r>
              <a:rPr lang="pl-PL" dirty="0"/>
              <a:t> </a:t>
            </a:r>
          </a:p>
          <a:p>
            <a:pPr marL="0" indent="0" algn="just">
              <a:buNone/>
            </a:pPr>
            <a:r>
              <a:rPr lang="pl-PL" b="1" dirty="0"/>
              <a:t>Sformułowanie żądania o zapłatę w nieprawidłowej walucie</a:t>
            </a:r>
            <a:r>
              <a:rPr lang="pl-PL" dirty="0"/>
              <a:t> (w sytuacji kiedy to bank jest powodem) </a:t>
            </a:r>
          </a:p>
          <a:p>
            <a:pPr marL="0" indent="0" algn="just">
              <a:buNone/>
            </a:pPr>
            <a:endParaRPr lang="pl-PL" dirty="0"/>
          </a:p>
        </p:txBody>
      </p:sp>
    </p:spTree>
    <p:extLst>
      <p:ext uri="{BB962C8B-B14F-4D97-AF65-F5344CB8AC3E}">
        <p14:creationId xmlns:p14="http://schemas.microsoft.com/office/powerpoint/2010/main" val="475003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5DAD06-EDA3-428D-8AE3-F79311D1647B}"/>
              </a:ext>
            </a:extLst>
          </p:cNvPr>
          <p:cNvSpPr>
            <a:spLocks noGrp="1"/>
          </p:cNvSpPr>
          <p:nvPr>
            <p:ph type="title"/>
          </p:nvPr>
        </p:nvSpPr>
        <p:spPr/>
        <p:txBody>
          <a:bodyPr/>
          <a:lstStyle/>
          <a:p>
            <a:pPr algn="ctr"/>
            <a:r>
              <a:rPr lang="pl-PL" dirty="0"/>
              <a:t>Indywidualne uzgodnienie</a:t>
            </a:r>
          </a:p>
        </p:txBody>
      </p:sp>
      <p:sp>
        <p:nvSpPr>
          <p:cNvPr id="3" name="Symbol zastępczy zawartości 2">
            <a:extLst>
              <a:ext uri="{FF2B5EF4-FFF2-40B4-BE49-F238E27FC236}">
                <a16:creationId xmlns:a16="http://schemas.microsoft.com/office/drawing/2014/main" id="{22D321F3-BDBE-4CCC-8D5B-3F676B837A86}"/>
              </a:ext>
            </a:extLst>
          </p:cNvPr>
          <p:cNvSpPr>
            <a:spLocks noGrp="1"/>
          </p:cNvSpPr>
          <p:nvPr>
            <p:ph idx="1"/>
          </p:nvPr>
        </p:nvSpPr>
        <p:spPr/>
        <p:txBody>
          <a:bodyPr>
            <a:normAutofit fontScale="77500" lnSpcReduction="20000"/>
          </a:bodyPr>
          <a:lstStyle/>
          <a:p>
            <a:pPr marL="0" indent="0" algn="just">
              <a:buNone/>
            </a:pPr>
            <a:r>
              <a:rPr lang="pl-PL" b="1" dirty="0"/>
              <a:t>Przepisy krajowe</a:t>
            </a:r>
          </a:p>
          <a:p>
            <a:pPr marL="0" indent="0" algn="just">
              <a:buNone/>
            </a:pPr>
            <a:r>
              <a:rPr lang="pl-PL" dirty="0"/>
              <a:t>Art. 385¹ k.c.</a:t>
            </a:r>
          </a:p>
          <a:p>
            <a:pPr marL="0" indent="0" algn="just">
              <a:buNone/>
            </a:pPr>
            <a:endParaRPr lang="pl-PL" dirty="0"/>
          </a:p>
          <a:p>
            <a:pPr marL="0" indent="0" algn="just">
              <a:buNone/>
            </a:pPr>
            <a:r>
              <a:rPr lang="pl-PL" b="1" dirty="0"/>
              <a:t>Przepisy unijne</a:t>
            </a:r>
            <a:endParaRPr lang="pl-PL" dirty="0"/>
          </a:p>
          <a:p>
            <a:pPr marL="0" indent="0" algn="just">
              <a:buNone/>
            </a:pPr>
            <a:r>
              <a:rPr lang="pl-PL" dirty="0"/>
              <a:t>Art. 3 dyrektywy 93/13/EWG</a:t>
            </a:r>
          </a:p>
          <a:p>
            <a:pPr marL="0" indent="0" algn="just">
              <a:buNone/>
            </a:pPr>
            <a:endParaRPr lang="pl-PL" dirty="0"/>
          </a:p>
          <a:p>
            <a:pPr marL="0" indent="0" algn="just">
              <a:buNone/>
            </a:pPr>
            <a:r>
              <a:rPr lang="pl-PL" b="1" dirty="0"/>
              <a:t>Orzecznictwo krajowe</a:t>
            </a:r>
            <a:endParaRPr lang="pl-PL" dirty="0"/>
          </a:p>
          <a:p>
            <a:pPr marL="0" indent="0" algn="just">
              <a:buNone/>
            </a:pPr>
            <a:r>
              <a:rPr lang="pl-PL" dirty="0">
                <a:hlinkClick r:id="rId2"/>
              </a:rPr>
              <a:t>Wyrok Sądu Najwyższego z dnia 7 listopada 2019 r., IV CSK 13/19</a:t>
            </a:r>
            <a:endParaRPr lang="pl-PL" dirty="0"/>
          </a:p>
          <a:p>
            <a:pPr marL="0" indent="0" algn="just">
              <a:buNone/>
            </a:pPr>
            <a:r>
              <a:rPr lang="pl-PL" dirty="0">
                <a:hlinkClick r:id="rId3"/>
              </a:rPr>
              <a:t>Wyrok Sądu Apelacyjnego w Białymstoku z dnia 8 sierpnia 2019 r., I </a:t>
            </a:r>
            <a:r>
              <a:rPr lang="pl-PL" dirty="0" err="1">
                <a:hlinkClick r:id="rId3"/>
              </a:rPr>
              <a:t>ACa</a:t>
            </a:r>
            <a:r>
              <a:rPr lang="pl-PL" dirty="0">
                <a:hlinkClick r:id="rId3"/>
              </a:rPr>
              <a:t> 79/19</a:t>
            </a:r>
            <a:endParaRPr lang="pl-PL" dirty="0"/>
          </a:p>
          <a:p>
            <a:pPr marL="0" indent="0" algn="just">
              <a:buNone/>
            </a:pPr>
            <a:endParaRPr lang="pl-PL" dirty="0"/>
          </a:p>
          <a:p>
            <a:pPr marL="0" indent="0" algn="just">
              <a:buNone/>
            </a:pPr>
            <a:r>
              <a:rPr lang="pl-PL" b="1" dirty="0"/>
              <a:t>Literatura</a:t>
            </a:r>
          </a:p>
          <a:p>
            <a:pPr marL="0" indent="0" algn="just">
              <a:buNone/>
            </a:pPr>
            <a:r>
              <a:rPr lang="pl-PL" dirty="0">
                <a:hlinkClick r:id="rId4"/>
              </a:rPr>
              <a:t>Mapa klauzul niedozwolonych w umowach kredytów “walutowych”</a:t>
            </a: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72475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990967-A308-4103-863C-6AB649F33C7E}"/>
              </a:ext>
            </a:extLst>
          </p:cNvPr>
          <p:cNvSpPr>
            <a:spLocks noGrp="1"/>
          </p:cNvSpPr>
          <p:nvPr>
            <p:ph type="title"/>
          </p:nvPr>
        </p:nvSpPr>
        <p:spPr/>
        <p:txBody>
          <a:bodyPr/>
          <a:lstStyle/>
          <a:p>
            <a:pPr algn="ctr"/>
            <a:r>
              <a:rPr lang="pl-PL" dirty="0"/>
              <a:t>Określenie świadczenia głównego</a:t>
            </a:r>
          </a:p>
        </p:txBody>
      </p:sp>
      <p:sp>
        <p:nvSpPr>
          <p:cNvPr id="3" name="Symbol zastępczy zawartości 2">
            <a:extLst>
              <a:ext uri="{FF2B5EF4-FFF2-40B4-BE49-F238E27FC236}">
                <a16:creationId xmlns:a16="http://schemas.microsoft.com/office/drawing/2014/main" id="{4B36C3D2-4103-4FAE-AAD2-61D803AF7CE7}"/>
              </a:ext>
            </a:extLst>
          </p:cNvPr>
          <p:cNvSpPr>
            <a:spLocks noGrp="1"/>
          </p:cNvSpPr>
          <p:nvPr>
            <p:ph idx="1"/>
          </p:nvPr>
        </p:nvSpPr>
        <p:spPr/>
        <p:txBody>
          <a:bodyPr>
            <a:normAutofit fontScale="55000" lnSpcReduction="20000"/>
          </a:bodyPr>
          <a:lstStyle/>
          <a:p>
            <a:pPr marL="0" indent="0">
              <a:buNone/>
            </a:pPr>
            <a:r>
              <a:rPr lang="pl-PL" b="1" dirty="0"/>
              <a:t>Przepisy krajowe</a:t>
            </a:r>
          </a:p>
          <a:p>
            <a:pPr marL="0" indent="0">
              <a:buNone/>
            </a:pPr>
            <a:r>
              <a:rPr lang="pl-PL" dirty="0"/>
              <a:t>Art. 385¹ § 1 k.c.</a:t>
            </a:r>
          </a:p>
          <a:p>
            <a:pPr marL="0" indent="0">
              <a:buNone/>
            </a:pPr>
            <a:endParaRPr lang="pl-PL" b="1" dirty="0"/>
          </a:p>
          <a:p>
            <a:pPr marL="0" indent="0">
              <a:buNone/>
            </a:pPr>
            <a:r>
              <a:rPr lang="pl-PL" b="1" dirty="0"/>
              <a:t>Przepisy unijne</a:t>
            </a:r>
            <a:endParaRPr lang="pl-PL" dirty="0"/>
          </a:p>
          <a:p>
            <a:pPr marL="0" indent="0" algn="just">
              <a:buNone/>
            </a:pPr>
            <a:r>
              <a:rPr lang="pl-PL" dirty="0"/>
              <a:t>Art. 4 ust. 2 dyrektywy 93/13/EWG</a:t>
            </a:r>
          </a:p>
          <a:p>
            <a:pPr marL="0" indent="0" algn="just">
              <a:buNone/>
            </a:pPr>
            <a:endParaRPr lang="pl-PL" dirty="0"/>
          </a:p>
          <a:p>
            <a:pPr marL="0" indent="0" algn="just">
              <a:buNone/>
            </a:pPr>
            <a:r>
              <a:rPr lang="pl-PL" b="1" dirty="0"/>
              <a:t>Orzecznictwo krajowe</a:t>
            </a:r>
          </a:p>
          <a:p>
            <a:pPr marL="0" indent="0" algn="just">
              <a:buNone/>
            </a:pPr>
            <a:r>
              <a:rPr lang="pl-PL" dirty="0">
                <a:hlinkClick r:id="rId2"/>
              </a:rPr>
              <a:t>Wyrok Sądu Najwyższego z dnia 4 kwietnia 2019 r., III CSK 159/17</a:t>
            </a:r>
            <a:endParaRPr lang="pl-PL" dirty="0"/>
          </a:p>
          <a:p>
            <a:pPr marL="0" indent="0" algn="just">
              <a:buNone/>
            </a:pPr>
            <a:r>
              <a:rPr lang="pl-PL" dirty="0">
                <a:hlinkClick r:id="rId3"/>
              </a:rPr>
              <a:t>Wyrok Sądu Najwyższego z dnia 9 maja 2019 r., I CSK 242/18</a:t>
            </a:r>
            <a:endParaRPr lang="pl-PL" dirty="0"/>
          </a:p>
          <a:p>
            <a:pPr marL="0" indent="0" algn="just">
              <a:buNone/>
            </a:pPr>
            <a:r>
              <a:rPr lang="pl-PL" dirty="0">
                <a:hlinkClick r:id="rId4"/>
              </a:rPr>
              <a:t>Wyrok Sądu Najwyższego z dnia 30 września 2020 r., I CSK 556/18</a:t>
            </a:r>
            <a:endParaRPr lang="pl-PL" dirty="0"/>
          </a:p>
          <a:p>
            <a:pPr marL="0" indent="0" algn="just">
              <a:buNone/>
            </a:pPr>
            <a:endParaRPr lang="pl-PL" dirty="0"/>
          </a:p>
          <a:p>
            <a:pPr marL="0" indent="0" algn="just">
              <a:buNone/>
            </a:pPr>
            <a:r>
              <a:rPr lang="pl-PL" b="1" dirty="0"/>
              <a:t>Orzecznictwo unijne</a:t>
            </a:r>
            <a:endParaRPr lang="pl-PL" dirty="0"/>
          </a:p>
          <a:p>
            <a:pPr marL="0" indent="0" algn="just">
              <a:buNone/>
            </a:pPr>
            <a:r>
              <a:rPr lang="pl-PL" dirty="0">
                <a:hlinkClick r:id="rId5"/>
              </a:rPr>
              <a:t>Wyrok Trybunału Sprawiedliwości z dnia 30 kwietnia 2014 r., C-26/13, </a:t>
            </a:r>
            <a:r>
              <a:rPr lang="pl-PL" dirty="0" err="1">
                <a:hlinkClick r:id="rId5"/>
              </a:rPr>
              <a:t>Kásler</a:t>
            </a:r>
            <a:r>
              <a:rPr lang="pl-PL" dirty="0">
                <a:hlinkClick r:id="rId5"/>
              </a:rPr>
              <a:t> i </a:t>
            </a:r>
            <a:r>
              <a:rPr lang="pl-PL" dirty="0" err="1">
                <a:hlinkClick r:id="rId5"/>
              </a:rPr>
              <a:t>Káslerné</a:t>
            </a:r>
            <a:r>
              <a:rPr lang="pl-PL" dirty="0">
                <a:hlinkClick r:id="rId5"/>
              </a:rPr>
              <a:t> </a:t>
            </a:r>
            <a:r>
              <a:rPr lang="pl-PL" dirty="0" err="1">
                <a:hlinkClick r:id="rId5"/>
              </a:rPr>
              <a:t>Rábai</a:t>
            </a:r>
            <a:endParaRPr lang="pl-PL" dirty="0"/>
          </a:p>
          <a:p>
            <a:pPr marL="0" indent="0" algn="just">
              <a:buNone/>
            </a:pPr>
            <a:r>
              <a:rPr lang="pl-PL" dirty="0">
                <a:hlinkClick r:id="rId6"/>
              </a:rPr>
              <a:t>Wyrok Trybunału Sprawiedliwości z dnia 10 czerwca 2021 r., C‑776/19- C‑782/19, BNP </a:t>
            </a:r>
            <a:r>
              <a:rPr lang="pl-PL" dirty="0" err="1">
                <a:hlinkClick r:id="rId6"/>
              </a:rPr>
              <a:t>Paribas</a:t>
            </a:r>
            <a:r>
              <a:rPr lang="pl-PL" dirty="0">
                <a:hlinkClick r:id="rId6"/>
              </a:rPr>
              <a:t> Personal Finance SA</a:t>
            </a: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1342552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DD8A4D-1C5E-4966-9C6F-9F282B95EB36}"/>
              </a:ext>
            </a:extLst>
          </p:cNvPr>
          <p:cNvSpPr>
            <a:spLocks noGrp="1"/>
          </p:cNvSpPr>
          <p:nvPr>
            <p:ph type="title"/>
          </p:nvPr>
        </p:nvSpPr>
        <p:spPr/>
        <p:txBody>
          <a:bodyPr/>
          <a:lstStyle/>
          <a:p>
            <a:pPr algn="ctr"/>
            <a:r>
              <a:rPr lang="pl-PL" dirty="0"/>
              <a:t>Niejednoznaczność</a:t>
            </a:r>
          </a:p>
        </p:txBody>
      </p:sp>
      <p:sp>
        <p:nvSpPr>
          <p:cNvPr id="3" name="Symbol zastępczy zawartości 2">
            <a:extLst>
              <a:ext uri="{FF2B5EF4-FFF2-40B4-BE49-F238E27FC236}">
                <a16:creationId xmlns:a16="http://schemas.microsoft.com/office/drawing/2014/main" id="{8F90324D-D56F-4C1F-8D41-E96F3BCED8B2}"/>
              </a:ext>
            </a:extLst>
          </p:cNvPr>
          <p:cNvSpPr>
            <a:spLocks noGrp="1"/>
          </p:cNvSpPr>
          <p:nvPr>
            <p:ph idx="1"/>
          </p:nvPr>
        </p:nvSpPr>
        <p:spPr/>
        <p:txBody>
          <a:bodyPr>
            <a:normAutofit fontScale="47500" lnSpcReduction="20000"/>
          </a:bodyPr>
          <a:lstStyle/>
          <a:p>
            <a:pPr marL="0" indent="0" algn="just">
              <a:buNone/>
            </a:pPr>
            <a:r>
              <a:rPr lang="pl-PL" b="1" dirty="0"/>
              <a:t>Przepisy krajowe</a:t>
            </a:r>
          </a:p>
          <a:p>
            <a:pPr marL="0" indent="0" algn="just">
              <a:buNone/>
            </a:pPr>
            <a:r>
              <a:rPr lang="pl-PL" dirty="0"/>
              <a:t>Art. 385¹ § 1 k.c.</a:t>
            </a:r>
          </a:p>
          <a:p>
            <a:pPr marL="0" indent="0" algn="just">
              <a:buNone/>
            </a:pPr>
            <a:endParaRPr lang="pl-PL" dirty="0"/>
          </a:p>
          <a:p>
            <a:pPr marL="0" indent="0" algn="just">
              <a:buNone/>
            </a:pPr>
            <a:r>
              <a:rPr lang="pl-PL" b="1" dirty="0"/>
              <a:t>Przepisy unijne</a:t>
            </a:r>
            <a:endParaRPr lang="pl-PL" dirty="0"/>
          </a:p>
          <a:p>
            <a:pPr marL="0" indent="0" algn="just">
              <a:buNone/>
            </a:pPr>
            <a:r>
              <a:rPr lang="pl-PL" dirty="0"/>
              <a:t>Art. 4 ust. 2 dyrektywy 93/13/EWG</a:t>
            </a:r>
          </a:p>
          <a:p>
            <a:pPr marL="0" indent="0" algn="just">
              <a:buNone/>
            </a:pPr>
            <a:endParaRPr lang="pl-PL" dirty="0"/>
          </a:p>
          <a:p>
            <a:pPr marL="0" indent="0" algn="just">
              <a:buNone/>
            </a:pPr>
            <a:r>
              <a:rPr lang="pl-PL" b="1" dirty="0"/>
              <a:t>Orzecznictwo krajowe</a:t>
            </a:r>
            <a:endParaRPr lang="pl-PL" dirty="0"/>
          </a:p>
          <a:p>
            <a:pPr marL="0" indent="0" algn="just">
              <a:buNone/>
            </a:pPr>
            <a:r>
              <a:rPr lang="pl-PL" dirty="0">
                <a:hlinkClick r:id="rId2"/>
              </a:rPr>
              <a:t>Wyrok Sądu Najwyższego z dnia 4 kwietnia 2019 r., III CSK 159/17</a:t>
            </a:r>
            <a:endParaRPr lang="pl-PL" dirty="0"/>
          </a:p>
          <a:p>
            <a:pPr marL="0" indent="0" algn="just">
              <a:buNone/>
            </a:pPr>
            <a:r>
              <a:rPr lang="pl-PL" dirty="0">
                <a:hlinkClick r:id="rId3"/>
              </a:rPr>
              <a:t>Wyrok Sądu Najwyższego z dnia 9 maja 2019 r., I CSK 242/18</a:t>
            </a:r>
            <a:endParaRPr lang="pl-PL" dirty="0"/>
          </a:p>
          <a:p>
            <a:pPr marL="0" indent="0" algn="just">
              <a:buNone/>
            </a:pPr>
            <a:r>
              <a:rPr lang="pl-PL" dirty="0">
                <a:hlinkClick r:id="rId4"/>
              </a:rPr>
              <a:t>Wyrok Sądu Najwyższego z dnia 30 września 2020 r., I CSK 556/18</a:t>
            </a:r>
            <a:endParaRPr lang="pl-PL" dirty="0"/>
          </a:p>
          <a:p>
            <a:pPr marL="0" indent="0" algn="just">
              <a:buNone/>
            </a:pPr>
            <a:endParaRPr lang="pl-PL" dirty="0"/>
          </a:p>
          <a:p>
            <a:pPr marL="0" indent="0" algn="just">
              <a:buNone/>
            </a:pPr>
            <a:r>
              <a:rPr lang="pl-PL" b="1" dirty="0"/>
              <a:t>Orzecznictwo unijne</a:t>
            </a:r>
            <a:endParaRPr lang="pl-PL" dirty="0"/>
          </a:p>
          <a:p>
            <a:pPr marL="0" indent="0" algn="just">
              <a:buNone/>
            </a:pPr>
            <a:r>
              <a:rPr lang="pl-PL" dirty="0">
                <a:hlinkClick r:id="rId5"/>
              </a:rPr>
              <a:t>Wyrok Trybunału Sprawiedliwości z dnia 10 czerwca 2021 r., C‑776/19- C‑782/19, BNP </a:t>
            </a:r>
            <a:r>
              <a:rPr lang="pl-PL" dirty="0" err="1">
                <a:hlinkClick r:id="rId5"/>
              </a:rPr>
              <a:t>Paribas</a:t>
            </a:r>
            <a:r>
              <a:rPr lang="pl-PL" dirty="0">
                <a:hlinkClick r:id="rId5"/>
              </a:rPr>
              <a:t> Personal Finance SA</a:t>
            </a:r>
            <a:endParaRPr lang="pl-PL" dirty="0"/>
          </a:p>
          <a:p>
            <a:pPr marL="0" indent="0" algn="just">
              <a:buNone/>
            </a:pPr>
            <a:endParaRPr lang="pl-PL" dirty="0"/>
          </a:p>
          <a:p>
            <a:pPr marL="0" indent="0" algn="just">
              <a:buNone/>
            </a:pPr>
            <a:r>
              <a:rPr lang="pl-PL" b="1" dirty="0"/>
              <a:t>Pytania prejudycjalne</a:t>
            </a:r>
          </a:p>
          <a:p>
            <a:pPr marL="0" indent="0" algn="just">
              <a:buNone/>
            </a:pPr>
            <a:r>
              <a:rPr lang="pl-PL" dirty="0">
                <a:hlinkClick r:id="rId6"/>
              </a:rPr>
              <a:t>C-212/20</a:t>
            </a:r>
            <a:endParaRPr lang="pl-PL" dirty="0"/>
          </a:p>
          <a:p>
            <a:pPr marL="0" indent="0" algn="just">
              <a:buNone/>
            </a:pPr>
            <a:endParaRPr lang="pl-PL" dirty="0"/>
          </a:p>
        </p:txBody>
      </p:sp>
    </p:spTree>
    <p:extLst>
      <p:ext uri="{BB962C8B-B14F-4D97-AF65-F5344CB8AC3E}">
        <p14:creationId xmlns:p14="http://schemas.microsoft.com/office/powerpoint/2010/main" val="413310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75BBC3-8D83-4F61-8A68-BF1CE362E20F}"/>
              </a:ext>
            </a:extLst>
          </p:cNvPr>
          <p:cNvSpPr>
            <a:spLocks noGrp="1"/>
          </p:cNvSpPr>
          <p:nvPr>
            <p:ph type="title"/>
          </p:nvPr>
        </p:nvSpPr>
        <p:spPr/>
        <p:txBody>
          <a:bodyPr/>
          <a:lstStyle/>
          <a:p>
            <a:pPr algn="ctr"/>
            <a:r>
              <a:rPr lang="pl-PL" dirty="0"/>
              <a:t>Sprzeczność z dobrymi obyczajami i rażące naruszenie interesów konsumenta</a:t>
            </a:r>
          </a:p>
        </p:txBody>
      </p:sp>
      <p:sp>
        <p:nvSpPr>
          <p:cNvPr id="3" name="Symbol zastępczy zawartości 2">
            <a:extLst>
              <a:ext uri="{FF2B5EF4-FFF2-40B4-BE49-F238E27FC236}">
                <a16:creationId xmlns:a16="http://schemas.microsoft.com/office/drawing/2014/main" id="{4FC63C60-E6E5-46FC-AAD6-2D705BCF64C4}"/>
              </a:ext>
            </a:extLst>
          </p:cNvPr>
          <p:cNvSpPr>
            <a:spLocks noGrp="1"/>
          </p:cNvSpPr>
          <p:nvPr>
            <p:ph idx="1"/>
          </p:nvPr>
        </p:nvSpPr>
        <p:spPr/>
        <p:txBody>
          <a:bodyPr>
            <a:normAutofit fontScale="62500" lnSpcReduction="20000"/>
          </a:bodyPr>
          <a:lstStyle/>
          <a:p>
            <a:pPr marL="0" indent="0" algn="just">
              <a:buNone/>
            </a:pPr>
            <a:r>
              <a:rPr lang="pl-PL" b="1" dirty="0"/>
              <a:t>Przepisy krajowe</a:t>
            </a:r>
          </a:p>
          <a:p>
            <a:pPr marL="0" indent="0" algn="just">
              <a:buNone/>
            </a:pPr>
            <a:r>
              <a:rPr lang="pl-PL" dirty="0"/>
              <a:t>Art. 385¹ § 1 k.c.</a:t>
            </a:r>
          </a:p>
          <a:p>
            <a:pPr marL="0" indent="0" algn="just">
              <a:buNone/>
            </a:pPr>
            <a:endParaRPr lang="pl-PL" dirty="0"/>
          </a:p>
          <a:p>
            <a:pPr marL="0" indent="0" algn="just">
              <a:buNone/>
            </a:pPr>
            <a:r>
              <a:rPr lang="pl-PL" b="1" dirty="0"/>
              <a:t>Przepisy unijne</a:t>
            </a:r>
            <a:endParaRPr lang="pl-PL" dirty="0"/>
          </a:p>
          <a:p>
            <a:pPr marL="0" indent="0" algn="just">
              <a:buNone/>
            </a:pPr>
            <a:r>
              <a:rPr lang="pl-PL" dirty="0"/>
              <a:t>Art. 3 ust. 1 dyrektywy 93/13/EWG</a:t>
            </a:r>
          </a:p>
          <a:p>
            <a:pPr marL="0" indent="0" algn="just">
              <a:buNone/>
            </a:pPr>
            <a:endParaRPr lang="pl-PL" dirty="0"/>
          </a:p>
          <a:p>
            <a:pPr marL="0" indent="0" algn="just">
              <a:buNone/>
            </a:pPr>
            <a:r>
              <a:rPr lang="pl-PL" b="1" dirty="0"/>
              <a:t>Orzecznictwo krajowe</a:t>
            </a:r>
            <a:endParaRPr lang="pl-PL" dirty="0"/>
          </a:p>
          <a:p>
            <a:pPr marL="0" indent="0" algn="just">
              <a:buNone/>
            </a:pPr>
            <a:r>
              <a:rPr lang="pl-PL" dirty="0">
                <a:hlinkClick r:id="rId2"/>
              </a:rPr>
              <a:t>Wyrok Sądu Najwyższego z dnia 22 stycznia 2016 r. I CSK 1049/14</a:t>
            </a:r>
            <a:endParaRPr lang="pl-PL" dirty="0"/>
          </a:p>
          <a:p>
            <a:pPr marL="0" indent="0" algn="just">
              <a:buNone/>
            </a:pPr>
            <a:r>
              <a:rPr lang="pl-PL" dirty="0">
                <a:hlinkClick r:id="rId3"/>
              </a:rPr>
              <a:t>Wyrok Sądu Najwyższego z dnia 1 marca 2017 r., IV CSK 285/16</a:t>
            </a:r>
            <a:endParaRPr lang="pl-PL" dirty="0"/>
          </a:p>
          <a:p>
            <a:pPr marL="0" indent="0" algn="just">
              <a:buNone/>
            </a:pPr>
            <a:r>
              <a:rPr lang="pl-PL" dirty="0">
                <a:hlinkClick r:id="rId4"/>
              </a:rPr>
              <a:t>Wyrok Sądu Najwyższego z dnia 14 lipca 2017 r., II CSK 803/16</a:t>
            </a:r>
            <a:endParaRPr lang="pl-PL" dirty="0"/>
          </a:p>
          <a:p>
            <a:pPr marL="0" indent="0" algn="just">
              <a:buNone/>
            </a:pPr>
            <a:r>
              <a:rPr lang="pl-PL" dirty="0">
                <a:hlinkClick r:id="rId5"/>
              </a:rPr>
              <a:t>Wyrok Sądu Najwyższego z dnia 4 kwietnia 2019 r., III CSK 159/17</a:t>
            </a:r>
            <a:endParaRPr lang="pl-PL" dirty="0"/>
          </a:p>
          <a:p>
            <a:pPr marL="0" indent="0" algn="just">
              <a:buNone/>
            </a:pPr>
            <a:r>
              <a:rPr lang="pl-PL" dirty="0">
                <a:hlinkClick r:id="rId6"/>
              </a:rPr>
              <a:t>Wyrok Sądu Najwyższego z dnia 9 maja 2019 r., I CSK 242/18</a:t>
            </a:r>
            <a:endParaRPr lang="pl-PL" dirty="0"/>
          </a:p>
          <a:p>
            <a:pPr marL="0" indent="0" algn="just">
              <a:buNone/>
            </a:pPr>
            <a:r>
              <a:rPr lang="pl-PL" dirty="0">
                <a:hlinkClick r:id="rId7"/>
              </a:rPr>
              <a:t>Wyrok Sądu Najwyższego z dnia 30 września 2020 r., I CSK 556/18</a:t>
            </a: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500667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0DB3DC-FBC5-4257-99AA-72F767EE55A8}"/>
              </a:ext>
            </a:extLst>
          </p:cNvPr>
          <p:cNvSpPr>
            <a:spLocks noGrp="1"/>
          </p:cNvSpPr>
          <p:nvPr>
            <p:ph type="title"/>
          </p:nvPr>
        </p:nvSpPr>
        <p:spPr/>
        <p:txBody>
          <a:bodyPr/>
          <a:lstStyle/>
          <a:p>
            <a:pPr algn="ctr"/>
            <a:r>
              <a:rPr lang="pl-PL" dirty="0"/>
              <a:t>Okoliczności istotne i nieistotne dla oceny abuzywności</a:t>
            </a:r>
          </a:p>
        </p:txBody>
      </p:sp>
      <p:sp>
        <p:nvSpPr>
          <p:cNvPr id="3" name="Symbol zastępczy zawartości 2">
            <a:extLst>
              <a:ext uri="{FF2B5EF4-FFF2-40B4-BE49-F238E27FC236}">
                <a16:creationId xmlns:a16="http://schemas.microsoft.com/office/drawing/2014/main" id="{3AD7C245-A4CE-41E6-8744-F4F8E239021B}"/>
              </a:ext>
            </a:extLst>
          </p:cNvPr>
          <p:cNvSpPr>
            <a:spLocks noGrp="1"/>
          </p:cNvSpPr>
          <p:nvPr>
            <p:ph idx="1"/>
          </p:nvPr>
        </p:nvSpPr>
        <p:spPr/>
        <p:txBody>
          <a:bodyPr>
            <a:normAutofit lnSpcReduction="10000"/>
          </a:bodyPr>
          <a:lstStyle/>
          <a:p>
            <a:pPr marL="0" indent="0">
              <a:buNone/>
            </a:pPr>
            <a:r>
              <a:rPr lang="pl-PL" b="1" dirty="0"/>
              <a:t>Przepisy krajowe</a:t>
            </a:r>
          </a:p>
          <a:p>
            <a:pPr marL="0" indent="0">
              <a:buNone/>
            </a:pPr>
            <a:r>
              <a:rPr lang="pl-PL" dirty="0"/>
              <a:t>Art. 385² k.c.</a:t>
            </a:r>
          </a:p>
          <a:p>
            <a:pPr marL="0" indent="0">
              <a:buNone/>
            </a:pPr>
            <a:endParaRPr lang="pl-PL" dirty="0"/>
          </a:p>
          <a:p>
            <a:pPr marL="0" indent="0">
              <a:buNone/>
            </a:pPr>
            <a:r>
              <a:rPr lang="pl-PL" b="1" dirty="0"/>
              <a:t>Przepisy unijne</a:t>
            </a:r>
            <a:endParaRPr lang="pl-PL" dirty="0"/>
          </a:p>
          <a:p>
            <a:pPr marL="0" indent="0" algn="just">
              <a:buNone/>
            </a:pPr>
            <a:r>
              <a:rPr lang="pl-PL" dirty="0"/>
              <a:t>Art. 4 ust. 1 dyrektywy 93/13/EWG</a:t>
            </a:r>
          </a:p>
          <a:p>
            <a:pPr marL="0" indent="0" algn="just">
              <a:buNone/>
            </a:pPr>
            <a:endParaRPr lang="pl-PL" i="1" dirty="0"/>
          </a:p>
          <a:p>
            <a:pPr marL="0" indent="0" algn="just">
              <a:buNone/>
            </a:pPr>
            <a:r>
              <a:rPr lang="pl-PL" b="1" dirty="0"/>
              <a:t>Orzecznictwo krajowe</a:t>
            </a:r>
            <a:endParaRPr lang="pl-PL" dirty="0"/>
          </a:p>
          <a:p>
            <a:pPr marL="0" indent="0" algn="just">
              <a:buNone/>
            </a:pPr>
            <a:r>
              <a:rPr lang="pl-PL" dirty="0">
                <a:hlinkClick r:id="rId2"/>
              </a:rPr>
              <a:t>Uchwała składu siedmiu sędziów Sądu Najwyższego z dnia 20 czerwca 2018 r., III CZP 29/17</a:t>
            </a:r>
            <a:endParaRPr lang="pl-PL" dirty="0"/>
          </a:p>
        </p:txBody>
      </p:sp>
    </p:spTree>
    <p:extLst>
      <p:ext uri="{BB962C8B-B14F-4D97-AF65-F5344CB8AC3E}">
        <p14:creationId xmlns:p14="http://schemas.microsoft.com/office/powerpoint/2010/main" val="31776576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15280</TotalTime>
  <Words>5468</Words>
  <Application>Microsoft Office PowerPoint</Application>
  <PresentationFormat>Panoramiczny</PresentationFormat>
  <Paragraphs>485</Paragraphs>
  <Slides>47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47</vt:i4>
      </vt:variant>
    </vt:vector>
  </HeadingPairs>
  <TitlesOfParts>
    <vt:vector size="51" baseType="lpstr">
      <vt:lpstr>Arial</vt:lpstr>
      <vt:lpstr>Calibri</vt:lpstr>
      <vt:lpstr>Calibri Light</vt:lpstr>
      <vt:lpstr>Motyw pakietu Office</vt:lpstr>
      <vt:lpstr>Prawne problemy dotyczące kredytów powiązanych z walutą obcą i rozbieżności w orzecznictwie</vt:lpstr>
      <vt:lpstr>Systematyka kredytów</vt:lpstr>
      <vt:lpstr>Niedozwolone postanowienia umowne</vt:lpstr>
      <vt:lpstr>Status konsumenta</vt:lpstr>
      <vt:lpstr>Indywidualne uzgodnienie</vt:lpstr>
      <vt:lpstr>Określenie świadczenia głównego</vt:lpstr>
      <vt:lpstr>Niejednoznaczność</vt:lpstr>
      <vt:lpstr>Sprzeczność z dobrymi obyczajami i rażące naruszenie interesów konsumenta</vt:lpstr>
      <vt:lpstr>Okoliczności istotne i nieistotne dla oceny abuzywności</vt:lpstr>
      <vt:lpstr>Ustawa „antyspreadowa”</vt:lpstr>
      <vt:lpstr>Aneksy</vt:lpstr>
      <vt:lpstr>Redukcja utrzymująca skuteczność</vt:lpstr>
      <vt:lpstr>Prezentacja programu PowerPoint</vt:lpstr>
      <vt:lpstr>Możliwość uzupełnienia „luki” w umowie</vt:lpstr>
      <vt:lpstr>Prezentacja programu PowerPoint</vt:lpstr>
      <vt:lpstr>Skutek abuzywności klauzul – nieważność czy odfrankowienie?</vt:lpstr>
      <vt:lpstr>Bezwzględna nieważność umów kredytu</vt:lpstr>
      <vt:lpstr>Prezentacja programu PowerPoint</vt:lpstr>
      <vt:lpstr>Roszczenie o zapłatę i bezpodstawne wzbogacenie</vt:lpstr>
      <vt:lpstr>Roszczenie o ustalenie i interes prawny</vt:lpstr>
      <vt:lpstr>Przedawnienie roszczeń</vt:lpstr>
      <vt:lpstr>Prezentacja programu PowerPoint</vt:lpstr>
      <vt:lpstr>Zarzut potrącenia</vt:lpstr>
      <vt:lpstr>Zarzut zatrzymania</vt:lpstr>
      <vt:lpstr>Wynagrodzenie za korzystanie z kapitału</vt:lpstr>
      <vt:lpstr>Prezentacja programu PowerPoint</vt:lpstr>
      <vt:lpstr>Prezentacja programu PowerPoint</vt:lpstr>
      <vt:lpstr>Prezentacja programu PowerPoint</vt:lpstr>
      <vt:lpstr>Prezentacja programu PowerPoint</vt:lpstr>
      <vt:lpstr>Wartość przedmiotu sporu</vt:lpstr>
      <vt:lpstr>Opłata od pozwu</vt:lpstr>
      <vt:lpstr>Waloryzacja kapitału kredytu przy nieważności umowy</vt:lpstr>
      <vt:lpstr>Problematyka wielości kredytobiorców</vt:lpstr>
      <vt:lpstr>Ugody</vt:lpstr>
      <vt:lpstr>Odpowiedzi na pytania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Prawna problematyka kredytów powiązanych z walutą obcą</dc:title>
  <dc:creator>Maj Michał</dc:creator>
  <cp:lastModifiedBy>Maj Michał</cp:lastModifiedBy>
  <cp:revision>202</cp:revision>
  <dcterms:created xsi:type="dcterms:W3CDTF">2021-06-13T05:29:44Z</dcterms:created>
  <dcterms:modified xsi:type="dcterms:W3CDTF">2021-06-26T12:59:57Z</dcterms:modified>
</cp:coreProperties>
</file>