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7">
  <p:sldMasterIdLst>
    <p:sldMasterId id="2147483649" r:id="rId1"/>
  </p:sldMasterIdLst>
  <p:notesMasterIdLst>
    <p:notesMasterId r:id="rId92"/>
  </p:notesMasterIdLst>
  <p:handoutMasterIdLst>
    <p:handoutMasterId r:id="rId93"/>
  </p:handoutMasterIdLst>
  <p:sldIdLst>
    <p:sldId id="588" r:id="rId2"/>
    <p:sldId id="414" r:id="rId3"/>
    <p:sldId id="416" r:id="rId4"/>
    <p:sldId id="2088" r:id="rId5"/>
    <p:sldId id="415" r:id="rId6"/>
    <p:sldId id="2089" r:id="rId7"/>
    <p:sldId id="2090" r:id="rId8"/>
    <p:sldId id="2091" r:id="rId9"/>
    <p:sldId id="2092" r:id="rId10"/>
    <p:sldId id="2097" r:id="rId11"/>
    <p:sldId id="2105" r:id="rId12"/>
    <p:sldId id="2106" r:id="rId13"/>
    <p:sldId id="2098" r:id="rId14"/>
    <p:sldId id="2908" r:id="rId15"/>
    <p:sldId id="2909" r:id="rId16"/>
    <p:sldId id="2120" r:id="rId17"/>
    <p:sldId id="2121" r:id="rId18"/>
    <p:sldId id="2093" r:id="rId19"/>
    <p:sldId id="2094" r:id="rId20"/>
    <p:sldId id="2104" r:id="rId21"/>
    <p:sldId id="2102" r:id="rId22"/>
    <p:sldId id="2103" r:id="rId23"/>
    <p:sldId id="2910" r:id="rId24"/>
    <p:sldId id="2107" r:id="rId25"/>
    <p:sldId id="2911" r:id="rId26"/>
    <p:sldId id="2152" r:id="rId27"/>
    <p:sldId id="2108" r:id="rId28"/>
    <p:sldId id="2110" r:id="rId29"/>
    <p:sldId id="2912" r:id="rId30"/>
    <p:sldId id="2112" r:id="rId31"/>
    <p:sldId id="2113" r:id="rId32"/>
    <p:sldId id="2913" r:id="rId33"/>
    <p:sldId id="2115" r:id="rId34"/>
    <p:sldId id="2914" r:id="rId35"/>
    <p:sldId id="2915" r:id="rId36"/>
    <p:sldId id="2916" r:id="rId37"/>
    <p:sldId id="2917" r:id="rId38"/>
    <p:sldId id="2918" r:id="rId39"/>
    <p:sldId id="2919" r:id="rId40"/>
    <p:sldId id="2920" r:id="rId41"/>
    <p:sldId id="2116" r:id="rId42"/>
    <p:sldId id="2118" r:id="rId43"/>
    <p:sldId id="2155" r:id="rId44"/>
    <p:sldId id="2921" r:id="rId45"/>
    <p:sldId id="2156" r:id="rId46"/>
    <p:sldId id="2159" r:id="rId47"/>
    <p:sldId id="2922" r:id="rId48"/>
    <p:sldId id="2127" r:id="rId49"/>
    <p:sldId id="2150" r:id="rId50"/>
    <p:sldId id="2129" r:id="rId51"/>
    <p:sldId id="2101" r:id="rId52"/>
    <p:sldId id="2123" r:id="rId53"/>
    <p:sldId id="2095" r:id="rId54"/>
    <p:sldId id="2096" r:id="rId55"/>
    <p:sldId id="2923" r:id="rId56"/>
    <p:sldId id="2151" r:id="rId57"/>
    <p:sldId id="2132" r:id="rId58"/>
    <p:sldId id="2149" r:id="rId59"/>
    <p:sldId id="2133" r:id="rId60"/>
    <p:sldId id="2134" r:id="rId61"/>
    <p:sldId id="2100" r:id="rId62"/>
    <p:sldId id="2125" r:id="rId63"/>
    <p:sldId id="2124" r:id="rId64"/>
    <p:sldId id="2138" r:id="rId65"/>
    <p:sldId id="2924" r:id="rId66"/>
    <p:sldId id="2135" r:id="rId67"/>
    <p:sldId id="2136" r:id="rId68"/>
    <p:sldId id="2139" r:id="rId69"/>
    <p:sldId id="2925" r:id="rId70"/>
    <p:sldId id="2140" r:id="rId71"/>
    <p:sldId id="2142" r:id="rId72"/>
    <p:sldId id="2163" r:id="rId73"/>
    <p:sldId id="2173" r:id="rId74"/>
    <p:sldId id="2174" r:id="rId75"/>
    <p:sldId id="2172" r:id="rId76"/>
    <p:sldId id="2145" r:id="rId77"/>
    <p:sldId id="2143" r:id="rId78"/>
    <p:sldId id="2165" r:id="rId79"/>
    <p:sldId id="2166" r:id="rId80"/>
    <p:sldId id="2148" r:id="rId81"/>
    <p:sldId id="2926" r:id="rId82"/>
    <p:sldId id="2927" r:id="rId83"/>
    <p:sldId id="2144" r:id="rId84"/>
    <p:sldId id="2167" r:id="rId85"/>
    <p:sldId id="2168" r:id="rId86"/>
    <p:sldId id="2169" r:id="rId87"/>
    <p:sldId id="2170" r:id="rId88"/>
    <p:sldId id="2175" r:id="rId89"/>
    <p:sldId id="2146" r:id="rId90"/>
    <p:sldId id="2907" r:id="rId91"/>
  </p:sldIdLst>
  <p:sldSz cx="9144000" cy="6858000" type="screen4x3"/>
  <p:notesSz cx="6797675" cy="9928225"/>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zegorz Karaś" initials="GK" lastIdx="1" clrIdx="0">
    <p:extLst>
      <p:ext uri="{19B8F6BF-5375-455C-9EA6-DF929625EA0E}">
        <p15:presenceInfo xmlns:p15="http://schemas.microsoft.com/office/powerpoint/2012/main" userId="f7b390867d385f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BF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132" autoAdjust="0"/>
    <p:restoredTop sz="93750" autoAdjust="0"/>
  </p:normalViewPr>
  <p:slideViewPr>
    <p:cSldViewPr>
      <p:cViewPr varScale="1">
        <p:scale>
          <a:sx n="122" d="100"/>
          <a:sy n="122" d="100"/>
        </p:scale>
        <p:origin x="845" y="1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412"/>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sz="quarter" idx="1"/>
          </p:nvPr>
        </p:nvSpPr>
        <p:spPr>
          <a:xfrm>
            <a:off x="3849688" y="0"/>
            <a:ext cx="2946400" cy="496412"/>
          </a:xfrm>
          <a:prstGeom prst="rect">
            <a:avLst/>
          </a:prstGeom>
        </p:spPr>
        <p:txBody>
          <a:bodyPr vert="horz" lIns="91440" tIns="45720" rIns="91440" bIns="45720" rtlCol="0"/>
          <a:lstStyle>
            <a:lvl1pPr algn="r">
              <a:defRPr sz="1200"/>
            </a:lvl1pPr>
          </a:lstStyle>
          <a:p>
            <a:pPr>
              <a:defRPr/>
            </a:pPr>
            <a:fld id="{C2A612FE-F655-4A19-B79F-CE2AA6B80A0E}" type="datetimeFigureOut">
              <a:rPr lang="pl-PL"/>
              <a:pPr>
                <a:defRPr/>
              </a:pPr>
              <a:t>17.01.2023</a:t>
            </a:fld>
            <a:endParaRPr lang="pl-PL"/>
          </a:p>
        </p:txBody>
      </p:sp>
      <p:sp>
        <p:nvSpPr>
          <p:cNvPr id="4" name="Symbol zastępczy stopki 3"/>
          <p:cNvSpPr>
            <a:spLocks noGrp="1"/>
          </p:cNvSpPr>
          <p:nvPr>
            <p:ph type="ftr" sz="quarter" idx="2"/>
          </p:nvPr>
        </p:nvSpPr>
        <p:spPr>
          <a:xfrm>
            <a:off x="0" y="9430218"/>
            <a:ext cx="2946400" cy="496412"/>
          </a:xfrm>
          <a:prstGeom prst="rect">
            <a:avLst/>
          </a:prstGeom>
        </p:spPr>
        <p:txBody>
          <a:bodyPr vert="horz" lIns="91440" tIns="45720" rIns="91440" bIns="45720" rtlCol="0" anchor="b"/>
          <a:lstStyle>
            <a:lvl1pPr algn="l">
              <a:defRPr sz="1200"/>
            </a:lvl1pPr>
          </a:lstStyle>
          <a:p>
            <a:pPr>
              <a:defRPr/>
            </a:pPr>
            <a:endParaRPr lang="pl-PL"/>
          </a:p>
        </p:txBody>
      </p:sp>
      <p:sp>
        <p:nvSpPr>
          <p:cNvPr id="5" name="Symbol zastępczy numeru slajdu 4"/>
          <p:cNvSpPr>
            <a:spLocks noGrp="1"/>
          </p:cNvSpPr>
          <p:nvPr>
            <p:ph type="sldNum" sz="quarter" idx="3"/>
          </p:nvPr>
        </p:nvSpPr>
        <p:spPr>
          <a:xfrm>
            <a:off x="3849688" y="9430218"/>
            <a:ext cx="2946400" cy="496412"/>
          </a:xfrm>
          <a:prstGeom prst="rect">
            <a:avLst/>
          </a:prstGeom>
        </p:spPr>
        <p:txBody>
          <a:bodyPr vert="horz" lIns="91440" tIns="45720" rIns="91440" bIns="45720" rtlCol="0" anchor="b"/>
          <a:lstStyle>
            <a:lvl1pPr algn="r">
              <a:defRPr sz="1200"/>
            </a:lvl1pPr>
          </a:lstStyle>
          <a:p>
            <a:pPr>
              <a:defRPr/>
            </a:pPr>
            <a:fld id="{CF7858A2-B682-40BA-BC02-9FC352A4F488}" type="slidenum">
              <a:rPr lang="pl-PL"/>
              <a:pPr>
                <a:defRPr/>
              </a:pPr>
              <a:t>‹#›</a:t>
            </a:fld>
            <a:endParaRPr lang="pl-PL"/>
          </a:p>
        </p:txBody>
      </p:sp>
    </p:spTree>
    <p:extLst>
      <p:ext uri="{BB962C8B-B14F-4D97-AF65-F5344CB8AC3E}">
        <p14:creationId xmlns:p14="http://schemas.microsoft.com/office/powerpoint/2010/main" val="2138837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6400"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pl-PL" altLang="pl-PL"/>
          </a:p>
        </p:txBody>
      </p:sp>
      <p:sp>
        <p:nvSpPr>
          <p:cNvPr id="6147" name="Rectangle 3"/>
          <p:cNvSpPr>
            <a:spLocks noGrp="1" noChangeArrowheads="1"/>
          </p:cNvSpPr>
          <p:nvPr>
            <p:ph type="dt" idx="1"/>
          </p:nvPr>
        </p:nvSpPr>
        <p:spPr bwMode="auto">
          <a:xfrm>
            <a:off x="3849688" y="0"/>
            <a:ext cx="2946400"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pl-PL" altLang="pl-PL"/>
          </a:p>
        </p:txBody>
      </p:sp>
      <p:sp>
        <p:nvSpPr>
          <p:cNvPr id="131076" name="Rectangle 4"/>
          <p:cNvSpPr>
            <a:spLocks noGrp="1" noRot="1" noChangeAspect="1" noChangeArrowheads="1" noTextEdit="1"/>
          </p:cNvSpPr>
          <p:nvPr>
            <p:ph type="sldImg" idx="2"/>
          </p:nvPr>
        </p:nvSpPr>
        <p:spPr bwMode="auto">
          <a:xfrm>
            <a:off x="919163" y="746125"/>
            <a:ext cx="4959350"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79450" y="4716705"/>
            <a:ext cx="5438775" cy="4467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noProof="0"/>
              <a:t>Kliknij, aby edytować style wzorca tekstu</a:t>
            </a:r>
          </a:p>
          <a:p>
            <a:pPr lvl="1"/>
            <a:r>
              <a:rPr lang="pl-PL" altLang="pl-PL" noProof="0"/>
              <a:t>Drugi poziom</a:t>
            </a:r>
          </a:p>
          <a:p>
            <a:pPr lvl="2"/>
            <a:r>
              <a:rPr lang="pl-PL" altLang="pl-PL" noProof="0"/>
              <a:t>Trzeci poziom</a:t>
            </a:r>
          </a:p>
          <a:p>
            <a:pPr lvl="3"/>
            <a:r>
              <a:rPr lang="pl-PL" altLang="pl-PL" noProof="0"/>
              <a:t>Czwarty poziom</a:t>
            </a:r>
          </a:p>
          <a:p>
            <a:pPr lvl="4"/>
            <a:r>
              <a:rPr lang="pl-PL" altLang="pl-PL" noProof="0"/>
              <a:t>Piąty poziom</a:t>
            </a:r>
          </a:p>
        </p:txBody>
      </p:sp>
      <p:sp>
        <p:nvSpPr>
          <p:cNvPr id="6150" name="Rectangle 6"/>
          <p:cNvSpPr>
            <a:spLocks noGrp="1" noChangeArrowheads="1"/>
          </p:cNvSpPr>
          <p:nvPr>
            <p:ph type="ftr" sz="quarter" idx="4"/>
          </p:nvPr>
        </p:nvSpPr>
        <p:spPr bwMode="auto">
          <a:xfrm>
            <a:off x="0" y="9430218"/>
            <a:ext cx="2946400"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pl-PL" altLang="pl-PL"/>
          </a:p>
        </p:txBody>
      </p:sp>
      <p:sp>
        <p:nvSpPr>
          <p:cNvPr id="6151" name="Rectangle 7"/>
          <p:cNvSpPr>
            <a:spLocks noGrp="1" noChangeArrowheads="1"/>
          </p:cNvSpPr>
          <p:nvPr>
            <p:ph type="sldNum" sz="quarter" idx="5"/>
          </p:nvPr>
        </p:nvSpPr>
        <p:spPr bwMode="auto">
          <a:xfrm>
            <a:off x="3849688" y="9430218"/>
            <a:ext cx="2946400"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019047A-E837-4461-8177-D146DA25A66B}" type="slidenum">
              <a:rPr lang="pl-PL" altLang="pl-PL"/>
              <a:pPr>
                <a:defRPr/>
              </a:pPr>
              <a:t>‹#›</a:t>
            </a:fld>
            <a:endParaRPr lang="pl-PL" altLang="pl-PL"/>
          </a:p>
        </p:txBody>
      </p:sp>
    </p:spTree>
    <p:extLst>
      <p:ext uri="{BB962C8B-B14F-4D97-AF65-F5344CB8AC3E}">
        <p14:creationId xmlns:p14="http://schemas.microsoft.com/office/powerpoint/2010/main" val="36280831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ymbol zastępczy obrazu slajdu 1"/>
          <p:cNvSpPr>
            <a:spLocks noGrp="1" noRot="1" noChangeAspect="1" noTextEdit="1"/>
          </p:cNvSpPr>
          <p:nvPr>
            <p:ph type="sldImg"/>
          </p:nvPr>
        </p:nvSpPr>
        <p:spPr>
          <a:ln/>
        </p:spPr>
      </p:sp>
      <p:sp>
        <p:nvSpPr>
          <p:cNvPr id="132099" name="Symbol zastępczy notatek 2"/>
          <p:cNvSpPr>
            <a:spLocks noGrp="1"/>
          </p:cNvSpPr>
          <p:nvPr>
            <p:ph type="body" idx="1"/>
          </p:nvPr>
        </p:nvSpPr>
        <p:spPr>
          <a:noFill/>
        </p:spPr>
        <p:txBody>
          <a:bodyPr/>
          <a:lstStyle/>
          <a:p>
            <a:endParaRPr lang="pl-PL" altLang="pl-PL"/>
          </a:p>
        </p:txBody>
      </p:sp>
      <p:sp>
        <p:nvSpPr>
          <p:cNvPr id="132100" name="Symbol zastępczy numeru slajdu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8F354BA6-0F81-46F9-A8C7-D7D97210F34C}" type="slidenum">
              <a:rPr lang="pl-PL" altLang="pl-PL" smtClean="0"/>
              <a:pPr eaLnBrk="1" hangingPunct="1">
                <a:spcBef>
                  <a:spcPct val="0"/>
                </a:spcBef>
              </a:pPr>
              <a:t>1</a:t>
            </a:fld>
            <a:endParaRPr lang="pl-PL" altLang="pl-PL"/>
          </a:p>
        </p:txBody>
      </p:sp>
    </p:spTree>
    <p:extLst>
      <p:ext uri="{BB962C8B-B14F-4D97-AF65-F5344CB8AC3E}">
        <p14:creationId xmlns:p14="http://schemas.microsoft.com/office/powerpoint/2010/main" val="1676734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18</a:t>
            </a:fld>
            <a:endParaRPr lang="pl-PL" altLang="pl-PL"/>
          </a:p>
        </p:txBody>
      </p:sp>
    </p:spTree>
    <p:extLst>
      <p:ext uri="{BB962C8B-B14F-4D97-AF65-F5344CB8AC3E}">
        <p14:creationId xmlns:p14="http://schemas.microsoft.com/office/powerpoint/2010/main" val="3729278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19</a:t>
            </a:fld>
            <a:endParaRPr lang="pl-PL" altLang="pl-PL"/>
          </a:p>
        </p:txBody>
      </p:sp>
    </p:spTree>
    <p:extLst>
      <p:ext uri="{BB962C8B-B14F-4D97-AF65-F5344CB8AC3E}">
        <p14:creationId xmlns:p14="http://schemas.microsoft.com/office/powerpoint/2010/main" val="1058211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Np. na gruncie wchodzącym w skład </a:t>
            </a:r>
            <a:r>
              <a:rPr lang="pl-PL" dirty="0" err="1"/>
              <a:t>współwłaności</a:t>
            </a:r>
            <a:r>
              <a:rPr lang="pl-PL" dirty="0"/>
              <a:t> małżonków, konkubenci wybudowali dom.</a:t>
            </a:r>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20</a:t>
            </a:fld>
            <a:endParaRPr lang="pl-PL" altLang="pl-PL"/>
          </a:p>
        </p:txBody>
      </p:sp>
    </p:spTree>
    <p:extLst>
      <p:ext uri="{BB962C8B-B14F-4D97-AF65-F5344CB8AC3E}">
        <p14:creationId xmlns:p14="http://schemas.microsoft.com/office/powerpoint/2010/main" val="3388554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Np. na gruncie wchodzącym w skład </a:t>
            </a:r>
            <a:r>
              <a:rPr lang="pl-PL" dirty="0" err="1"/>
              <a:t>współwłaności</a:t>
            </a:r>
            <a:r>
              <a:rPr lang="pl-PL" dirty="0"/>
              <a:t> małżonków, konkubenci wybudowali dom.</a:t>
            </a:r>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21</a:t>
            </a:fld>
            <a:endParaRPr lang="pl-PL" altLang="pl-PL"/>
          </a:p>
        </p:txBody>
      </p:sp>
    </p:spTree>
    <p:extLst>
      <p:ext uri="{BB962C8B-B14F-4D97-AF65-F5344CB8AC3E}">
        <p14:creationId xmlns:p14="http://schemas.microsoft.com/office/powerpoint/2010/main" val="1327408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22</a:t>
            </a:fld>
            <a:endParaRPr lang="pl-PL" altLang="pl-PL"/>
          </a:p>
        </p:txBody>
      </p:sp>
    </p:spTree>
    <p:extLst>
      <p:ext uri="{BB962C8B-B14F-4D97-AF65-F5344CB8AC3E}">
        <p14:creationId xmlns:p14="http://schemas.microsoft.com/office/powerpoint/2010/main" val="27637517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23</a:t>
            </a:fld>
            <a:endParaRPr lang="pl-PL" altLang="pl-PL"/>
          </a:p>
        </p:txBody>
      </p:sp>
    </p:spTree>
    <p:extLst>
      <p:ext uri="{BB962C8B-B14F-4D97-AF65-F5344CB8AC3E}">
        <p14:creationId xmlns:p14="http://schemas.microsoft.com/office/powerpoint/2010/main" val="4134964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24</a:t>
            </a:fld>
            <a:endParaRPr lang="pl-PL" altLang="pl-PL"/>
          </a:p>
        </p:txBody>
      </p:sp>
    </p:spTree>
    <p:extLst>
      <p:ext uri="{BB962C8B-B14F-4D97-AF65-F5344CB8AC3E}">
        <p14:creationId xmlns:p14="http://schemas.microsoft.com/office/powerpoint/2010/main" val="38931511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25</a:t>
            </a:fld>
            <a:endParaRPr lang="pl-PL" altLang="pl-PL"/>
          </a:p>
        </p:txBody>
      </p:sp>
    </p:spTree>
    <p:extLst>
      <p:ext uri="{BB962C8B-B14F-4D97-AF65-F5344CB8AC3E}">
        <p14:creationId xmlns:p14="http://schemas.microsoft.com/office/powerpoint/2010/main" val="5576942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27</a:t>
            </a:fld>
            <a:endParaRPr lang="pl-PL" altLang="pl-PL"/>
          </a:p>
        </p:txBody>
      </p:sp>
    </p:spTree>
    <p:extLst>
      <p:ext uri="{BB962C8B-B14F-4D97-AF65-F5344CB8AC3E}">
        <p14:creationId xmlns:p14="http://schemas.microsoft.com/office/powerpoint/2010/main" val="20976946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28</a:t>
            </a:fld>
            <a:endParaRPr lang="pl-PL" altLang="pl-PL"/>
          </a:p>
        </p:txBody>
      </p:sp>
    </p:spTree>
    <p:extLst>
      <p:ext uri="{BB962C8B-B14F-4D97-AF65-F5344CB8AC3E}">
        <p14:creationId xmlns:p14="http://schemas.microsoft.com/office/powerpoint/2010/main" val="3899387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Np. na gruncie wchodzącym w skład </a:t>
            </a:r>
            <a:r>
              <a:rPr lang="pl-PL" dirty="0" err="1"/>
              <a:t>współwłaności</a:t>
            </a:r>
            <a:r>
              <a:rPr lang="pl-PL" dirty="0"/>
              <a:t> małżonków, konkubenci wybudowali dom.</a:t>
            </a:r>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a:t>
            </a:fld>
            <a:endParaRPr lang="pl-PL" altLang="pl-PL"/>
          </a:p>
        </p:txBody>
      </p:sp>
    </p:spTree>
    <p:extLst>
      <p:ext uri="{BB962C8B-B14F-4D97-AF65-F5344CB8AC3E}">
        <p14:creationId xmlns:p14="http://schemas.microsoft.com/office/powerpoint/2010/main" val="3739219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29</a:t>
            </a:fld>
            <a:endParaRPr lang="pl-PL" altLang="pl-PL"/>
          </a:p>
        </p:txBody>
      </p:sp>
    </p:spTree>
    <p:extLst>
      <p:ext uri="{BB962C8B-B14F-4D97-AF65-F5344CB8AC3E}">
        <p14:creationId xmlns:p14="http://schemas.microsoft.com/office/powerpoint/2010/main" val="1545033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30</a:t>
            </a:fld>
            <a:endParaRPr lang="pl-PL" altLang="pl-PL"/>
          </a:p>
        </p:txBody>
      </p:sp>
    </p:spTree>
    <p:extLst>
      <p:ext uri="{BB962C8B-B14F-4D97-AF65-F5344CB8AC3E}">
        <p14:creationId xmlns:p14="http://schemas.microsoft.com/office/powerpoint/2010/main" val="125007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31</a:t>
            </a:fld>
            <a:endParaRPr lang="pl-PL" altLang="pl-PL"/>
          </a:p>
        </p:txBody>
      </p:sp>
    </p:spTree>
    <p:extLst>
      <p:ext uri="{BB962C8B-B14F-4D97-AF65-F5344CB8AC3E}">
        <p14:creationId xmlns:p14="http://schemas.microsoft.com/office/powerpoint/2010/main" val="11950133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32</a:t>
            </a:fld>
            <a:endParaRPr lang="pl-PL" altLang="pl-PL"/>
          </a:p>
        </p:txBody>
      </p:sp>
    </p:spTree>
    <p:extLst>
      <p:ext uri="{BB962C8B-B14F-4D97-AF65-F5344CB8AC3E}">
        <p14:creationId xmlns:p14="http://schemas.microsoft.com/office/powerpoint/2010/main" val="1889814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33</a:t>
            </a:fld>
            <a:endParaRPr lang="pl-PL" altLang="pl-PL"/>
          </a:p>
        </p:txBody>
      </p:sp>
    </p:spTree>
    <p:extLst>
      <p:ext uri="{BB962C8B-B14F-4D97-AF65-F5344CB8AC3E}">
        <p14:creationId xmlns:p14="http://schemas.microsoft.com/office/powerpoint/2010/main" val="7852410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34</a:t>
            </a:fld>
            <a:endParaRPr lang="pl-PL" altLang="pl-PL"/>
          </a:p>
        </p:txBody>
      </p:sp>
    </p:spTree>
    <p:extLst>
      <p:ext uri="{BB962C8B-B14F-4D97-AF65-F5344CB8AC3E}">
        <p14:creationId xmlns:p14="http://schemas.microsoft.com/office/powerpoint/2010/main" val="39636298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35</a:t>
            </a:fld>
            <a:endParaRPr lang="pl-PL" altLang="pl-PL"/>
          </a:p>
        </p:txBody>
      </p:sp>
    </p:spTree>
    <p:extLst>
      <p:ext uri="{BB962C8B-B14F-4D97-AF65-F5344CB8AC3E}">
        <p14:creationId xmlns:p14="http://schemas.microsoft.com/office/powerpoint/2010/main" val="25288970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36</a:t>
            </a:fld>
            <a:endParaRPr lang="pl-PL" altLang="pl-PL"/>
          </a:p>
        </p:txBody>
      </p:sp>
    </p:spTree>
    <p:extLst>
      <p:ext uri="{BB962C8B-B14F-4D97-AF65-F5344CB8AC3E}">
        <p14:creationId xmlns:p14="http://schemas.microsoft.com/office/powerpoint/2010/main" val="23758293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37</a:t>
            </a:fld>
            <a:endParaRPr lang="pl-PL" altLang="pl-PL"/>
          </a:p>
        </p:txBody>
      </p:sp>
    </p:spTree>
    <p:extLst>
      <p:ext uri="{BB962C8B-B14F-4D97-AF65-F5344CB8AC3E}">
        <p14:creationId xmlns:p14="http://schemas.microsoft.com/office/powerpoint/2010/main" val="34273810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38</a:t>
            </a:fld>
            <a:endParaRPr lang="pl-PL" altLang="pl-PL"/>
          </a:p>
        </p:txBody>
      </p:sp>
    </p:spTree>
    <p:extLst>
      <p:ext uri="{BB962C8B-B14F-4D97-AF65-F5344CB8AC3E}">
        <p14:creationId xmlns:p14="http://schemas.microsoft.com/office/powerpoint/2010/main" val="2442900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a:t>
            </a:fld>
            <a:endParaRPr lang="pl-PL" altLang="pl-PL"/>
          </a:p>
        </p:txBody>
      </p:sp>
    </p:spTree>
    <p:extLst>
      <p:ext uri="{BB962C8B-B14F-4D97-AF65-F5344CB8AC3E}">
        <p14:creationId xmlns:p14="http://schemas.microsoft.com/office/powerpoint/2010/main" val="23973256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39</a:t>
            </a:fld>
            <a:endParaRPr lang="pl-PL" altLang="pl-PL"/>
          </a:p>
        </p:txBody>
      </p:sp>
    </p:spTree>
    <p:extLst>
      <p:ext uri="{BB962C8B-B14F-4D97-AF65-F5344CB8AC3E}">
        <p14:creationId xmlns:p14="http://schemas.microsoft.com/office/powerpoint/2010/main" val="8519363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40</a:t>
            </a:fld>
            <a:endParaRPr lang="pl-PL" altLang="pl-PL"/>
          </a:p>
        </p:txBody>
      </p:sp>
    </p:spTree>
    <p:extLst>
      <p:ext uri="{BB962C8B-B14F-4D97-AF65-F5344CB8AC3E}">
        <p14:creationId xmlns:p14="http://schemas.microsoft.com/office/powerpoint/2010/main" val="14572439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41</a:t>
            </a:fld>
            <a:endParaRPr lang="pl-PL" altLang="pl-PL"/>
          </a:p>
        </p:txBody>
      </p:sp>
    </p:spTree>
    <p:extLst>
      <p:ext uri="{BB962C8B-B14F-4D97-AF65-F5344CB8AC3E}">
        <p14:creationId xmlns:p14="http://schemas.microsoft.com/office/powerpoint/2010/main" val="14951299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42</a:t>
            </a:fld>
            <a:endParaRPr lang="pl-PL" altLang="pl-PL"/>
          </a:p>
        </p:txBody>
      </p:sp>
    </p:spTree>
    <p:extLst>
      <p:ext uri="{BB962C8B-B14F-4D97-AF65-F5344CB8AC3E}">
        <p14:creationId xmlns:p14="http://schemas.microsoft.com/office/powerpoint/2010/main" val="5817532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43</a:t>
            </a:fld>
            <a:endParaRPr lang="pl-PL" altLang="pl-PL"/>
          </a:p>
        </p:txBody>
      </p:sp>
    </p:spTree>
    <p:extLst>
      <p:ext uri="{BB962C8B-B14F-4D97-AF65-F5344CB8AC3E}">
        <p14:creationId xmlns:p14="http://schemas.microsoft.com/office/powerpoint/2010/main" val="34947078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44</a:t>
            </a:fld>
            <a:endParaRPr lang="pl-PL" altLang="pl-PL"/>
          </a:p>
        </p:txBody>
      </p:sp>
    </p:spTree>
    <p:extLst>
      <p:ext uri="{BB962C8B-B14F-4D97-AF65-F5344CB8AC3E}">
        <p14:creationId xmlns:p14="http://schemas.microsoft.com/office/powerpoint/2010/main" val="26634217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45</a:t>
            </a:fld>
            <a:endParaRPr lang="pl-PL" altLang="pl-PL"/>
          </a:p>
        </p:txBody>
      </p:sp>
    </p:spTree>
    <p:extLst>
      <p:ext uri="{BB962C8B-B14F-4D97-AF65-F5344CB8AC3E}">
        <p14:creationId xmlns:p14="http://schemas.microsoft.com/office/powerpoint/2010/main" val="1645428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46</a:t>
            </a:fld>
            <a:endParaRPr lang="pl-PL" altLang="pl-PL"/>
          </a:p>
        </p:txBody>
      </p:sp>
    </p:spTree>
    <p:extLst>
      <p:ext uri="{BB962C8B-B14F-4D97-AF65-F5344CB8AC3E}">
        <p14:creationId xmlns:p14="http://schemas.microsoft.com/office/powerpoint/2010/main" val="10235312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47</a:t>
            </a:fld>
            <a:endParaRPr lang="pl-PL" altLang="pl-PL"/>
          </a:p>
        </p:txBody>
      </p:sp>
    </p:spTree>
    <p:extLst>
      <p:ext uri="{BB962C8B-B14F-4D97-AF65-F5344CB8AC3E}">
        <p14:creationId xmlns:p14="http://schemas.microsoft.com/office/powerpoint/2010/main" val="39908183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48</a:t>
            </a:fld>
            <a:endParaRPr lang="pl-PL" altLang="pl-PL"/>
          </a:p>
        </p:txBody>
      </p:sp>
    </p:spTree>
    <p:extLst>
      <p:ext uri="{BB962C8B-B14F-4D97-AF65-F5344CB8AC3E}">
        <p14:creationId xmlns:p14="http://schemas.microsoft.com/office/powerpoint/2010/main" val="12451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9</a:t>
            </a:fld>
            <a:endParaRPr lang="pl-PL" altLang="pl-PL"/>
          </a:p>
        </p:txBody>
      </p:sp>
    </p:spTree>
    <p:extLst>
      <p:ext uri="{BB962C8B-B14F-4D97-AF65-F5344CB8AC3E}">
        <p14:creationId xmlns:p14="http://schemas.microsoft.com/office/powerpoint/2010/main" val="35225265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49</a:t>
            </a:fld>
            <a:endParaRPr lang="pl-PL" altLang="pl-PL"/>
          </a:p>
        </p:txBody>
      </p:sp>
    </p:spTree>
    <p:extLst>
      <p:ext uri="{BB962C8B-B14F-4D97-AF65-F5344CB8AC3E}">
        <p14:creationId xmlns:p14="http://schemas.microsoft.com/office/powerpoint/2010/main" val="12619768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50</a:t>
            </a:fld>
            <a:endParaRPr lang="pl-PL" altLang="pl-PL"/>
          </a:p>
        </p:txBody>
      </p:sp>
    </p:spTree>
    <p:extLst>
      <p:ext uri="{BB962C8B-B14F-4D97-AF65-F5344CB8AC3E}">
        <p14:creationId xmlns:p14="http://schemas.microsoft.com/office/powerpoint/2010/main" val="36003036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51</a:t>
            </a:fld>
            <a:endParaRPr lang="pl-PL" altLang="pl-PL"/>
          </a:p>
        </p:txBody>
      </p:sp>
    </p:spTree>
    <p:extLst>
      <p:ext uri="{BB962C8B-B14F-4D97-AF65-F5344CB8AC3E}">
        <p14:creationId xmlns:p14="http://schemas.microsoft.com/office/powerpoint/2010/main" val="34360085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52</a:t>
            </a:fld>
            <a:endParaRPr lang="pl-PL" altLang="pl-PL"/>
          </a:p>
        </p:txBody>
      </p:sp>
    </p:spTree>
    <p:extLst>
      <p:ext uri="{BB962C8B-B14F-4D97-AF65-F5344CB8AC3E}">
        <p14:creationId xmlns:p14="http://schemas.microsoft.com/office/powerpoint/2010/main" val="34663900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Np. na gruncie wchodzącym w skład </a:t>
            </a:r>
            <a:r>
              <a:rPr lang="pl-PL" dirty="0" err="1"/>
              <a:t>współwłaności</a:t>
            </a:r>
            <a:r>
              <a:rPr lang="pl-PL" dirty="0"/>
              <a:t> małżonków, konkubenci wybudowali dom.</a:t>
            </a:r>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53</a:t>
            </a:fld>
            <a:endParaRPr lang="pl-PL" altLang="pl-PL"/>
          </a:p>
        </p:txBody>
      </p:sp>
    </p:spTree>
    <p:extLst>
      <p:ext uri="{BB962C8B-B14F-4D97-AF65-F5344CB8AC3E}">
        <p14:creationId xmlns:p14="http://schemas.microsoft.com/office/powerpoint/2010/main" val="18982546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54</a:t>
            </a:fld>
            <a:endParaRPr lang="pl-PL" altLang="pl-PL"/>
          </a:p>
        </p:txBody>
      </p:sp>
    </p:spTree>
    <p:extLst>
      <p:ext uri="{BB962C8B-B14F-4D97-AF65-F5344CB8AC3E}">
        <p14:creationId xmlns:p14="http://schemas.microsoft.com/office/powerpoint/2010/main" val="26696134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55</a:t>
            </a:fld>
            <a:endParaRPr lang="pl-PL" altLang="pl-PL"/>
          </a:p>
        </p:txBody>
      </p:sp>
    </p:spTree>
    <p:extLst>
      <p:ext uri="{BB962C8B-B14F-4D97-AF65-F5344CB8AC3E}">
        <p14:creationId xmlns:p14="http://schemas.microsoft.com/office/powerpoint/2010/main" val="326934069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56</a:t>
            </a:fld>
            <a:endParaRPr lang="pl-PL" altLang="pl-PL"/>
          </a:p>
        </p:txBody>
      </p:sp>
    </p:spTree>
    <p:extLst>
      <p:ext uri="{BB962C8B-B14F-4D97-AF65-F5344CB8AC3E}">
        <p14:creationId xmlns:p14="http://schemas.microsoft.com/office/powerpoint/2010/main" val="6338390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57</a:t>
            </a:fld>
            <a:endParaRPr lang="pl-PL" altLang="pl-PL"/>
          </a:p>
        </p:txBody>
      </p:sp>
    </p:spTree>
    <p:extLst>
      <p:ext uri="{BB962C8B-B14F-4D97-AF65-F5344CB8AC3E}">
        <p14:creationId xmlns:p14="http://schemas.microsoft.com/office/powerpoint/2010/main" val="42008563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58</a:t>
            </a:fld>
            <a:endParaRPr lang="pl-PL" altLang="pl-PL"/>
          </a:p>
        </p:txBody>
      </p:sp>
    </p:spTree>
    <p:extLst>
      <p:ext uri="{BB962C8B-B14F-4D97-AF65-F5344CB8AC3E}">
        <p14:creationId xmlns:p14="http://schemas.microsoft.com/office/powerpoint/2010/main" val="3316331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10</a:t>
            </a:fld>
            <a:endParaRPr lang="pl-PL" altLang="pl-PL"/>
          </a:p>
        </p:txBody>
      </p:sp>
    </p:spTree>
    <p:extLst>
      <p:ext uri="{BB962C8B-B14F-4D97-AF65-F5344CB8AC3E}">
        <p14:creationId xmlns:p14="http://schemas.microsoft.com/office/powerpoint/2010/main" val="3189130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59</a:t>
            </a:fld>
            <a:endParaRPr lang="pl-PL" altLang="pl-PL"/>
          </a:p>
        </p:txBody>
      </p:sp>
    </p:spTree>
    <p:extLst>
      <p:ext uri="{BB962C8B-B14F-4D97-AF65-F5344CB8AC3E}">
        <p14:creationId xmlns:p14="http://schemas.microsoft.com/office/powerpoint/2010/main" val="18697368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60</a:t>
            </a:fld>
            <a:endParaRPr lang="pl-PL" altLang="pl-PL"/>
          </a:p>
        </p:txBody>
      </p:sp>
    </p:spTree>
    <p:extLst>
      <p:ext uri="{BB962C8B-B14F-4D97-AF65-F5344CB8AC3E}">
        <p14:creationId xmlns:p14="http://schemas.microsoft.com/office/powerpoint/2010/main" val="15172034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61</a:t>
            </a:fld>
            <a:endParaRPr lang="pl-PL" altLang="pl-PL"/>
          </a:p>
        </p:txBody>
      </p:sp>
    </p:spTree>
    <p:extLst>
      <p:ext uri="{BB962C8B-B14F-4D97-AF65-F5344CB8AC3E}">
        <p14:creationId xmlns:p14="http://schemas.microsoft.com/office/powerpoint/2010/main" val="332783173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62</a:t>
            </a:fld>
            <a:endParaRPr lang="pl-PL" altLang="pl-PL"/>
          </a:p>
        </p:txBody>
      </p:sp>
    </p:spTree>
    <p:extLst>
      <p:ext uri="{BB962C8B-B14F-4D97-AF65-F5344CB8AC3E}">
        <p14:creationId xmlns:p14="http://schemas.microsoft.com/office/powerpoint/2010/main" val="309359775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63</a:t>
            </a:fld>
            <a:endParaRPr lang="pl-PL" altLang="pl-PL"/>
          </a:p>
        </p:txBody>
      </p:sp>
    </p:spTree>
    <p:extLst>
      <p:ext uri="{BB962C8B-B14F-4D97-AF65-F5344CB8AC3E}">
        <p14:creationId xmlns:p14="http://schemas.microsoft.com/office/powerpoint/2010/main" val="25317544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64</a:t>
            </a:fld>
            <a:endParaRPr lang="pl-PL" altLang="pl-PL"/>
          </a:p>
        </p:txBody>
      </p:sp>
    </p:spTree>
    <p:extLst>
      <p:ext uri="{BB962C8B-B14F-4D97-AF65-F5344CB8AC3E}">
        <p14:creationId xmlns:p14="http://schemas.microsoft.com/office/powerpoint/2010/main" val="28889578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65</a:t>
            </a:fld>
            <a:endParaRPr lang="pl-PL" altLang="pl-PL"/>
          </a:p>
        </p:txBody>
      </p:sp>
    </p:spTree>
    <p:extLst>
      <p:ext uri="{BB962C8B-B14F-4D97-AF65-F5344CB8AC3E}">
        <p14:creationId xmlns:p14="http://schemas.microsoft.com/office/powerpoint/2010/main" val="200490082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66</a:t>
            </a:fld>
            <a:endParaRPr lang="pl-PL" altLang="pl-PL"/>
          </a:p>
        </p:txBody>
      </p:sp>
    </p:spTree>
    <p:extLst>
      <p:ext uri="{BB962C8B-B14F-4D97-AF65-F5344CB8AC3E}">
        <p14:creationId xmlns:p14="http://schemas.microsoft.com/office/powerpoint/2010/main" val="229688628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67</a:t>
            </a:fld>
            <a:endParaRPr lang="pl-PL" altLang="pl-PL"/>
          </a:p>
        </p:txBody>
      </p:sp>
    </p:spTree>
    <p:extLst>
      <p:ext uri="{BB962C8B-B14F-4D97-AF65-F5344CB8AC3E}">
        <p14:creationId xmlns:p14="http://schemas.microsoft.com/office/powerpoint/2010/main" val="271552419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68</a:t>
            </a:fld>
            <a:endParaRPr lang="pl-PL" altLang="pl-PL"/>
          </a:p>
        </p:txBody>
      </p:sp>
    </p:spTree>
    <p:extLst>
      <p:ext uri="{BB962C8B-B14F-4D97-AF65-F5344CB8AC3E}">
        <p14:creationId xmlns:p14="http://schemas.microsoft.com/office/powerpoint/2010/main" val="472519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11</a:t>
            </a:fld>
            <a:endParaRPr lang="pl-PL" altLang="pl-PL"/>
          </a:p>
        </p:txBody>
      </p:sp>
    </p:spTree>
    <p:extLst>
      <p:ext uri="{BB962C8B-B14F-4D97-AF65-F5344CB8AC3E}">
        <p14:creationId xmlns:p14="http://schemas.microsoft.com/office/powerpoint/2010/main" val="372233830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69</a:t>
            </a:fld>
            <a:endParaRPr lang="pl-PL" altLang="pl-PL"/>
          </a:p>
        </p:txBody>
      </p:sp>
    </p:spTree>
    <p:extLst>
      <p:ext uri="{BB962C8B-B14F-4D97-AF65-F5344CB8AC3E}">
        <p14:creationId xmlns:p14="http://schemas.microsoft.com/office/powerpoint/2010/main" val="284558819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70</a:t>
            </a:fld>
            <a:endParaRPr lang="pl-PL" altLang="pl-PL"/>
          </a:p>
        </p:txBody>
      </p:sp>
    </p:spTree>
    <p:extLst>
      <p:ext uri="{BB962C8B-B14F-4D97-AF65-F5344CB8AC3E}">
        <p14:creationId xmlns:p14="http://schemas.microsoft.com/office/powerpoint/2010/main" val="385742844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71</a:t>
            </a:fld>
            <a:endParaRPr lang="pl-PL" altLang="pl-PL"/>
          </a:p>
        </p:txBody>
      </p:sp>
    </p:spTree>
    <p:extLst>
      <p:ext uri="{BB962C8B-B14F-4D97-AF65-F5344CB8AC3E}">
        <p14:creationId xmlns:p14="http://schemas.microsoft.com/office/powerpoint/2010/main" val="372314228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72</a:t>
            </a:fld>
            <a:endParaRPr lang="pl-PL" altLang="pl-PL"/>
          </a:p>
        </p:txBody>
      </p:sp>
    </p:spTree>
    <p:extLst>
      <p:ext uri="{BB962C8B-B14F-4D97-AF65-F5344CB8AC3E}">
        <p14:creationId xmlns:p14="http://schemas.microsoft.com/office/powerpoint/2010/main" val="192485860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73</a:t>
            </a:fld>
            <a:endParaRPr lang="pl-PL" altLang="pl-PL"/>
          </a:p>
        </p:txBody>
      </p:sp>
    </p:spTree>
    <p:extLst>
      <p:ext uri="{BB962C8B-B14F-4D97-AF65-F5344CB8AC3E}">
        <p14:creationId xmlns:p14="http://schemas.microsoft.com/office/powerpoint/2010/main" val="426683760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74</a:t>
            </a:fld>
            <a:endParaRPr lang="pl-PL" altLang="pl-PL"/>
          </a:p>
        </p:txBody>
      </p:sp>
    </p:spTree>
    <p:extLst>
      <p:ext uri="{BB962C8B-B14F-4D97-AF65-F5344CB8AC3E}">
        <p14:creationId xmlns:p14="http://schemas.microsoft.com/office/powerpoint/2010/main" val="48806705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75</a:t>
            </a:fld>
            <a:endParaRPr lang="pl-PL" altLang="pl-PL"/>
          </a:p>
        </p:txBody>
      </p:sp>
    </p:spTree>
    <p:extLst>
      <p:ext uri="{BB962C8B-B14F-4D97-AF65-F5344CB8AC3E}">
        <p14:creationId xmlns:p14="http://schemas.microsoft.com/office/powerpoint/2010/main" val="197581144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76</a:t>
            </a:fld>
            <a:endParaRPr lang="pl-PL" altLang="pl-PL"/>
          </a:p>
        </p:txBody>
      </p:sp>
    </p:spTree>
    <p:extLst>
      <p:ext uri="{BB962C8B-B14F-4D97-AF65-F5344CB8AC3E}">
        <p14:creationId xmlns:p14="http://schemas.microsoft.com/office/powerpoint/2010/main" val="414381759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77</a:t>
            </a:fld>
            <a:endParaRPr lang="pl-PL" altLang="pl-PL"/>
          </a:p>
        </p:txBody>
      </p:sp>
    </p:spTree>
    <p:extLst>
      <p:ext uri="{BB962C8B-B14F-4D97-AF65-F5344CB8AC3E}">
        <p14:creationId xmlns:p14="http://schemas.microsoft.com/office/powerpoint/2010/main" val="405424904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78</a:t>
            </a:fld>
            <a:endParaRPr lang="pl-PL" altLang="pl-PL"/>
          </a:p>
        </p:txBody>
      </p:sp>
    </p:spTree>
    <p:extLst>
      <p:ext uri="{BB962C8B-B14F-4D97-AF65-F5344CB8AC3E}">
        <p14:creationId xmlns:p14="http://schemas.microsoft.com/office/powerpoint/2010/main" val="3720071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12</a:t>
            </a:fld>
            <a:endParaRPr lang="pl-PL" altLang="pl-PL"/>
          </a:p>
        </p:txBody>
      </p:sp>
    </p:spTree>
    <p:extLst>
      <p:ext uri="{BB962C8B-B14F-4D97-AF65-F5344CB8AC3E}">
        <p14:creationId xmlns:p14="http://schemas.microsoft.com/office/powerpoint/2010/main" val="372778593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79</a:t>
            </a:fld>
            <a:endParaRPr lang="pl-PL" altLang="pl-PL"/>
          </a:p>
        </p:txBody>
      </p:sp>
    </p:spTree>
    <p:extLst>
      <p:ext uri="{BB962C8B-B14F-4D97-AF65-F5344CB8AC3E}">
        <p14:creationId xmlns:p14="http://schemas.microsoft.com/office/powerpoint/2010/main" val="207064953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80</a:t>
            </a:fld>
            <a:endParaRPr lang="pl-PL" altLang="pl-PL"/>
          </a:p>
        </p:txBody>
      </p:sp>
    </p:spTree>
    <p:extLst>
      <p:ext uri="{BB962C8B-B14F-4D97-AF65-F5344CB8AC3E}">
        <p14:creationId xmlns:p14="http://schemas.microsoft.com/office/powerpoint/2010/main" val="415565441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81</a:t>
            </a:fld>
            <a:endParaRPr lang="pl-PL" altLang="pl-PL"/>
          </a:p>
        </p:txBody>
      </p:sp>
    </p:spTree>
    <p:extLst>
      <p:ext uri="{BB962C8B-B14F-4D97-AF65-F5344CB8AC3E}">
        <p14:creationId xmlns:p14="http://schemas.microsoft.com/office/powerpoint/2010/main" val="317817385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82</a:t>
            </a:fld>
            <a:endParaRPr lang="pl-PL" altLang="pl-PL"/>
          </a:p>
        </p:txBody>
      </p:sp>
    </p:spTree>
    <p:extLst>
      <p:ext uri="{BB962C8B-B14F-4D97-AF65-F5344CB8AC3E}">
        <p14:creationId xmlns:p14="http://schemas.microsoft.com/office/powerpoint/2010/main" val="242922189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83</a:t>
            </a:fld>
            <a:endParaRPr lang="pl-PL" altLang="pl-PL"/>
          </a:p>
        </p:txBody>
      </p:sp>
    </p:spTree>
    <p:extLst>
      <p:ext uri="{BB962C8B-B14F-4D97-AF65-F5344CB8AC3E}">
        <p14:creationId xmlns:p14="http://schemas.microsoft.com/office/powerpoint/2010/main" val="387741216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84</a:t>
            </a:fld>
            <a:endParaRPr lang="pl-PL" altLang="pl-PL"/>
          </a:p>
        </p:txBody>
      </p:sp>
    </p:spTree>
    <p:extLst>
      <p:ext uri="{BB962C8B-B14F-4D97-AF65-F5344CB8AC3E}">
        <p14:creationId xmlns:p14="http://schemas.microsoft.com/office/powerpoint/2010/main" val="375489762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85</a:t>
            </a:fld>
            <a:endParaRPr lang="pl-PL" altLang="pl-PL"/>
          </a:p>
        </p:txBody>
      </p:sp>
    </p:spTree>
    <p:extLst>
      <p:ext uri="{BB962C8B-B14F-4D97-AF65-F5344CB8AC3E}">
        <p14:creationId xmlns:p14="http://schemas.microsoft.com/office/powerpoint/2010/main" val="251959052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86</a:t>
            </a:fld>
            <a:endParaRPr lang="pl-PL" altLang="pl-PL"/>
          </a:p>
        </p:txBody>
      </p:sp>
    </p:spTree>
    <p:extLst>
      <p:ext uri="{BB962C8B-B14F-4D97-AF65-F5344CB8AC3E}">
        <p14:creationId xmlns:p14="http://schemas.microsoft.com/office/powerpoint/2010/main" val="403795366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87</a:t>
            </a:fld>
            <a:endParaRPr lang="pl-PL" altLang="pl-PL"/>
          </a:p>
        </p:txBody>
      </p:sp>
    </p:spTree>
    <p:extLst>
      <p:ext uri="{BB962C8B-B14F-4D97-AF65-F5344CB8AC3E}">
        <p14:creationId xmlns:p14="http://schemas.microsoft.com/office/powerpoint/2010/main" val="103403546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88</a:t>
            </a:fld>
            <a:endParaRPr lang="pl-PL" altLang="pl-PL"/>
          </a:p>
        </p:txBody>
      </p:sp>
    </p:spTree>
    <p:extLst>
      <p:ext uri="{BB962C8B-B14F-4D97-AF65-F5344CB8AC3E}">
        <p14:creationId xmlns:p14="http://schemas.microsoft.com/office/powerpoint/2010/main" val="1746117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13</a:t>
            </a:fld>
            <a:endParaRPr lang="pl-PL" altLang="pl-PL"/>
          </a:p>
        </p:txBody>
      </p:sp>
    </p:spTree>
    <p:extLst>
      <p:ext uri="{BB962C8B-B14F-4D97-AF65-F5344CB8AC3E}">
        <p14:creationId xmlns:p14="http://schemas.microsoft.com/office/powerpoint/2010/main" val="312762968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89</a:t>
            </a:fld>
            <a:endParaRPr lang="pl-PL" altLang="pl-PL"/>
          </a:p>
        </p:txBody>
      </p:sp>
    </p:spTree>
    <p:extLst>
      <p:ext uri="{BB962C8B-B14F-4D97-AF65-F5344CB8AC3E}">
        <p14:creationId xmlns:p14="http://schemas.microsoft.com/office/powerpoint/2010/main" val="249986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a:t>Np. na gruncie wchodzącym w skład współwłasności małżonków, konkubenci wybudowali dom.</a:t>
            </a:r>
          </a:p>
        </p:txBody>
      </p:sp>
      <p:sp>
        <p:nvSpPr>
          <p:cNvPr id="4" name="Symbol zastępczy numeru slajdu 3"/>
          <p:cNvSpPr>
            <a:spLocks noGrp="1"/>
          </p:cNvSpPr>
          <p:nvPr>
            <p:ph type="sldNum" sz="quarter" idx="5"/>
          </p:nvPr>
        </p:nvSpPr>
        <p:spPr/>
        <p:txBody>
          <a:bodyPr/>
          <a:lstStyle/>
          <a:p>
            <a:pPr>
              <a:defRPr/>
            </a:pPr>
            <a:fld id="{E019047A-E837-4461-8177-D146DA25A66B}" type="slidenum">
              <a:rPr lang="pl-PL" altLang="pl-PL" smtClean="0"/>
              <a:pPr>
                <a:defRPr/>
              </a:pPr>
              <a:t>14</a:t>
            </a:fld>
            <a:endParaRPr lang="pl-PL" altLang="pl-PL"/>
          </a:p>
        </p:txBody>
      </p:sp>
    </p:spTree>
    <p:extLst>
      <p:ext uri="{BB962C8B-B14F-4D97-AF65-F5344CB8AC3E}">
        <p14:creationId xmlns:p14="http://schemas.microsoft.com/office/powerpoint/2010/main" val="163929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pl-PL" altLang="pl-PL" sz="240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pl-PL" altLang="pl-PL" sz="240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T0" fmla="*/ 0 w 4917"/>
                <a:gd name="T1" fmla="*/ 0 h 1000"/>
                <a:gd name="T2" fmla="*/ 38231 w 4917"/>
                <a:gd name="T3" fmla="*/ 0 h 1000"/>
                <a:gd name="T4" fmla="*/ 42569 w 4917"/>
                <a:gd name="T5" fmla="*/ 881 h 1000"/>
                <a:gd name="T6" fmla="*/ 38240 w 4917"/>
                <a:gd name="T7" fmla="*/ 1761 h 1000"/>
                <a:gd name="T8" fmla="*/ 0 w 4917"/>
                <a:gd name="T9" fmla="*/ 1761 h 1000"/>
                <a:gd name="T10" fmla="*/ 0 60000 65536"/>
                <a:gd name="T11" fmla="*/ 0 60000 65536"/>
                <a:gd name="T12" fmla="*/ 0 60000 65536"/>
                <a:gd name="T13" fmla="*/ 0 60000 65536"/>
                <a:gd name="T14" fmla="*/ 0 60000 65536"/>
                <a:gd name="T15" fmla="*/ 0 w 4917"/>
                <a:gd name="T16" fmla="*/ 0 h 1000"/>
                <a:gd name="T17" fmla="*/ 2459 w 4917"/>
                <a:gd name="T18" fmla="*/ 1000 h 1000"/>
              </a:gdLst>
              <a:ahLst/>
              <a:cxnLst>
                <a:cxn ang="T10">
                  <a:pos x="T0" y="T1"/>
                </a:cxn>
                <a:cxn ang="T11">
                  <a:pos x="T2" y="T3"/>
                </a:cxn>
                <a:cxn ang="T12">
                  <a:pos x="T4" y="T5"/>
                </a:cxn>
                <a:cxn ang="T13">
                  <a:pos x="T6" y="T7"/>
                </a:cxn>
                <a:cxn ang="T14">
                  <a:pos x="T8" y="T9"/>
                </a:cxn>
              </a:cxnLst>
              <a:rect l="T15" t="T16" r="T17" b="T18"/>
              <a:pathLst>
                <a:path w="4917" h="1000">
                  <a:moveTo>
                    <a:pt x="0" y="0"/>
                  </a:moveTo>
                  <a:lnTo>
                    <a:pt x="4416" y="0"/>
                  </a:lnTo>
                  <a:cubicBezTo>
                    <a:pt x="4693" y="0"/>
                    <a:pt x="4917" y="223"/>
                    <a:pt x="4917" y="500"/>
                  </a:cubicBezTo>
                  <a:cubicBezTo>
                    <a:pt x="4917" y="776"/>
                    <a:pt x="4693" y="999"/>
                    <a:pt x="4417"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pl-PL"/>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l-PL"/>
            </a:p>
          </p:txBody>
        </p:sp>
      </p:grpSp>
      <p:sp>
        <p:nvSpPr>
          <p:cNvPr id="56327" name="Rectangle 7"/>
          <p:cNvSpPr>
            <a:spLocks noGrp="1" noChangeArrowheads="1"/>
          </p:cNvSpPr>
          <p:nvPr>
            <p:ph type="ctrTitle"/>
          </p:nvPr>
        </p:nvSpPr>
        <p:spPr>
          <a:xfrm>
            <a:off x="228600" y="1427163"/>
            <a:ext cx="8077200" cy="1609725"/>
          </a:xfrm>
        </p:spPr>
        <p:txBody>
          <a:bodyPr/>
          <a:lstStyle>
            <a:lvl1pPr>
              <a:defRPr sz="4600"/>
            </a:lvl1pPr>
          </a:lstStyle>
          <a:p>
            <a:pPr lvl="0"/>
            <a:r>
              <a:rPr lang="pl-PL" altLang="pl-PL" noProof="0"/>
              <a:t>Kliknij, aby edytować styl wzorca tytułu</a:t>
            </a:r>
          </a:p>
        </p:txBody>
      </p:sp>
      <p:sp>
        <p:nvSpPr>
          <p:cNvPr id="56328"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pPr lvl="0"/>
            <a:r>
              <a:rPr lang="pl-PL" altLang="pl-PL" noProof="0"/>
              <a:t>Kliknij, aby edytować styl wzorca podtytułu</a:t>
            </a:r>
          </a:p>
        </p:txBody>
      </p:sp>
      <p:sp>
        <p:nvSpPr>
          <p:cNvPr id="9" name="Rectangle 9"/>
          <p:cNvSpPr>
            <a:spLocks noGrp="1" noChangeArrowheads="1"/>
          </p:cNvSpPr>
          <p:nvPr>
            <p:ph type="dt" sz="half" idx="10"/>
          </p:nvPr>
        </p:nvSpPr>
        <p:spPr>
          <a:xfrm>
            <a:off x="457200" y="6248400"/>
            <a:ext cx="2133600" cy="471488"/>
          </a:xfrm>
        </p:spPr>
        <p:txBody>
          <a:bodyPr/>
          <a:lstStyle>
            <a:lvl1pPr>
              <a:defRPr/>
            </a:lvl1pPr>
          </a:lstStyle>
          <a:p>
            <a:pPr>
              <a:defRPr/>
            </a:pPr>
            <a:endParaRPr lang="pl-PL" altLang="pl-PL"/>
          </a:p>
        </p:txBody>
      </p:sp>
      <p:sp>
        <p:nvSpPr>
          <p:cNvPr id="10" name="Rectangle 10"/>
          <p:cNvSpPr>
            <a:spLocks noGrp="1" noChangeArrowheads="1"/>
          </p:cNvSpPr>
          <p:nvPr>
            <p:ph type="ftr" sz="quarter" idx="11"/>
          </p:nvPr>
        </p:nvSpPr>
        <p:spPr>
          <a:xfrm>
            <a:off x="3124200" y="6253163"/>
            <a:ext cx="2895600" cy="457200"/>
          </a:xfrm>
        </p:spPr>
        <p:txBody>
          <a:bodyPr/>
          <a:lstStyle>
            <a:lvl1pPr>
              <a:defRPr/>
            </a:lvl1pPr>
          </a:lstStyle>
          <a:p>
            <a:pPr>
              <a:defRPr/>
            </a:pPr>
            <a:r>
              <a:rPr lang="pl-PL" altLang="pl-PL"/>
              <a:t>Szkolenie KIRP   Zakopane 28-31.03.2019</a:t>
            </a:r>
          </a:p>
        </p:txBody>
      </p:sp>
      <p:sp>
        <p:nvSpPr>
          <p:cNvPr id="11" name="Rectangle 11"/>
          <p:cNvSpPr>
            <a:spLocks noGrp="1" noChangeArrowheads="1"/>
          </p:cNvSpPr>
          <p:nvPr>
            <p:ph type="sldNum" sz="quarter" idx="12"/>
          </p:nvPr>
        </p:nvSpPr>
        <p:spPr>
          <a:xfrm>
            <a:off x="6553200" y="6248400"/>
            <a:ext cx="2133600" cy="471488"/>
          </a:xfrm>
        </p:spPr>
        <p:txBody>
          <a:bodyPr/>
          <a:lstStyle>
            <a:lvl1pPr>
              <a:defRPr/>
            </a:lvl1pPr>
          </a:lstStyle>
          <a:p>
            <a:pPr>
              <a:defRPr/>
            </a:pPr>
            <a:fld id="{EC315EBB-0464-4F74-B174-99547970FC52}" type="slidenum">
              <a:rPr lang="pl-PL" altLang="pl-PL"/>
              <a:pPr>
                <a:defRPr/>
              </a:pPr>
              <a:t>‹#›</a:t>
            </a:fld>
            <a:endParaRPr lang="pl-PL" altLang="pl-PL"/>
          </a:p>
        </p:txBody>
      </p:sp>
    </p:spTree>
    <p:extLst>
      <p:ext uri="{BB962C8B-B14F-4D97-AF65-F5344CB8AC3E}">
        <p14:creationId xmlns:p14="http://schemas.microsoft.com/office/powerpoint/2010/main" val="223367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6" name="Rectangle 10"/>
          <p:cNvSpPr>
            <a:spLocks noGrp="1" noChangeArrowheads="1"/>
          </p:cNvSpPr>
          <p:nvPr>
            <p:ph type="sldNum" sz="quarter" idx="12"/>
          </p:nvPr>
        </p:nvSpPr>
        <p:spPr>
          <a:ln/>
        </p:spPr>
        <p:txBody>
          <a:bodyPr/>
          <a:lstStyle>
            <a:lvl1pPr>
              <a:defRPr/>
            </a:lvl1pPr>
          </a:lstStyle>
          <a:p>
            <a:pPr>
              <a:defRPr/>
            </a:pPr>
            <a:fld id="{03070290-50F4-43FE-9508-476A4845F34D}" type="slidenum">
              <a:rPr lang="pl-PL" altLang="pl-PL"/>
              <a:pPr>
                <a:defRPr/>
              </a:pPr>
              <a:t>‹#›</a:t>
            </a:fld>
            <a:endParaRPr lang="pl-PL" altLang="pl-PL"/>
          </a:p>
        </p:txBody>
      </p:sp>
    </p:spTree>
    <p:extLst>
      <p:ext uri="{BB962C8B-B14F-4D97-AF65-F5344CB8AC3E}">
        <p14:creationId xmlns:p14="http://schemas.microsoft.com/office/powerpoint/2010/main" val="414732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450013" y="228600"/>
            <a:ext cx="2084387" cy="57912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195263" y="228600"/>
            <a:ext cx="6102350" cy="5791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6" name="Rectangle 10"/>
          <p:cNvSpPr>
            <a:spLocks noGrp="1" noChangeArrowheads="1"/>
          </p:cNvSpPr>
          <p:nvPr>
            <p:ph type="sldNum" sz="quarter" idx="12"/>
          </p:nvPr>
        </p:nvSpPr>
        <p:spPr>
          <a:ln/>
        </p:spPr>
        <p:txBody>
          <a:bodyPr/>
          <a:lstStyle>
            <a:lvl1pPr>
              <a:defRPr/>
            </a:lvl1pPr>
          </a:lstStyle>
          <a:p>
            <a:pPr>
              <a:defRPr/>
            </a:pPr>
            <a:fld id="{4C749679-9E33-45C9-9857-378CF2095CCA}" type="slidenum">
              <a:rPr lang="pl-PL" altLang="pl-PL"/>
              <a:pPr>
                <a:defRPr/>
              </a:pPr>
              <a:t>‹#›</a:t>
            </a:fld>
            <a:endParaRPr lang="pl-PL" altLang="pl-PL"/>
          </a:p>
        </p:txBody>
      </p:sp>
    </p:spTree>
    <p:extLst>
      <p:ext uri="{BB962C8B-B14F-4D97-AF65-F5344CB8AC3E}">
        <p14:creationId xmlns:p14="http://schemas.microsoft.com/office/powerpoint/2010/main" val="4198183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6" name="Rectangle 10"/>
          <p:cNvSpPr>
            <a:spLocks noGrp="1" noChangeArrowheads="1"/>
          </p:cNvSpPr>
          <p:nvPr>
            <p:ph type="sldNum" sz="quarter" idx="12"/>
          </p:nvPr>
        </p:nvSpPr>
        <p:spPr>
          <a:ln/>
        </p:spPr>
        <p:txBody>
          <a:bodyPr/>
          <a:lstStyle>
            <a:lvl1pPr>
              <a:defRPr/>
            </a:lvl1pPr>
          </a:lstStyle>
          <a:p>
            <a:pPr>
              <a:defRPr/>
            </a:pPr>
            <a:fld id="{E180B45E-1633-4006-ADA7-CCE0BC97EC37}" type="slidenum">
              <a:rPr lang="pl-PL" altLang="pl-PL"/>
              <a:pPr>
                <a:defRPr/>
              </a:pPr>
              <a:t>‹#›</a:t>
            </a:fld>
            <a:endParaRPr lang="pl-PL" altLang="pl-PL"/>
          </a:p>
        </p:txBody>
      </p:sp>
    </p:spTree>
    <p:extLst>
      <p:ext uri="{BB962C8B-B14F-4D97-AF65-F5344CB8AC3E}">
        <p14:creationId xmlns:p14="http://schemas.microsoft.com/office/powerpoint/2010/main" val="4097725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a:t>Kliknij, aby edytować style wzorca tekstu</a:t>
            </a:r>
          </a:p>
        </p:txBody>
      </p:sp>
      <p:sp>
        <p:nvSpPr>
          <p:cNvPr id="4"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6" name="Rectangle 10"/>
          <p:cNvSpPr>
            <a:spLocks noGrp="1" noChangeArrowheads="1"/>
          </p:cNvSpPr>
          <p:nvPr>
            <p:ph type="sldNum" sz="quarter" idx="12"/>
          </p:nvPr>
        </p:nvSpPr>
        <p:spPr>
          <a:ln/>
        </p:spPr>
        <p:txBody>
          <a:bodyPr/>
          <a:lstStyle>
            <a:lvl1pPr>
              <a:defRPr/>
            </a:lvl1pPr>
          </a:lstStyle>
          <a:p>
            <a:pPr>
              <a:defRPr/>
            </a:pPr>
            <a:fld id="{3E69C3BA-922E-4CE6-8921-56BF7037262B}" type="slidenum">
              <a:rPr lang="pl-PL" altLang="pl-PL"/>
              <a:pPr>
                <a:defRPr/>
              </a:pPr>
              <a:t>‹#›</a:t>
            </a:fld>
            <a:endParaRPr lang="pl-PL" altLang="pl-PL"/>
          </a:p>
        </p:txBody>
      </p:sp>
    </p:spTree>
    <p:extLst>
      <p:ext uri="{BB962C8B-B14F-4D97-AF65-F5344CB8AC3E}">
        <p14:creationId xmlns:p14="http://schemas.microsoft.com/office/powerpoint/2010/main" val="407143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7" name="Rectangle 10"/>
          <p:cNvSpPr>
            <a:spLocks noGrp="1" noChangeArrowheads="1"/>
          </p:cNvSpPr>
          <p:nvPr>
            <p:ph type="sldNum" sz="quarter" idx="12"/>
          </p:nvPr>
        </p:nvSpPr>
        <p:spPr>
          <a:ln/>
        </p:spPr>
        <p:txBody>
          <a:bodyPr/>
          <a:lstStyle>
            <a:lvl1pPr>
              <a:defRPr/>
            </a:lvl1pPr>
          </a:lstStyle>
          <a:p>
            <a:pPr>
              <a:defRPr/>
            </a:pPr>
            <a:fld id="{F7AB6A17-EC54-419A-B860-40E346A24106}" type="slidenum">
              <a:rPr lang="pl-PL" altLang="pl-PL"/>
              <a:pPr>
                <a:defRPr/>
              </a:pPr>
              <a:t>‹#›</a:t>
            </a:fld>
            <a:endParaRPr lang="pl-PL" altLang="pl-PL"/>
          </a:p>
        </p:txBody>
      </p:sp>
    </p:spTree>
    <p:extLst>
      <p:ext uri="{BB962C8B-B14F-4D97-AF65-F5344CB8AC3E}">
        <p14:creationId xmlns:p14="http://schemas.microsoft.com/office/powerpoint/2010/main" val="196974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8"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9" name="Rectangle 10"/>
          <p:cNvSpPr>
            <a:spLocks noGrp="1" noChangeArrowheads="1"/>
          </p:cNvSpPr>
          <p:nvPr>
            <p:ph type="sldNum" sz="quarter" idx="12"/>
          </p:nvPr>
        </p:nvSpPr>
        <p:spPr>
          <a:ln/>
        </p:spPr>
        <p:txBody>
          <a:bodyPr/>
          <a:lstStyle>
            <a:lvl1pPr>
              <a:defRPr/>
            </a:lvl1pPr>
          </a:lstStyle>
          <a:p>
            <a:pPr>
              <a:defRPr/>
            </a:pPr>
            <a:fld id="{293065D2-4CEE-4787-BF72-42983B169B43}" type="slidenum">
              <a:rPr lang="pl-PL" altLang="pl-PL"/>
              <a:pPr>
                <a:defRPr/>
              </a:pPr>
              <a:t>‹#›</a:t>
            </a:fld>
            <a:endParaRPr lang="pl-PL" altLang="pl-PL"/>
          </a:p>
        </p:txBody>
      </p:sp>
    </p:spTree>
    <p:extLst>
      <p:ext uri="{BB962C8B-B14F-4D97-AF65-F5344CB8AC3E}">
        <p14:creationId xmlns:p14="http://schemas.microsoft.com/office/powerpoint/2010/main" val="2005453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4"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5" name="Rectangle 10"/>
          <p:cNvSpPr>
            <a:spLocks noGrp="1" noChangeArrowheads="1"/>
          </p:cNvSpPr>
          <p:nvPr>
            <p:ph type="sldNum" sz="quarter" idx="12"/>
          </p:nvPr>
        </p:nvSpPr>
        <p:spPr>
          <a:ln/>
        </p:spPr>
        <p:txBody>
          <a:bodyPr/>
          <a:lstStyle>
            <a:lvl1pPr>
              <a:defRPr/>
            </a:lvl1pPr>
          </a:lstStyle>
          <a:p>
            <a:pPr>
              <a:defRPr/>
            </a:pPr>
            <a:fld id="{C261E654-5BE7-4BB3-BDE3-C3A5F193B594}" type="slidenum">
              <a:rPr lang="pl-PL" altLang="pl-PL"/>
              <a:pPr>
                <a:defRPr/>
              </a:pPr>
              <a:t>‹#›</a:t>
            </a:fld>
            <a:endParaRPr lang="pl-PL" altLang="pl-PL"/>
          </a:p>
        </p:txBody>
      </p:sp>
    </p:spTree>
    <p:extLst>
      <p:ext uri="{BB962C8B-B14F-4D97-AF65-F5344CB8AC3E}">
        <p14:creationId xmlns:p14="http://schemas.microsoft.com/office/powerpoint/2010/main" val="14772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3"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4" name="Rectangle 10"/>
          <p:cNvSpPr>
            <a:spLocks noGrp="1" noChangeArrowheads="1"/>
          </p:cNvSpPr>
          <p:nvPr>
            <p:ph type="sldNum" sz="quarter" idx="12"/>
          </p:nvPr>
        </p:nvSpPr>
        <p:spPr>
          <a:ln/>
        </p:spPr>
        <p:txBody>
          <a:bodyPr/>
          <a:lstStyle>
            <a:lvl1pPr>
              <a:defRPr/>
            </a:lvl1pPr>
          </a:lstStyle>
          <a:p>
            <a:pPr>
              <a:defRPr/>
            </a:pPr>
            <a:fld id="{E365C5B4-6767-49A5-B2AC-EBE2A41AF844}" type="slidenum">
              <a:rPr lang="pl-PL" altLang="pl-PL"/>
              <a:pPr>
                <a:defRPr/>
              </a:pPr>
              <a:t>‹#›</a:t>
            </a:fld>
            <a:endParaRPr lang="pl-PL" altLang="pl-PL"/>
          </a:p>
        </p:txBody>
      </p:sp>
    </p:spTree>
    <p:extLst>
      <p:ext uri="{BB962C8B-B14F-4D97-AF65-F5344CB8AC3E}">
        <p14:creationId xmlns:p14="http://schemas.microsoft.com/office/powerpoint/2010/main" val="347815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7" name="Rectangle 10"/>
          <p:cNvSpPr>
            <a:spLocks noGrp="1" noChangeArrowheads="1"/>
          </p:cNvSpPr>
          <p:nvPr>
            <p:ph type="sldNum" sz="quarter" idx="12"/>
          </p:nvPr>
        </p:nvSpPr>
        <p:spPr>
          <a:ln/>
        </p:spPr>
        <p:txBody>
          <a:bodyPr/>
          <a:lstStyle>
            <a:lvl1pPr>
              <a:defRPr/>
            </a:lvl1pPr>
          </a:lstStyle>
          <a:p>
            <a:pPr>
              <a:defRPr/>
            </a:pPr>
            <a:fld id="{24CDC1C9-73BE-40FA-9928-334E1DCC26B9}" type="slidenum">
              <a:rPr lang="pl-PL" altLang="pl-PL"/>
              <a:pPr>
                <a:defRPr/>
              </a:pPr>
              <a:t>‹#›</a:t>
            </a:fld>
            <a:endParaRPr lang="pl-PL" altLang="pl-PL"/>
          </a:p>
        </p:txBody>
      </p:sp>
    </p:spTree>
    <p:extLst>
      <p:ext uri="{BB962C8B-B14F-4D97-AF65-F5344CB8AC3E}">
        <p14:creationId xmlns:p14="http://schemas.microsoft.com/office/powerpoint/2010/main" val="2300363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8"/>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9"/>
          <p:cNvSpPr>
            <a:spLocks noGrp="1" noChangeArrowheads="1"/>
          </p:cNvSpPr>
          <p:nvPr>
            <p:ph type="ftr" sz="quarter" idx="11"/>
          </p:nvPr>
        </p:nvSpPr>
        <p:spPr>
          <a:ln/>
        </p:spPr>
        <p:txBody>
          <a:bodyPr/>
          <a:lstStyle>
            <a:lvl1pPr>
              <a:defRPr/>
            </a:lvl1pPr>
          </a:lstStyle>
          <a:p>
            <a:pPr>
              <a:defRPr/>
            </a:pPr>
            <a:r>
              <a:rPr lang="pl-PL" altLang="pl-PL"/>
              <a:t>Szkolenie KIRP   Zakopane 28-31.03.2019</a:t>
            </a:r>
          </a:p>
        </p:txBody>
      </p:sp>
      <p:sp>
        <p:nvSpPr>
          <p:cNvPr id="7" name="Rectangle 10"/>
          <p:cNvSpPr>
            <a:spLocks noGrp="1" noChangeArrowheads="1"/>
          </p:cNvSpPr>
          <p:nvPr>
            <p:ph type="sldNum" sz="quarter" idx="12"/>
          </p:nvPr>
        </p:nvSpPr>
        <p:spPr>
          <a:ln/>
        </p:spPr>
        <p:txBody>
          <a:bodyPr/>
          <a:lstStyle>
            <a:lvl1pPr>
              <a:defRPr/>
            </a:lvl1pPr>
          </a:lstStyle>
          <a:p>
            <a:pPr>
              <a:defRPr/>
            </a:pPr>
            <a:fld id="{B768539B-D30B-4DDC-BD70-8E34C519F46E}" type="slidenum">
              <a:rPr lang="pl-PL" altLang="pl-PL"/>
              <a:pPr>
                <a:defRPr/>
              </a:pPr>
              <a:t>‹#›</a:t>
            </a:fld>
            <a:endParaRPr lang="pl-PL" altLang="pl-PL"/>
          </a:p>
        </p:txBody>
      </p:sp>
    </p:spTree>
    <p:extLst>
      <p:ext uri="{BB962C8B-B14F-4D97-AF65-F5344CB8AC3E}">
        <p14:creationId xmlns:p14="http://schemas.microsoft.com/office/powerpoint/2010/main" val="3670635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1032"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pl-PL" altLang="pl-PL" sz="2400">
                <a:latin typeface="Times New Roman" pitchFamily="18" charset="0"/>
              </a:endParaRPr>
            </a:p>
          </p:txBody>
        </p:sp>
        <p:sp>
          <p:nvSpPr>
            <p:cNvPr id="1033" name="AutoShape 4"/>
            <p:cNvSpPr>
              <a:spLocks noChangeArrowheads="1"/>
            </p:cNvSpPr>
            <p:nvPr/>
          </p:nvSpPr>
          <p:spPr bwMode="blackWhite">
            <a:xfrm>
              <a:off x="0" y="96"/>
              <a:ext cx="5376" cy="768"/>
            </a:xfrm>
            <a:custGeom>
              <a:avLst/>
              <a:gdLst>
                <a:gd name="T0" fmla="*/ 0 w 7000"/>
                <a:gd name="T1" fmla="*/ 0 h 1000"/>
                <a:gd name="T2" fmla="*/ 15827 w 7000"/>
                <a:gd name="T3" fmla="*/ 0 h 1000"/>
                <a:gd name="T4" fmla="*/ 17047 w 7000"/>
                <a:gd name="T5" fmla="*/ 174 h 1000"/>
                <a:gd name="T6" fmla="*/ 15829 w 7000"/>
                <a:gd name="T7" fmla="*/ 348 h 1000"/>
                <a:gd name="T8" fmla="*/ 0 w 7000"/>
                <a:gd name="T9" fmla="*/ 348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pl-PL"/>
            </a:p>
          </p:txBody>
        </p:sp>
        <p:sp>
          <p:nvSpPr>
            <p:cNvPr id="1034" name="Line 5"/>
            <p:cNvSpPr>
              <a:spLocks noChangeShapeType="1"/>
            </p:cNvSpPr>
            <p:nvPr/>
          </p:nvSpPr>
          <p:spPr bwMode="auto">
            <a:xfrm>
              <a:off x="0" y="768"/>
              <a:ext cx="5088"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pl-PL"/>
            </a:p>
          </p:txBody>
        </p:sp>
      </p:grpSp>
      <p:sp>
        <p:nvSpPr>
          <p:cNvPr id="1027" name="Rectangle 6"/>
          <p:cNvSpPr>
            <a:spLocks noGrp="1" noChangeArrowheads="1"/>
          </p:cNvSpPr>
          <p:nvPr>
            <p:ph type="title"/>
          </p:nvPr>
        </p:nvSpPr>
        <p:spPr bwMode="auto">
          <a:xfrm>
            <a:off x="195263" y="228600"/>
            <a:ext cx="8015287"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altLang="pl-PL"/>
              <a:t>Kliknij, aby edytować styl wzorca tytułu</a:t>
            </a:r>
          </a:p>
        </p:txBody>
      </p:sp>
      <p:sp>
        <p:nvSpPr>
          <p:cNvPr id="1028" name="Rectangle 7"/>
          <p:cNvSpPr>
            <a:spLocks noGrp="1" noChangeArrowheads="1"/>
          </p:cNvSpPr>
          <p:nvPr>
            <p:ph type="body" idx="1"/>
          </p:nvPr>
        </p:nvSpPr>
        <p:spPr bwMode="auto">
          <a:xfrm>
            <a:off x="609600" y="1600200"/>
            <a:ext cx="7924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55304"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pl-PL" altLang="pl-PL"/>
          </a:p>
        </p:txBody>
      </p:sp>
      <p:sp>
        <p:nvSpPr>
          <p:cNvPr id="55305"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a:defRPr/>
            </a:pPr>
            <a:r>
              <a:rPr lang="pl-PL" altLang="pl-PL"/>
              <a:t>Szkolenie KIRP   Zakopane 28-31.03.2019</a:t>
            </a:r>
          </a:p>
        </p:txBody>
      </p:sp>
      <p:sp>
        <p:nvSpPr>
          <p:cNvPr id="55306"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CD480277-2D10-4250-9819-392663266B60}"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cs typeface="Arial" charset="0"/>
        </a:defRPr>
      </a:lvl2pPr>
      <a:lvl3pPr algn="l" rtl="0" eaLnBrk="0" fontAlgn="base" hangingPunct="0">
        <a:spcBef>
          <a:spcPct val="0"/>
        </a:spcBef>
        <a:spcAft>
          <a:spcPct val="0"/>
        </a:spcAft>
        <a:defRPr sz="4200">
          <a:solidFill>
            <a:schemeClr val="tx2"/>
          </a:solidFill>
          <a:latin typeface="Arial" charset="0"/>
          <a:cs typeface="Arial" charset="0"/>
        </a:defRPr>
      </a:lvl3pPr>
      <a:lvl4pPr algn="l" rtl="0" eaLnBrk="0" fontAlgn="base" hangingPunct="0">
        <a:spcBef>
          <a:spcPct val="0"/>
        </a:spcBef>
        <a:spcAft>
          <a:spcPct val="0"/>
        </a:spcAft>
        <a:defRPr sz="4200">
          <a:solidFill>
            <a:schemeClr val="tx2"/>
          </a:solidFill>
          <a:latin typeface="Arial" charset="0"/>
          <a:cs typeface="Arial" charset="0"/>
        </a:defRPr>
      </a:lvl4pPr>
      <a:lvl5pPr algn="l" rtl="0" eaLnBrk="0" fontAlgn="base" hangingPunct="0">
        <a:spcBef>
          <a:spcPct val="0"/>
        </a:spcBef>
        <a:spcAft>
          <a:spcPct val="0"/>
        </a:spcAft>
        <a:defRPr sz="4200">
          <a:solidFill>
            <a:schemeClr val="tx2"/>
          </a:solidFill>
          <a:latin typeface="Arial" charset="0"/>
          <a:cs typeface="Arial" charset="0"/>
        </a:defRPr>
      </a:lvl5pPr>
      <a:lvl6pPr marL="457200" algn="l" rtl="0" fontAlgn="base">
        <a:spcBef>
          <a:spcPct val="0"/>
        </a:spcBef>
        <a:spcAft>
          <a:spcPct val="0"/>
        </a:spcAft>
        <a:defRPr sz="4200">
          <a:solidFill>
            <a:schemeClr val="tx2"/>
          </a:solidFill>
          <a:latin typeface="Arial" charset="0"/>
          <a:cs typeface="Arial" charset="0"/>
        </a:defRPr>
      </a:lvl6pPr>
      <a:lvl7pPr marL="914400" algn="l" rtl="0" fontAlgn="base">
        <a:spcBef>
          <a:spcPct val="0"/>
        </a:spcBef>
        <a:spcAft>
          <a:spcPct val="0"/>
        </a:spcAft>
        <a:defRPr sz="4200">
          <a:solidFill>
            <a:schemeClr val="tx2"/>
          </a:solidFill>
          <a:latin typeface="Arial" charset="0"/>
          <a:cs typeface="Arial" charset="0"/>
        </a:defRPr>
      </a:lvl7pPr>
      <a:lvl8pPr marL="1371600" algn="l" rtl="0" fontAlgn="base">
        <a:spcBef>
          <a:spcPct val="0"/>
        </a:spcBef>
        <a:spcAft>
          <a:spcPct val="0"/>
        </a:spcAft>
        <a:defRPr sz="4200">
          <a:solidFill>
            <a:schemeClr val="tx2"/>
          </a:solidFill>
          <a:latin typeface="Arial" charset="0"/>
          <a:cs typeface="Arial" charset="0"/>
        </a:defRPr>
      </a:lvl8pPr>
      <a:lvl9pPr marL="1828800" algn="l" rtl="0" fontAlgn="base">
        <a:spcBef>
          <a:spcPct val="0"/>
        </a:spcBef>
        <a:spcAft>
          <a:spcPct val="0"/>
        </a:spcAft>
        <a:defRPr sz="42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cs typeface="+mn-cs"/>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cs typeface="+mn-cs"/>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ytuł 1"/>
          <p:cNvSpPr>
            <a:spLocks noGrp="1"/>
          </p:cNvSpPr>
          <p:nvPr>
            <p:ph type="ctrTitle"/>
          </p:nvPr>
        </p:nvSpPr>
        <p:spPr>
          <a:xfrm>
            <a:off x="179512" y="1412775"/>
            <a:ext cx="8507288" cy="1656185"/>
          </a:xfrm>
        </p:spPr>
        <p:txBody>
          <a:bodyPr>
            <a:normAutofit/>
          </a:bodyPr>
          <a:lstStyle/>
          <a:p>
            <a:pPr>
              <a:lnSpc>
                <a:spcPct val="100000"/>
              </a:lnSpc>
            </a:pP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Sądowy podział majątku wspólnego </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problemy praktyczne.</a:t>
            </a:r>
          </a:p>
        </p:txBody>
      </p:sp>
      <p:sp>
        <p:nvSpPr>
          <p:cNvPr id="3076" name="Podtytuł 2"/>
          <p:cNvSpPr>
            <a:spLocks noGrp="1"/>
          </p:cNvSpPr>
          <p:nvPr>
            <p:ph type="subTitle" idx="1"/>
          </p:nvPr>
        </p:nvSpPr>
        <p:spPr>
          <a:xfrm>
            <a:off x="1331640" y="3356992"/>
            <a:ext cx="5976664" cy="1996828"/>
          </a:xfrm>
        </p:spPr>
        <p:txBody>
          <a:bodyPr/>
          <a:lstStyle/>
          <a:p>
            <a:pPr algn="r" eaLnBrk="1" hangingPunct="1"/>
            <a:endParaRPr lang="pl-PL" altLang="pl-PL" sz="2400" b="1" dirty="0">
              <a:solidFill>
                <a:schemeClr val="tx1"/>
              </a:solidFill>
              <a:latin typeface="Arial" panose="020B0604020202020204" pitchFamily="34" charset="0"/>
              <a:cs typeface="Arial" panose="020B0604020202020204" pitchFamily="34" charset="0"/>
            </a:endParaRPr>
          </a:p>
          <a:p>
            <a:pPr algn="r" eaLnBrk="1" hangingPunct="1"/>
            <a:endParaRPr lang="pl-PL" altLang="pl-PL" sz="2400" b="1" dirty="0">
              <a:latin typeface="Arial" panose="020B0604020202020204" pitchFamily="34" charset="0"/>
              <a:cs typeface="Arial" panose="020B0604020202020204" pitchFamily="34" charset="0"/>
            </a:endParaRPr>
          </a:p>
          <a:p>
            <a:pPr algn="r" eaLnBrk="1" hangingPunct="1"/>
            <a:endParaRPr lang="pl-PL" altLang="pl-PL" sz="2400" b="1" dirty="0">
              <a:solidFill>
                <a:schemeClr val="tx1"/>
              </a:solidFill>
              <a:latin typeface="Arial" panose="020B0604020202020204" pitchFamily="34" charset="0"/>
              <a:cs typeface="Arial" panose="020B0604020202020204" pitchFamily="34" charset="0"/>
            </a:endParaRPr>
          </a:p>
          <a:p>
            <a:pPr algn="r" eaLnBrk="1" hangingPunct="1"/>
            <a:r>
              <a:rPr lang="pl-PL" altLang="pl-PL" sz="2400" b="1" dirty="0">
                <a:solidFill>
                  <a:schemeClr val="tx1"/>
                </a:solidFill>
                <a:latin typeface="Arial" panose="020B0604020202020204" pitchFamily="34" charset="0"/>
                <a:cs typeface="Arial" panose="020B0604020202020204" pitchFamily="34" charset="0"/>
              </a:rPr>
              <a:t>SSO Grzegorz Karaś</a:t>
            </a:r>
          </a:p>
          <a:p>
            <a:pPr eaLnBrk="1" hangingPunct="1"/>
            <a:endParaRPr lang="pl-PL" altLang="pl-PL" sz="2400" b="1" dirty="0">
              <a:solidFill>
                <a:schemeClr val="tx1"/>
              </a:solidFill>
              <a:latin typeface="Arial" panose="020B0604020202020204" pitchFamily="34" charset="0"/>
              <a:cs typeface="Arial" panose="020B0604020202020204" pitchFamily="34" charset="0"/>
            </a:endParaRPr>
          </a:p>
        </p:txBody>
      </p:sp>
      <p:sp>
        <p:nvSpPr>
          <p:cNvPr id="6" name="Symbol zastępczy numeru slajdu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2039E1E-79A2-4CB5-8E04-606D07F06AB5}" type="slidenum">
              <a:rPr lang="pl-PL" sz="1200">
                <a:solidFill>
                  <a:schemeClr val="tx1">
                    <a:tint val="75000"/>
                  </a:schemeClr>
                </a:solidFill>
                <a:latin typeface="+mn-lt"/>
                <a:cs typeface="+mn-cs"/>
              </a:rPr>
              <a:pPr algn="r" fontAlgn="auto">
                <a:spcBef>
                  <a:spcPts val="0"/>
                </a:spcBef>
                <a:spcAft>
                  <a:spcPts val="0"/>
                </a:spcAft>
                <a:defRPr/>
              </a:pPr>
              <a:t>1</a:t>
            </a:fld>
            <a:endParaRPr lang="pl-PL" sz="1200">
              <a:solidFill>
                <a:schemeClr val="tx1">
                  <a:tint val="75000"/>
                </a:schemeClr>
              </a:solidFill>
              <a:latin typeface="+mn-lt"/>
              <a:cs typeface="+mn-cs"/>
            </a:endParaRPr>
          </a:p>
        </p:txBody>
      </p:sp>
    </p:spTree>
    <p:extLst>
      <p:ext uri="{BB962C8B-B14F-4D97-AF65-F5344CB8AC3E}">
        <p14:creationId xmlns:p14="http://schemas.microsoft.com/office/powerpoint/2010/main" val="291840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4134"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324134" y="1432718"/>
            <a:ext cx="8513428" cy="4845845"/>
          </a:xfrm>
        </p:spPr>
        <p:txBody>
          <a:bodyPr>
            <a:normAutofit/>
          </a:bodyPr>
          <a:lstStyle/>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Jeżeli jedno z małżonków doprowadzi </a:t>
            </a:r>
            <a:r>
              <a:rPr lang="pl-PL" sz="1800" dirty="0">
                <a:solidFill>
                  <a:srgbClr val="FF0000"/>
                </a:solidFill>
                <a:latin typeface="Arial" panose="020B0604020202020204" pitchFamily="34" charset="0"/>
                <a:cs typeface="Arial" panose="020B0604020202020204" pitchFamily="34" charset="0"/>
              </a:rPr>
              <a:t>do rozmyślnego zniszczenia lub wyzbycia się określonych składników majątku </a:t>
            </a:r>
            <a:r>
              <a:rPr lang="pl-PL" sz="1800" dirty="0">
                <a:latin typeface="Arial" panose="020B0604020202020204" pitchFamily="34" charset="0"/>
                <a:cs typeface="Arial" panose="020B0604020202020204" pitchFamily="34" charset="0"/>
              </a:rPr>
              <a:t>ze szkodą dla rodziny, to przy ustaleniu masy podziału wartość uszczuplonego majątku powinna mieć wpływ na rozliczenie pieniężne pomiędzy małżonkami albo na ustalenie nierównych udziałów w majątku wspólnym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19.05.1989 r., III CZP 52/89).</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W przypadku </a:t>
            </a:r>
            <a:r>
              <a:rPr lang="pl-PL" sz="1800" dirty="0">
                <a:solidFill>
                  <a:srgbClr val="FF0000"/>
                </a:solidFill>
                <a:latin typeface="Arial" panose="020B0604020202020204" pitchFamily="34" charset="0"/>
                <a:cs typeface="Arial" panose="020B0604020202020204" pitchFamily="34" charset="0"/>
              </a:rPr>
              <a:t>składników majątkowych wchodzących w skład majątku wspólnego w dniu ustania wspólności, a następnie zbytych bezprawnie</a:t>
            </a:r>
            <a:r>
              <a:rPr lang="pl-PL" sz="1800" dirty="0">
                <a:latin typeface="Arial" panose="020B0604020202020204" pitchFamily="34" charset="0"/>
                <a:cs typeface="Arial" panose="020B0604020202020204" pitchFamily="34" charset="0"/>
              </a:rPr>
              <a:t> przez jednego z małżonków przed podziałem majątku wspólnego, podlegają one rozliczeniu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15.10.1962, ICO 22/62, z 15.12.1969 r., III CZP 12/69, z 18.07.1993 r., III CZP 95/93, Wyrok SN z 26.09.2007 r., IV CSK 139/07. </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W przypadku </a:t>
            </a:r>
            <a:r>
              <a:rPr lang="pl-PL" sz="1800" dirty="0">
                <a:solidFill>
                  <a:srgbClr val="FF0000"/>
                </a:solidFill>
                <a:latin typeface="Arial" panose="020B0604020202020204" pitchFamily="34" charset="0"/>
                <a:cs typeface="Arial" panose="020B0604020202020204" pitchFamily="34" charset="0"/>
              </a:rPr>
              <a:t>zbycia składników przez jednego z małżonków lecz usprawiedliwionego </a:t>
            </a:r>
            <a:r>
              <a:rPr lang="pl-PL" sz="1800" dirty="0">
                <a:latin typeface="Arial" panose="020B0604020202020204" pitchFamily="34" charset="0"/>
                <a:cs typeface="Arial" panose="020B0604020202020204" pitchFamily="34" charset="0"/>
              </a:rPr>
              <a:t>małżonek zobowiązany jest wydać współmałżonkowi jedynie uzyskaną w zamian korzyść majątkową (Post. SN z 12.06.1974 r., III CRN 83/74), a w postępowaniu podziałowym rozliczenia tej korzyści majątkowej (</a:t>
            </a:r>
            <a:r>
              <a:rPr lang="pl-PL" sz="1800" dirty="0" err="1">
                <a:latin typeface="Arial" panose="020B0604020202020204" pitchFamily="34" charset="0"/>
                <a:cs typeface="Arial" panose="020B0604020202020204" pitchFamily="34" charset="0"/>
              </a:rPr>
              <a:t>Postan</a:t>
            </a:r>
            <a:r>
              <a:rPr lang="pl-PL" sz="1800" dirty="0">
                <a:latin typeface="Arial" panose="020B0604020202020204" pitchFamily="34" charset="0"/>
                <a:cs typeface="Arial" panose="020B0604020202020204" pitchFamily="34" charset="0"/>
              </a:rPr>
              <a:t>. SN z 24.08.2011 r., IV CSK 521/10)</a:t>
            </a:r>
          </a:p>
          <a:p>
            <a:pPr marL="0" indent="0">
              <a:lnSpc>
                <a:spcPct val="100000"/>
              </a:lnSpc>
              <a:spcBef>
                <a:spcPts val="0"/>
              </a:spcBef>
              <a:spcAft>
                <a:spcPts val="1200"/>
              </a:spcAft>
              <a:buNone/>
            </a:pPr>
            <a:endParaRPr lang="pl-PL" sz="1800" dirty="0">
              <a:latin typeface="Arial" panose="020B0604020202020204" pitchFamily="34" charset="0"/>
              <a:cs typeface="Arial" panose="020B0604020202020204" pitchFamily="34" charset="0"/>
            </a:endParaRPr>
          </a:p>
          <a:p>
            <a:pPr>
              <a:lnSpc>
                <a:spcPct val="100000"/>
              </a:lnSpc>
              <a:spcBef>
                <a:spcPts val="0"/>
              </a:spcBef>
              <a:spcAft>
                <a:spcPts val="1200"/>
              </a:spcAft>
              <a:buFontTx/>
              <a:buChar char="-"/>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10</a:t>
            </a:fld>
            <a:endParaRPr lang="pl-PL" altLang="pl-PL"/>
          </a:p>
        </p:txBody>
      </p:sp>
    </p:spTree>
    <p:extLst>
      <p:ext uri="{BB962C8B-B14F-4D97-AF65-F5344CB8AC3E}">
        <p14:creationId xmlns:p14="http://schemas.microsoft.com/office/powerpoint/2010/main" val="15670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395536" y="1419994"/>
            <a:ext cx="8352928" cy="4932412"/>
          </a:xfrm>
        </p:spPr>
        <p:txBody>
          <a:bodyPr>
            <a:normAutofit/>
          </a:bodyPr>
          <a:lstStyle/>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W przypadku </a:t>
            </a:r>
            <a:r>
              <a:rPr lang="pl-PL" sz="1800" dirty="0">
                <a:solidFill>
                  <a:srgbClr val="FF0000"/>
                </a:solidFill>
                <a:latin typeface="Arial" panose="020B0604020202020204" pitchFamily="34" charset="0"/>
                <a:cs typeface="Arial" panose="020B0604020202020204" pitchFamily="34" charset="0"/>
              </a:rPr>
              <a:t>zbycia składników majątku wspólnego lub rozdysponowania środków zgromadzonych na rachunkach na zaspokojenie bieżących uzasadnionych potrzeb rodziny </a:t>
            </a:r>
            <a:r>
              <a:rPr lang="pl-PL" sz="1800" dirty="0">
                <a:latin typeface="Arial" panose="020B0604020202020204" pitchFamily="34" charset="0"/>
                <a:cs typeface="Arial" panose="020B0604020202020204" pitchFamily="34" charset="0"/>
              </a:rPr>
              <a:t>środki takie nie powinny być brane pod uwagę przy rozliczeniu jako zużyte w celu godziwym. (Post. SN z 19.06.2009 r., III CSK 485/08) – przy dokonywaniu podziału nie uwzględnia się tych wspólnych składników majątkowych, które w czasie trwania wspólności zostały zużyte zgodnie z prawem (art. 36-40 i 42 KRO), natomiast uwzględnia się ale tylko w ramach rozliczeń (tj. rachunkowo) składniki majątkowe, które zostały bezprawnie zbyte, zniszczone lub roztrwonione przez jednego z małżonków). </a:t>
            </a:r>
          </a:p>
          <a:p>
            <a:pPr>
              <a:lnSpc>
                <a:spcPct val="100000"/>
              </a:lnSpc>
              <a:spcBef>
                <a:spcPts val="0"/>
              </a:spcBef>
              <a:spcAft>
                <a:spcPts val="1200"/>
              </a:spcAft>
              <a:buFontTx/>
              <a:buChar char="-"/>
            </a:pPr>
            <a:r>
              <a:rPr lang="pl-PL" sz="1800" dirty="0">
                <a:solidFill>
                  <a:srgbClr val="FF0000"/>
                </a:solidFill>
                <a:latin typeface="Arial" panose="020B0604020202020204" pitchFamily="34" charset="0"/>
                <a:cs typeface="Arial" panose="020B0604020202020204" pitchFamily="34" charset="0"/>
              </a:rPr>
              <a:t>W przypadku wyzbycia się lub przejęcia </a:t>
            </a:r>
            <a:r>
              <a:rPr lang="pl-PL" sz="1800" dirty="0">
                <a:latin typeface="Arial" panose="020B0604020202020204" pitchFamily="34" charset="0"/>
                <a:cs typeface="Arial" panose="020B0604020202020204" pitchFamily="34" charset="0"/>
              </a:rPr>
              <a:t>(np. pobrania z rachunku bankowego) majątku i tym samym wyrządzenia drugiemu małżonkowi szkody, poszkodowanemu małżonkowi należy się odszkodowanie w wysokości połowy przejętych lub wydatkowanych w sposób nieuprawniony środków. </a:t>
            </a:r>
            <a:r>
              <a:rPr lang="pl-PL" sz="1800" dirty="0">
                <a:solidFill>
                  <a:srgbClr val="FF0000"/>
                </a:solidFill>
                <a:latin typeface="Arial" panose="020B0604020202020204" pitchFamily="34" charset="0"/>
                <a:cs typeface="Arial" panose="020B0604020202020204" pitchFamily="34" charset="0"/>
              </a:rPr>
              <a:t>Roszczenia takie należy traktować analogicznie jak roszczenia z tytułu zwrotu nakładów z majątku wspólnego na majątek osobisty.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11</a:t>
            </a:fld>
            <a:endParaRPr lang="pl-PL" altLang="pl-PL"/>
          </a:p>
        </p:txBody>
      </p:sp>
    </p:spTree>
    <p:extLst>
      <p:ext uri="{BB962C8B-B14F-4D97-AF65-F5344CB8AC3E}">
        <p14:creationId xmlns:p14="http://schemas.microsoft.com/office/powerpoint/2010/main" val="938238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37489"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395536" y="1556792"/>
            <a:ext cx="8092819" cy="4525963"/>
          </a:xfrm>
        </p:spPr>
        <p:txBody>
          <a:bodyPr>
            <a:normAutofit/>
          </a:bodyPr>
          <a:lstStyle/>
          <a:p>
            <a:pPr>
              <a:lnSpc>
                <a:spcPct val="100000"/>
              </a:lnSpc>
              <a:spcBef>
                <a:spcPts val="0"/>
              </a:spcBef>
              <a:spcAft>
                <a:spcPts val="1200"/>
              </a:spcAft>
              <a:buFontTx/>
              <a:buChar char="-"/>
            </a:pPr>
            <a:r>
              <a:rPr lang="pl-PL" sz="2000" dirty="0">
                <a:solidFill>
                  <a:srgbClr val="FF0000"/>
                </a:solidFill>
                <a:latin typeface="Arial" panose="020B0604020202020204" pitchFamily="34" charset="0"/>
                <a:cs typeface="Arial" panose="020B0604020202020204" pitchFamily="34" charset="0"/>
              </a:rPr>
              <a:t>Przedmiotem podziału są aktywa a nie długi </a:t>
            </a:r>
            <a:r>
              <a:rPr lang="pl-PL" sz="2000" dirty="0">
                <a:latin typeface="Arial" panose="020B0604020202020204" pitchFamily="34" charset="0"/>
                <a:cs typeface="Arial" panose="020B0604020202020204" pitchFamily="34" charset="0"/>
              </a:rPr>
              <a:t>jeszcze nie spłacone. Sąd może jednak rozliczyć długi już spłacone (np. spłacone po ustaniu wspólności przez jednego z małżonków raty kredytu obciążającego oboje z nich. Poza tymi długami sąd nie może rozliczać długów do spłacenia w przyszłości ze skutkiem wobec wierzycieli małżonków.</a:t>
            </a:r>
          </a:p>
          <a:p>
            <a:pPr>
              <a:lnSpc>
                <a:spcPct val="100000"/>
              </a:lnSpc>
              <a:spcBef>
                <a:spcPts val="0"/>
              </a:spcBef>
              <a:spcAft>
                <a:spcPts val="1200"/>
              </a:spcAft>
              <a:buFontTx/>
              <a:buChar char="-"/>
            </a:pPr>
            <a:r>
              <a:rPr lang="pl-PL" sz="2000" dirty="0">
                <a:solidFill>
                  <a:srgbClr val="FF0000"/>
                </a:solidFill>
                <a:latin typeface="Arial" panose="020B0604020202020204" pitchFamily="34" charset="0"/>
                <a:cs typeface="Arial" panose="020B0604020202020204" pitchFamily="34" charset="0"/>
              </a:rPr>
              <a:t>Wartość poszczególnych składników majątkowych ustala się wg stanu z dnia zniesienia wspólności lecz wg. cen z chwili dokonywania podziału</a:t>
            </a:r>
            <a:r>
              <a:rPr lang="pl-PL" sz="2000" dirty="0">
                <a:latin typeface="Arial" panose="020B0604020202020204" pitchFamily="34" charset="0"/>
                <a:cs typeface="Arial" panose="020B0604020202020204" pitchFamily="34" charset="0"/>
              </a:rPr>
              <a:t>.  (art. 316 § 1 w zw. z art. 13 § 2 KPC).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12</a:t>
            </a:fld>
            <a:endParaRPr lang="pl-PL" altLang="pl-PL"/>
          </a:p>
        </p:txBody>
      </p:sp>
    </p:spTree>
    <p:extLst>
      <p:ext uri="{BB962C8B-B14F-4D97-AF65-F5344CB8AC3E}">
        <p14:creationId xmlns:p14="http://schemas.microsoft.com/office/powerpoint/2010/main" val="1061350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395536" y="1419994"/>
            <a:ext cx="8291264" cy="5105350"/>
          </a:xfrm>
        </p:spPr>
        <p:txBody>
          <a:bodyPr>
            <a:normAutofit/>
          </a:bodyPr>
          <a:lstStyle/>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Sąd nie orzeka z urzędu o wszystkich kwestiach mogących być przedmiotem rozpoznania. Tylko </a:t>
            </a:r>
            <a:r>
              <a:rPr lang="pl-PL" sz="1800" dirty="0">
                <a:solidFill>
                  <a:srgbClr val="FF0000"/>
                </a:solidFill>
                <a:latin typeface="Arial" panose="020B0604020202020204" pitchFamily="34" charset="0"/>
                <a:cs typeface="Arial" panose="020B0604020202020204" pitchFamily="34" charset="0"/>
              </a:rPr>
              <a:t>na wyraźny wniosek strony </a:t>
            </a:r>
            <a:r>
              <a:rPr lang="pl-PL" sz="1800" dirty="0">
                <a:latin typeface="Arial" panose="020B0604020202020204" pitchFamily="34" charset="0"/>
                <a:cs typeface="Arial" panose="020B0604020202020204" pitchFamily="34" charset="0"/>
              </a:rPr>
              <a:t>sąd orzeka o: </a:t>
            </a:r>
          </a:p>
          <a:p>
            <a:pPr marL="358775" indent="-358775">
              <a:lnSpc>
                <a:spcPct val="100000"/>
              </a:lnSpc>
              <a:spcBef>
                <a:spcPts val="0"/>
              </a:spcBef>
              <a:spcAft>
                <a:spcPts val="1200"/>
              </a:spcAft>
              <a:buFont typeface="+mj-lt"/>
              <a:buAutoNum type="alphaLcParenR"/>
            </a:pPr>
            <a:r>
              <a:rPr lang="pl-PL" sz="1800" dirty="0">
                <a:solidFill>
                  <a:srgbClr val="FF0000"/>
                </a:solidFill>
                <a:latin typeface="Arial" panose="020B0604020202020204" pitchFamily="34" charset="0"/>
                <a:cs typeface="Arial" panose="020B0604020202020204" pitchFamily="34" charset="0"/>
              </a:rPr>
              <a:t>nierównych udziałach </a:t>
            </a:r>
            <a:r>
              <a:rPr lang="pl-PL" sz="1800" dirty="0">
                <a:latin typeface="Arial" panose="020B0604020202020204" pitchFamily="34" charset="0"/>
                <a:cs typeface="Arial" panose="020B0604020202020204" pitchFamily="34" charset="0"/>
              </a:rPr>
              <a:t>małżonków w majątku wspólnym jak również o</a:t>
            </a:r>
          </a:p>
          <a:p>
            <a:pPr marL="358775" indent="-358775">
              <a:lnSpc>
                <a:spcPct val="100000"/>
              </a:lnSpc>
              <a:spcBef>
                <a:spcPts val="0"/>
              </a:spcBef>
              <a:spcAft>
                <a:spcPts val="1200"/>
              </a:spcAft>
              <a:buFont typeface="+mj-lt"/>
              <a:buAutoNum type="alphaLcParenR"/>
            </a:pPr>
            <a:r>
              <a:rPr lang="pl-PL" sz="1800" dirty="0">
                <a:latin typeface="Arial" panose="020B0604020202020204" pitchFamily="34" charset="0"/>
                <a:cs typeface="Arial" panose="020B0604020202020204" pitchFamily="34" charset="0"/>
              </a:rPr>
              <a:t>żądaniu </a:t>
            </a:r>
            <a:r>
              <a:rPr lang="pl-PL" sz="1800" dirty="0">
                <a:solidFill>
                  <a:srgbClr val="FF0000"/>
                </a:solidFill>
                <a:latin typeface="Arial" panose="020B0604020202020204" pitchFamily="34" charset="0"/>
                <a:cs typeface="Arial" panose="020B0604020202020204" pitchFamily="34" charset="0"/>
              </a:rPr>
              <a:t>zwrotu nakładów i wydatków </a:t>
            </a:r>
            <a:r>
              <a:rPr lang="pl-PL" sz="1800" dirty="0">
                <a:latin typeface="Arial" panose="020B0604020202020204" pitchFamily="34" charset="0"/>
                <a:cs typeface="Arial" panose="020B0604020202020204" pitchFamily="34" charset="0"/>
              </a:rPr>
              <a:t>poniesionych z majątków osobistych na ich majątek wspólny (art. 567 § 1 KPC) czy o </a:t>
            </a:r>
          </a:p>
          <a:p>
            <a:pPr marL="358775" indent="-358775">
              <a:lnSpc>
                <a:spcPct val="100000"/>
              </a:lnSpc>
              <a:spcBef>
                <a:spcPts val="0"/>
              </a:spcBef>
              <a:spcAft>
                <a:spcPts val="1200"/>
              </a:spcAft>
              <a:buFont typeface="+mj-lt"/>
              <a:buAutoNum type="alphaLcParenR"/>
            </a:pPr>
            <a:r>
              <a:rPr lang="pl-PL" sz="1800" dirty="0">
                <a:solidFill>
                  <a:srgbClr val="FF0000"/>
                </a:solidFill>
                <a:latin typeface="Arial" panose="020B0604020202020204" pitchFamily="34" charset="0"/>
                <a:cs typeface="Arial" panose="020B0604020202020204" pitchFamily="34" charset="0"/>
              </a:rPr>
              <a:t>roszczeniach</a:t>
            </a:r>
            <a:r>
              <a:rPr lang="pl-PL" sz="1800" dirty="0">
                <a:latin typeface="Arial" panose="020B0604020202020204" pitchFamily="34" charset="0"/>
                <a:cs typeface="Arial" panose="020B0604020202020204" pitchFamily="34" charset="0"/>
              </a:rPr>
              <a:t> (art. 686 i 618 § 1 KPC). </a:t>
            </a:r>
          </a:p>
          <a:p>
            <a:pPr marL="0" indent="0">
              <a:lnSpc>
                <a:spcPct val="100000"/>
              </a:lnSpc>
              <a:spcBef>
                <a:spcPts val="0"/>
              </a:spcBef>
              <a:spcAft>
                <a:spcPts val="1200"/>
              </a:spcAft>
              <a:buNone/>
            </a:pPr>
            <a:r>
              <a:rPr lang="pl-PL" sz="1800" dirty="0">
                <a:solidFill>
                  <a:srgbClr val="FF0000"/>
                </a:solidFill>
                <a:latin typeface="Arial" panose="020B0604020202020204" pitchFamily="34" charset="0"/>
                <a:cs typeface="Arial" panose="020B0604020202020204" pitchFamily="34" charset="0"/>
              </a:rPr>
              <a:t>Jednak zgłoszenie tych roszczeń jest dopuszczalne jedynie do zamknięcia rozprawy </a:t>
            </a:r>
            <a:r>
              <a:rPr lang="pl-PL" sz="1800" dirty="0">
                <a:solidFill>
                  <a:srgbClr val="FF0000"/>
                </a:solidFill>
                <a:highlight>
                  <a:srgbClr val="FFFF00"/>
                </a:highlight>
                <a:latin typeface="Arial" panose="020B0604020202020204" pitchFamily="34" charset="0"/>
                <a:cs typeface="Arial" panose="020B0604020202020204" pitchFamily="34" charset="0"/>
              </a:rPr>
              <a:t>przed sądem I instancji</a:t>
            </a:r>
            <a:r>
              <a:rPr lang="pl-PL" sz="1800" dirty="0">
                <a:latin typeface="Arial" panose="020B0604020202020204" pitchFamily="34" charset="0"/>
                <a:cs typeface="Arial" panose="020B0604020202020204" pitchFamily="34" charset="0"/>
              </a:rPr>
              <a:t>, chyba, że roszczenia te powstały po zamknięciu rozprawy przed SR. (Post. SN z 3.06.2011 r., III CSK 330/10; Post. SN z 5.03.2008r, V CSK 447/07). </a:t>
            </a: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Przy czym wniosek o dokonanie rozliczeń powinien spełniać wymagania pozwu, a strona zgłaszająca roszczenie winna je wykazać zgodnie z art. 6 KC. W zakresie tych roszczeń Sąd związany jest wnioskiem i nie może orzekać ponad żądanie.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13</a:t>
            </a:fld>
            <a:endParaRPr lang="pl-PL" altLang="pl-PL"/>
          </a:p>
        </p:txBody>
      </p:sp>
    </p:spTree>
    <p:extLst>
      <p:ext uri="{BB962C8B-B14F-4D97-AF65-F5344CB8AC3E}">
        <p14:creationId xmlns:p14="http://schemas.microsoft.com/office/powerpoint/2010/main" val="3149948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611560" y="1556792"/>
            <a:ext cx="7876795" cy="4525963"/>
          </a:xfrm>
        </p:spPr>
        <p:txBody>
          <a:bodyPr>
            <a:normAutofit/>
          </a:bodyPr>
          <a:lstStyle/>
          <a:p>
            <a:pPr marL="0" indent="0">
              <a:lnSpc>
                <a:spcPct val="100000"/>
              </a:lnSpc>
              <a:spcBef>
                <a:spcPts val="0"/>
              </a:spcBef>
              <a:spcAft>
                <a:spcPts val="1200"/>
              </a:spcAft>
              <a:buNone/>
            </a:pPr>
            <a:r>
              <a:rPr lang="pl-PL" sz="2000" dirty="0">
                <a:effectLst/>
                <a:latin typeface="Arial" panose="020B0604020202020204" pitchFamily="34" charset="0"/>
                <a:ea typeface="Calibri" panose="020F0502020204030204" pitchFamily="34" charset="0"/>
                <a:cs typeface="Arial" panose="020B0604020202020204" pitchFamily="34" charset="0"/>
              </a:rPr>
              <a:t>Sąd, w postępowaniu działowym może uznać, że dany składnik nie wchodzi w skład spadku, </a:t>
            </a:r>
            <a:r>
              <a:rPr lang="pl-PL" sz="2000" dirty="0">
                <a:solidFill>
                  <a:srgbClr val="FF0000"/>
                </a:solidFill>
                <a:effectLst/>
                <a:latin typeface="Arial" panose="020B0604020202020204" pitchFamily="34" charset="0"/>
                <a:ea typeface="Calibri" panose="020F0502020204030204" pitchFamily="34" charset="0"/>
                <a:cs typeface="Arial" panose="020B0604020202020204" pitchFamily="34" charset="0"/>
              </a:rPr>
              <a:t>w takiej sytuacji nie zamieszcza się rozstrzygnięcia w sentencji postanowienia</a:t>
            </a:r>
            <a:r>
              <a:rPr lang="pl-PL" sz="2000" dirty="0">
                <a:effectLst/>
                <a:latin typeface="Arial" panose="020B0604020202020204" pitchFamily="34" charset="0"/>
                <a:ea typeface="Calibri" panose="020F0502020204030204" pitchFamily="34" charset="0"/>
                <a:cs typeface="Arial" panose="020B0604020202020204" pitchFamily="34" charset="0"/>
              </a:rPr>
              <a:t>. Zamieszcza się jedynie rozstrzygnięcia pozytywne. </a:t>
            </a:r>
          </a:p>
          <a:p>
            <a:pPr marL="0" indent="0">
              <a:lnSpc>
                <a:spcPct val="100000"/>
              </a:lnSpc>
              <a:spcBef>
                <a:spcPts val="0"/>
              </a:spcBef>
              <a:spcAft>
                <a:spcPts val="1200"/>
              </a:spcAft>
              <a:buNone/>
            </a:pPr>
            <a:r>
              <a:rPr lang="pl-PL" sz="2000" dirty="0">
                <a:effectLst/>
                <a:latin typeface="Arial" panose="020B0604020202020204" pitchFamily="34" charset="0"/>
                <a:ea typeface="Calibri" panose="020F0502020204030204" pitchFamily="34" charset="0"/>
                <a:cs typeface="Arial" panose="020B0604020202020204" pitchFamily="34" charset="0"/>
              </a:rPr>
              <a:t>Ustalenie majątku podlegającego podziałowi należy do kategorii zagadnień rozstrzyganych z urzędu, stosownie do art. 684 </a:t>
            </a:r>
            <a:r>
              <a:rPr lang="pl-PL" sz="2000" dirty="0" err="1">
                <a:effectLst/>
                <a:latin typeface="Arial" panose="020B0604020202020204" pitchFamily="34" charset="0"/>
                <a:ea typeface="Calibri" panose="020F0502020204030204" pitchFamily="34" charset="0"/>
                <a:cs typeface="Arial" panose="020B0604020202020204" pitchFamily="34" charset="0"/>
              </a:rPr>
              <a:t>kpc</a:t>
            </a:r>
            <a:r>
              <a:rPr lang="pl-PL" sz="2000" dirty="0">
                <a:latin typeface="Arial" panose="020B0604020202020204" pitchFamily="34" charset="0"/>
                <a:ea typeface="Calibri" panose="020F0502020204030204" pitchFamily="34" charset="0"/>
                <a:cs typeface="Arial" panose="020B0604020202020204" pitchFamily="34" charset="0"/>
              </a:rPr>
              <a:t>.</a:t>
            </a:r>
            <a:r>
              <a:rPr lang="pl-PL" sz="2000" dirty="0">
                <a:effectLst/>
                <a:latin typeface="Arial" panose="020B0604020202020204" pitchFamily="34" charset="0"/>
                <a:ea typeface="Calibri" panose="020F0502020204030204" pitchFamily="34" charset="0"/>
                <a:cs typeface="Arial" panose="020B0604020202020204" pitchFamily="34" charset="0"/>
              </a:rPr>
              <a:t> </a:t>
            </a:r>
          </a:p>
          <a:p>
            <a:pPr marL="0" indent="0">
              <a:lnSpc>
                <a:spcPct val="100000"/>
              </a:lnSpc>
              <a:spcBef>
                <a:spcPts val="0"/>
              </a:spcBef>
              <a:spcAft>
                <a:spcPts val="1200"/>
              </a:spcAft>
              <a:buNone/>
            </a:pPr>
            <a:r>
              <a:rPr lang="pl-PL" sz="2000" dirty="0">
                <a:effectLst/>
                <a:latin typeface="Arial" panose="020B0604020202020204" pitchFamily="34" charset="0"/>
                <a:ea typeface="Calibri" panose="020F0502020204030204" pitchFamily="34" charset="0"/>
                <a:cs typeface="Arial" panose="020B0604020202020204" pitchFamily="34" charset="0"/>
              </a:rPr>
              <a:t>Sąd powinien przy stwierdzeniu, że przedmiot majątkowy wskazany przez wnioskodawczynie nie </a:t>
            </a:r>
            <a:r>
              <a:rPr lang="pl-PL" sz="2000" dirty="0">
                <a:latin typeface="Arial" panose="020B0604020202020204" pitchFamily="34" charset="0"/>
                <a:ea typeface="Calibri" panose="020F0502020204030204" pitchFamily="34" charset="0"/>
                <a:cs typeface="Arial" panose="020B0604020202020204" pitchFamily="34" charset="0"/>
              </a:rPr>
              <a:t>wchodzi </a:t>
            </a:r>
            <a:r>
              <a:rPr lang="pl-PL" sz="2000" dirty="0">
                <a:effectLst/>
                <a:latin typeface="Arial" panose="020B0604020202020204" pitchFamily="34" charset="0"/>
                <a:ea typeface="Calibri" panose="020F0502020204030204" pitchFamily="34" charset="0"/>
                <a:cs typeface="Arial" panose="020B0604020202020204" pitchFamily="34" charset="0"/>
              </a:rPr>
              <a:t>do majątku wspólnego – omówić tę kwestię w uzasadnieniu orzeczenia </a:t>
            </a:r>
            <a:endParaRPr lang="pl-PL" sz="2000"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0"/>
              </a:spcBef>
              <a:spcAft>
                <a:spcPts val="1200"/>
              </a:spcAft>
              <a:buFontTx/>
              <a:buChar char="-"/>
            </a:pPr>
            <a:r>
              <a:rPr lang="pl-PL" sz="2000" dirty="0" err="1" smtClean="0">
                <a:latin typeface="Arial" panose="020B0604020202020204" pitchFamily="34" charset="0"/>
                <a:ea typeface="Calibri" panose="020F0502020204030204" pitchFamily="34" charset="0"/>
                <a:cs typeface="Arial" panose="020B0604020202020204" pitchFamily="34" charset="0"/>
              </a:rPr>
              <a:t>u</a:t>
            </a:r>
            <a:r>
              <a:rPr lang="pl-PL" sz="2000" dirty="0" err="1" smtClean="0">
                <a:effectLst/>
                <a:latin typeface="Arial" panose="020B0604020202020204" pitchFamily="34" charset="0"/>
                <a:ea typeface="Calibri" panose="020F0502020204030204" pitchFamily="34" charset="0"/>
                <a:cs typeface="Arial" panose="020B0604020202020204" pitchFamily="34" charset="0"/>
              </a:rPr>
              <a:t>chw</a:t>
            </a:r>
            <a:r>
              <a:rPr lang="pl-PL" sz="2000" dirty="0">
                <a:effectLst/>
                <a:latin typeface="Arial" panose="020B0604020202020204" pitchFamily="34" charset="0"/>
                <a:ea typeface="Calibri" panose="020F0502020204030204" pitchFamily="34" charset="0"/>
                <a:cs typeface="Arial" panose="020B0604020202020204" pitchFamily="34" charset="0"/>
              </a:rPr>
              <a:t>. SN z 17.09.1969 r., III CZP 70/69; </a:t>
            </a:r>
            <a:endParaRPr lang="pl-PL" sz="2000"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00000"/>
              </a:lnSpc>
              <a:spcBef>
                <a:spcPts val="0"/>
              </a:spcBef>
              <a:spcAft>
                <a:spcPts val="1200"/>
              </a:spcAft>
              <a:buFontTx/>
              <a:buChar char="-"/>
            </a:pPr>
            <a:r>
              <a:rPr lang="pl-PL" sz="2000" dirty="0" err="1" smtClean="0">
                <a:effectLst/>
                <a:latin typeface="Arial" panose="020B0604020202020204" pitchFamily="34" charset="0"/>
                <a:ea typeface="Calibri" panose="020F0502020204030204" pitchFamily="34" charset="0"/>
                <a:cs typeface="Arial" panose="020B0604020202020204" pitchFamily="34" charset="0"/>
              </a:rPr>
              <a:t>uchw</a:t>
            </a:r>
            <a:r>
              <a:rPr lang="pl-PL" sz="2000" dirty="0">
                <a:effectLst/>
                <a:latin typeface="Arial" panose="020B0604020202020204" pitchFamily="34" charset="0"/>
                <a:ea typeface="Calibri" panose="020F0502020204030204" pitchFamily="34" charset="0"/>
                <a:cs typeface="Arial" panose="020B0604020202020204" pitchFamily="34" charset="0"/>
              </a:rPr>
              <a:t>. SN z 20.04.2010 r., III CZP 9/10). </a:t>
            </a:r>
          </a:p>
          <a:p>
            <a:pPr marL="0" indent="0">
              <a:lnSpc>
                <a:spcPct val="100000"/>
              </a:lnSpc>
              <a:spcBef>
                <a:spcPts val="0"/>
              </a:spcBef>
              <a:spcAft>
                <a:spcPts val="1200"/>
              </a:spcAft>
              <a:buNone/>
            </a:pPr>
            <a:endParaRPr lang="pl-PL" sz="20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14</a:t>
            </a:fld>
            <a:endParaRPr lang="pl-PL" altLang="pl-PL"/>
          </a:p>
        </p:txBody>
      </p:sp>
    </p:spTree>
    <p:extLst>
      <p:ext uri="{BB962C8B-B14F-4D97-AF65-F5344CB8AC3E}">
        <p14:creationId xmlns:p14="http://schemas.microsoft.com/office/powerpoint/2010/main" val="59874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1F6E5DA5-9C43-44B5-8F22-3C2D23FD0900}"/>
              </a:ext>
            </a:extLst>
          </p:cNvPr>
          <p:cNvSpPr>
            <a:spLocks noGrp="1"/>
          </p:cNvSpPr>
          <p:nvPr>
            <p:ph type="title"/>
          </p:nvPr>
        </p:nvSpPr>
        <p:spPr>
          <a:xfrm>
            <a:off x="323528" y="260648"/>
            <a:ext cx="8015287" cy="914400"/>
          </a:xfrm>
        </p:spPr>
        <p:txBody>
          <a:bodyPr/>
          <a:lstStyle/>
          <a:p>
            <a:r>
              <a:rPr lang="pl-PL" sz="2400" b="1" dirty="0">
                <a:effectLst>
                  <a:outerShdw blurRad="38100" dist="38100" dir="2700000" algn="tl">
                    <a:srgbClr val="000000">
                      <a:alpha val="43137"/>
                    </a:srgbClr>
                  </a:outerShdw>
                </a:effectLst>
                <a:latin typeface="+mn-lt"/>
              </a:rPr>
              <a:t>Podział majątku małżonka zmarłego.</a:t>
            </a:r>
          </a:p>
        </p:txBody>
      </p:sp>
      <p:sp>
        <p:nvSpPr>
          <p:cNvPr id="3" name="Symbol zastępczy zawartości 2">
            <a:extLst>
              <a:ext uri="{FF2B5EF4-FFF2-40B4-BE49-F238E27FC236}">
                <a16:creationId xmlns:a16="http://schemas.microsoft.com/office/drawing/2014/main" xmlns="" id="{D89B6E09-D0FD-4DD2-A206-27347B333580}"/>
              </a:ext>
            </a:extLst>
          </p:cNvPr>
          <p:cNvSpPr>
            <a:spLocks noGrp="1"/>
          </p:cNvSpPr>
          <p:nvPr>
            <p:ph idx="1"/>
          </p:nvPr>
        </p:nvSpPr>
        <p:spPr>
          <a:xfrm>
            <a:off x="539552" y="1484784"/>
            <a:ext cx="8064896" cy="4824536"/>
          </a:xfrm>
        </p:spPr>
        <p:txBody>
          <a:bodyPr/>
          <a:lstStyle/>
          <a:p>
            <a:pPr marL="0" indent="0">
              <a:lnSpc>
                <a:spcPct val="100000"/>
              </a:lnSpc>
              <a:buNone/>
            </a:pPr>
            <a:r>
              <a:rPr lang="pl-PL" sz="1800" dirty="0">
                <a:solidFill>
                  <a:srgbClr val="FF0000"/>
                </a:solidFill>
                <a:effectLst/>
                <a:highlight>
                  <a:srgbClr val="FFFF00"/>
                </a:highlight>
                <a:latin typeface="Arial" panose="020B0604020202020204" pitchFamily="34" charset="0"/>
                <a:ea typeface="Times New Roman" panose="02020603050405020304" pitchFamily="18" charset="0"/>
              </a:rPr>
              <a:t>Artykuł 689 k.p.c. zezwala na połączenie w jednym postępowaniu działowym sprawy o dział spadku, zniesienie współwłasności oraz o podział majątku wspólnego po ustaniu wspólności małżeńskiej</a:t>
            </a:r>
            <a:r>
              <a:rPr lang="pl-PL" sz="1800" dirty="0">
                <a:effectLst/>
                <a:highlight>
                  <a:srgbClr val="FFFF00"/>
                </a:highlight>
                <a:latin typeface="Arial" panose="020B0604020202020204" pitchFamily="34" charset="0"/>
                <a:ea typeface="Times New Roman" panose="02020603050405020304" pitchFamily="18" charset="0"/>
              </a:rPr>
              <a:t>. </a:t>
            </a:r>
          </a:p>
          <a:p>
            <a:pPr marL="0" indent="0">
              <a:lnSpc>
                <a:spcPct val="100000"/>
              </a:lnSpc>
              <a:buNone/>
            </a:pPr>
            <a:endParaRPr lang="pl-PL" sz="1800" dirty="0" smtClean="0">
              <a:effectLst/>
              <a:latin typeface="Arial" panose="020B0604020202020204" pitchFamily="34" charset="0"/>
              <a:ea typeface="Times New Roman" panose="02020603050405020304" pitchFamily="18" charset="0"/>
            </a:endParaRPr>
          </a:p>
          <a:p>
            <a:pPr marL="0" indent="0">
              <a:lnSpc>
                <a:spcPct val="100000"/>
              </a:lnSpc>
              <a:buNone/>
            </a:pPr>
            <a:r>
              <a:rPr lang="pl-PL" sz="1800" dirty="0" smtClean="0">
                <a:effectLst/>
                <a:latin typeface="Arial" panose="020B0604020202020204" pitchFamily="34" charset="0"/>
                <a:ea typeface="Times New Roman" panose="02020603050405020304" pitchFamily="18" charset="0"/>
              </a:rPr>
              <a:t>W </a:t>
            </a:r>
            <a:r>
              <a:rPr lang="pl-PL" sz="1800" dirty="0">
                <a:effectLst/>
                <a:latin typeface="Arial" panose="020B0604020202020204" pitchFamily="34" charset="0"/>
                <a:ea typeface="Times New Roman" panose="02020603050405020304" pitchFamily="18" charset="0"/>
              </a:rPr>
              <a:t>przypadku, gdy w skład spadku wchodzi udział spadkodawcy w majątku objętym małżeńską wspólnością ustawową, do dokonania działu spadku niezbędne jest uprzednie albo jednoczesne z działem spadku - połączone w tym samym postępowaniu- przeprowadzenie podziału majątku wspólnego. </a:t>
            </a:r>
          </a:p>
          <a:p>
            <a:pPr marL="0" indent="0">
              <a:lnSpc>
                <a:spcPct val="100000"/>
              </a:lnSpc>
              <a:buNone/>
            </a:pPr>
            <a:r>
              <a:rPr lang="pl-PL" sz="1800" dirty="0">
                <a:effectLst/>
                <a:latin typeface="Arial" panose="020B0604020202020204" pitchFamily="34" charset="0"/>
                <a:ea typeface="Times New Roman" panose="02020603050405020304" pitchFamily="18" charset="0"/>
              </a:rPr>
              <a:t>Zgodnie z art. </a:t>
            </a:r>
            <a:r>
              <a:rPr lang="pl-PL" sz="18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567 § 3 k.p.c</a:t>
            </a:r>
            <a:r>
              <a:rPr lang="pl-PL" sz="1800" dirty="0">
                <a:effectLst/>
                <a:latin typeface="Arial" panose="020B0604020202020204" pitchFamily="34" charset="0"/>
                <a:ea typeface="Times New Roman" panose="02020603050405020304" pitchFamily="18" charset="0"/>
              </a:rPr>
              <a:t>. do postępowania o podział majątku dorobkowego po ustaniu wspólności majątkowej stosuje się odpowiednio przepisy o dziale spadku. Rozliczeniu podlega całość stosunków majątkowych między małżonkami według stanu na dzień ustania wspólności ustawowej, natomiast przedmiotem podziału pozostaje stan czynny masy majątkowej w czasie orzekania o podziale. Z kolei w postępowaniu o dział spadku jego stan ustala się według chwili otwarcia spadku, a wartość według cen z chwili dokonania podziału (Wyr. SN z dnia 27.09.1974r., III CZP 58/74</a:t>
            </a:r>
            <a:r>
              <a:rPr lang="pl-PL" sz="1800" dirty="0">
                <a:latin typeface="Arial" panose="020B0604020202020204" pitchFamily="34" charset="0"/>
                <a:ea typeface="Times New Roman" panose="02020603050405020304" pitchFamily="18" charset="0"/>
              </a:rPr>
              <a:t>)</a:t>
            </a:r>
            <a:r>
              <a:rPr lang="pl-PL" sz="1800" i="1" dirty="0">
                <a:effectLst/>
                <a:latin typeface="Arial" panose="020B0604020202020204" pitchFamily="34" charset="0"/>
                <a:ea typeface="Times New Roman" panose="02020603050405020304" pitchFamily="18" charset="0"/>
              </a:rPr>
              <a:t>.</a:t>
            </a:r>
            <a:endParaRPr lang="pl-PL" sz="1800" dirty="0">
              <a:effectLst/>
              <a:latin typeface="Times New Roman" panose="02020603050405020304" pitchFamily="18" charset="0"/>
              <a:ea typeface="Times New Roman" panose="02020603050405020304" pitchFamily="18" charset="0"/>
            </a:endParaRPr>
          </a:p>
        </p:txBody>
      </p:sp>
      <p:sp>
        <p:nvSpPr>
          <p:cNvPr id="4" name="Symbol zastępczy numeru slajdu 3">
            <a:extLst>
              <a:ext uri="{FF2B5EF4-FFF2-40B4-BE49-F238E27FC236}">
                <a16:creationId xmlns:a16="http://schemas.microsoft.com/office/drawing/2014/main" xmlns="" id="{B4964CC7-D545-4819-825A-12BF94E2D524}"/>
              </a:ext>
            </a:extLst>
          </p:cNvPr>
          <p:cNvSpPr>
            <a:spLocks noGrp="1"/>
          </p:cNvSpPr>
          <p:nvPr>
            <p:ph type="sldNum" sz="quarter" idx="12"/>
          </p:nvPr>
        </p:nvSpPr>
        <p:spPr/>
        <p:txBody>
          <a:bodyPr/>
          <a:lstStyle/>
          <a:p>
            <a:pPr>
              <a:defRPr/>
            </a:pPr>
            <a:fld id="{E180B45E-1633-4006-ADA7-CCE0BC97EC37}" type="slidenum">
              <a:rPr lang="pl-PL" altLang="pl-PL" smtClean="0"/>
              <a:pPr>
                <a:defRPr/>
              </a:pPr>
              <a:t>15</a:t>
            </a:fld>
            <a:endParaRPr lang="pl-PL" altLang="pl-PL"/>
          </a:p>
        </p:txBody>
      </p:sp>
    </p:spTree>
    <p:extLst>
      <p:ext uri="{BB962C8B-B14F-4D97-AF65-F5344CB8AC3E}">
        <p14:creationId xmlns:p14="http://schemas.microsoft.com/office/powerpoint/2010/main" val="2164606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8F41018-DCEA-4FAB-8903-D976F31FB0E4}"/>
              </a:ext>
            </a:extLst>
          </p:cNvPr>
          <p:cNvSpPr>
            <a:spLocks noGrp="1"/>
          </p:cNvSpPr>
          <p:nvPr>
            <p:ph type="title"/>
          </p:nvPr>
        </p:nvSpPr>
        <p:spPr>
          <a:xfrm>
            <a:off x="384336" y="222249"/>
            <a:ext cx="8015287" cy="914400"/>
          </a:xfrm>
        </p:spPr>
        <p:txBody>
          <a:bodyPr/>
          <a:lstStyle/>
          <a:p>
            <a:r>
              <a:rPr lang="pl-PL" sz="2400" b="1" dirty="0">
                <a:effectLst>
                  <a:outerShdw blurRad="38100" dist="38100" dir="2700000" algn="tl">
                    <a:srgbClr val="000000">
                      <a:alpha val="43137"/>
                    </a:srgbClr>
                  </a:outerShdw>
                </a:effectLst>
                <a:latin typeface="+mn-lt"/>
                <a:cs typeface="Arial" panose="020B0604020202020204" pitchFamily="34" charset="0"/>
              </a:rPr>
              <a:t>Spory o prawo własności.</a:t>
            </a:r>
          </a:p>
        </p:txBody>
      </p:sp>
      <p:sp>
        <p:nvSpPr>
          <p:cNvPr id="3" name="Symbol zastępczy zawartości 2">
            <a:extLst>
              <a:ext uri="{FF2B5EF4-FFF2-40B4-BE49-F238E27FC236}">
                <a16:creationId xmlns:a16="http://schemas.microsoft.com/office/drawing/2014/main" xmlns="" id="{725D5725-0E82-4D19-9AAC-9AAEC6FD77AA}"/>
              </a:ext>
            </a:extLst>
          </p:cNvPr>
          <p:cNvSpPr>
            <a:spLocks noGrp="1"/>
          </p:cNvSpPr>
          <p:nvPr>
            <p:ph idx="1"/>
          </p:nvPr>
        </p:nvSpPr>
        <p:spPr>
          <a:xfrm>
            <a:off x="467544" y="1485899"/>
            <a:ext cx="7848872" cy="4870451"/>
          </a:xfrm>
        </p:spPr>
        <p:txBody>
          <a:bodyPr>
            <a:normAutofit/>
          </a:bodyPr>
          <a:lstStyle/>
          <a:p>
            <a:pPr marL="0" indent="0">
              <a:lnSpc>
                <a:spcPct val="110000"/>
              </a:lnSpc>
              <a:buNone/>
            </a:pPr>
            <a:r>
              <a:rPr lang="pl-PL" sz="1600" dirty="0">
                <a:latin typeface="Arial" panose="020B0604020202020204" pitchFamily="34" charset="0"/>
                <a:ea typeface="Calibri" panose="020F0502020204030204" pitchFamily="34" charset="0"/>
              </a:rPr>
              <a:t>W</a:t>
            </a:r>
            <a:r>
              <a:rPr lang="pl-PL" sz="1600" dirty="0">
                <a:effectLst/>
                <a:latin typeface="Arial" panose="020B0604020202020204" pitchFamily="34" charset="0"/>
                <a:ea typeface="Calibri" panose="020F0502020204030204" pitchFamily="34" charset="0"/>
              </a:rPr>
              <a:t> sprawie o podział majątku wspólnego ma również zastosowanie </a:t>
            </a:r>
            <a:r>
              <a:rPr lang="pl-PL" sz="1600" dirty="0">
                <a:effectLst/>
                <a:highlight>
                  <a:srgbClr val="FFFF00"/>
                </a:highlight>
                <a:latin typeface="Arial" panose="020B0604020202020204" pitchFamily="34" charset="0"/>
                <a:ea typeface="Calibri" panose="020F0502020204030204" pitchFamily="34" charset="0"/>
              </a:rPr>
              <a:t>art. 618 § 1 </a:t>
            </a:r>
            <a:r>
              <a:rPr lang="pl-PL" sz="1600" dirty="0">
                <a:highlight>
                  <a:srgbClr val="FFFF00"/>
                </a:highlight>
                <a:latin typeface="Arial" panose="020B0604020202020204" pitchFamily="34" charset="0"/>
                <a:ea typeface="Calibri" panose="020F0502020204030204" pitchFamily="34" charset="0"/>
              </a:rPr>
              <a:t>KPC</a:t>
            </a:r>
            <a:r>
              <a:rPr lang="pl-PL" sz="1600" dirty="0">
                <a:effectLst/>
                <a:highlight>
                  <a:srgbClr val="FFFF00"/>
                </a:highlight>
                <a:latin typeface="Arial" panose="020B0604020202020204" pitchFamily="34" charset="0"/>
                <a:ea typeface="Calibri" panose="020F0502020204030204" pitchFamily="34" charset="0"/>
              </a:rPr>
              <a:t> </a:t>
            </a:r>
            <a:r>
              <a:rPr lang="pl-PL" sz="1600" dirty="0">
                <a:effectLst/>
                <a:latin typeface="Arial" panose="020B0604020202020204" pitchFamily="34" charset="0"/>
                <a:ea typeface="Calibri" panose="020F0502020204030204" pitchFamily="34" charset="0"/>
              </a:rPr>
              <a:t>(Post. SN z 17.12.1998 r., I CKN 934/97). Oznacza to, że </a:t>
            </a:r>
            <a:r>
              <a:rPr lang="pl-PL" sz="1600" dirty="0">
                <a:solidFill>
                  <a:srgbClr val="FF0000"/>
                </a:solidFill>
                <a:effectLst/>
                <a:latin typeface="Arial" panose="020B0604020202020204" pitchFamily="34" charset="0"/>
                <a:ea typeface="Calibri" panose="020F0502020204030204" pitchFamily="34" charset="0"/>
              </a:rPr>
              <a:t>Sąd w postępowaniu o zniesienie współwłasności </a:t>
            </a:r>
            <a:r>
              <a:rPr lang="pl-PL" sz="1600" dirty="0">
                <a:solidFill>
                  <a:srgbClr val="FF0000"/>
                </a:solidFill>
                <a:effectLst/>
                <a:highlight>
                  <a:srgbClr val="FFFF00"/>
                </a:highlight>
                <a:latin typeface="Arial" panose="020B0604020202020204" pitchFamily="34" charset="0"/>
                <a:ea typeface="Calibri" panose="020F0502020204030204" pitchFamily="34" charset="0"/>
              </a:rPr>
              <a:t>rozstrzyga także spory o prawo własności</a:t>
            </a:r>
            <a:r>
              <a:rPr lang="pl-PL" sz="1600" dirty="0">
                <a:effectLst/>
                <a:latin typeface="Arial" panose="020B0604020202020204" pitchFamily="34" charset="0"/>
                <a:ea typeface="Calibri" panose="020F0502020204030204" pitchFamily="34" charset="0"/>
              </a:rPr>
              <a:t>, z chwilą wszczęcia tego postępowania prowadzenie odrębnych postępowań jest niedopuszczalne, a sprawy będące w toku wymagają przekazania do dalszego rozpoznania sądowi prowadzącemu postępowanie o zniesienie współwłasności. </a:t>
            </a:r>
          </a:p>
          <a:p>
            <a:pPr marL="0" indent="0">
              <a:lnSpc>
                <a:spcPct val="110000"/>
              </a:lnSpc>
              <a:buNone/>
            </a:pPr>
            <a:endParaRPr lang="pl-PL" sz="1600" dirty="0">
              <a:effectLst/>
              <a:latin typeface="Arial" panose="020B0604020202020204" pitchFamily="34" charset="0"/>
              <a:ea typeface="Calibri" panose="020F0502020204030204" pitchFamily="34" charset="0"/>
            </a:endParaRPr>
          </a:p>
          <a:p>
            <a:pPr marL="0" indent="0">
              <a:lnSpc>
                <a:spcPct val="110000"/>
              </a:lnSpc>
              <a:buNone/>
            </a:pPr>
            <a:r>
              <a:rPr lang="pl-PL" sz="1600" dirty="0">
                <a:effectLst/>
                <a:latin typeface="Arial" panose="020B0604020202020204" pitchFamily="34" charset="0"/>
                <a:ea typeface="Calibri" panose="020F0502020204030204" pitchFamily="34" charset="0"/>
              </a:rPr>
              <a:t>Artykuł 618 </a:t>
            </a:r>
            <a:r>
              <a:rPr lang="pl-PL" sz="1600" dirty="0">
                <a:latin typeface="Arial" panose="020B0604020202020204" pitchFamily="34" charset="0"/>
                <a:ea typeface="Calibri" panose="020F0502020204030204" pitchFamily="34" charset="0"/>
              </a:rPr>
              <a:t>KPC</a:t>
            </a:r>
            <a:r>
              <a:rPr lang="pl-PL" sz="1600" dirty="0">
                <a:effectLst/>
                <a:latin typeface="Arial" panose="020B0604020202020204" pitchFamily="34" charset="0"/>
                <a:ea typeface="Calibri" panose="020F0502020204030204" pitchFamily="34" charset="0"/>
              </a:rPr>
              <a:t> określa kognicję sądu w sprawach o zniesienie współwłasności, a zakres jego zastosowania jest szerszy, gdyż ma odpowiednie zastosowanie także w sprawach o dział spadku i o podział majątku wspólnego między małżonkami. </a:t>
            </a:r>
          </a:p>
          <a:p>
            <a:pPr marL="0" indent="0">
              <a:lnSpc>
                <a:spcPct val="110000"/>
              </a:lnSpc>
              <a:buNone/>
            </a:pPr>
            <a:r>
              <a:rPr lang="pl-PL" sz="1600" dirty="0">
                <a:latin typeface="Arial" panose="020B0604020202020204" pitchFamily="34" charset="0"/>
                <a:ea typeface="Calibri" panose="020F0502020204030204" pitchFamily="34" charset="0"/>
              </a:rPr>
              <a:t>A</a:t>
            </a:r>
            <a:r>
              <a:rPr lang="pl-PL" sz="1600" dirty="0">
                <a:effectLst/>
                <a:latin typeface="Arial" panose="020B0604020202020204" pitchFamily="34" charset="0"/>
                <a:ea typeface="Calibri" panose="020F0502020204030204" pitchFamily="34" charset="0"/>
              </a:rPr>
              <a:t>rt. 618 </a:t>
            </a:r>
            <a:r>
              <a:rPr lang="pl-PL" sz="1600" dirty="0">
                <a:latin typeface="Arial" panose="020B0604020202020204" pitchFamily="34" charset="0"/>
                <a:ea typeface="Calibri" panose="020F0502020204030204" pitchFamily="34" charset="0"/>
              </a:rPr>
              <a:t>KPC</a:t>
            </a:r>
            <a:r>
              <a:rPr lang="pl-PL" sz="1600" dirty="0">
                <a:effectLst/>
                <a:latin typeface="Arial" panose="020B0604020202020204" pitchFamily="34" charset="0"/>
                <a:ea typeface="Calibri" panose="020F0502020204030204" pitchFamily="34" charset="0"/>
              </a:rPr>
              <a:t> kreuje </a:t>
            </a:r>
            <a:r>
              <a:rPr lang="pl-PL" sz="1600" dirty="0">
                <a:solidFill>
                  <a:srgbClr val="FF0000"/>
                </a:solidFill>
                <a:effectLst/>
                <a:latin typeface="Arial" panose="020B0604020202020204" pitchFamily="34" charset="0"/>
                <a:ea typeface="Calibri" panose="020F0502020204030204" pitchFamily="34" charset="0"/>
              </a:rPr>
              <a:t>obligatoryjną kumulację roszczeń</a:t>
            </a:r>
            <a:r>
              <a:rPr lang="pl-PL" sz="1600" dirty="0">
                <a:effectLst/>
                <a:latin typeface="Arial" panose="020B0604020202020204" pitchFamily="34" charset="0"/>
                <a:ea typeface="Calibri" panose="020F0502020204030204" pitchFamily="34" charset="0"/>
              </a:rPr>
              <a:t>, zatem wszczęcie postępowania o podział majątku wspólnego między małżonkami czyni niedopuszczalnym samodzielne prowadzenie innych postępowań, o których mowa w art. 618 § 1 KPC podlegają one przekazaniu do wspólnego rozpoznania w ramach sprawy o zniesienie współwłasności</a:t>
            </a:r>
            <a:endParaRPr lang="pl-PL" sz="2800" dirty="0"/>
          </a:p>
        </p:txBody>
      </p:sp>
      <p:sp>
        <p:nvSpPr>
          <p:cNvPr id="4" name="Symbol zastępczy numeru slajdu 3">
            <a:extLst>
              <a:ext uri="{FF2B5EF4-FFF2-40B4-BE49-F238E27FC236}">
                <a16:creationId xmlns:a16="http://schemas.microsoft.com/office/drawing/2014/main" xmlns="" id="{66D33949-1BBD-4A70-B85D-00810D8D9D6E}"/>
              </a:ext>
            </a:extLst>
          </p:cNvPr>
          <p:cNvSpPr>
            <a:spLocks noGrp="1"/>
          </p:cNvSpPr>
          <p:nvPr>
            <p:ph type="sldNum" sz="quarter" idx="12"/>
          </p:nvPr>
        </p:nvSpPr>
        <p:spPr/>
        <p:txBody>
          <a:bodyPr/>
          <a:lstStyle/>
          <a:p>
            <a:pPr>
              <a:defRPr/>
            </a:pPr>
            <a:fld id="{E180B45E-1633-4006-ADA7-CCE0BC97EC37}" type="slidenum">
              <a:rPr lang="pl-PL" altLang="pl-PL" smtClean="0"/>
              <a:pPr>
                <a:defRPr/>
              </a:pPr>
              <a:t>16</a:t>
            </a:fld>
            <a:endParaRPr lang="pl-PL" altLang="pl-PL"/>
          </a:p>
        </p:txBody>
      </p:sp>
    </p:spTree>
    <p:extLst>
      <p:ext uri="{BB962C8B-B14F-4D97-AF65-F5344CB8AC3E}">
        <p14:creationId xmlns:p14="http://schemas.microsoft.com/office/powerpoint/2010/main" val="3182596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8F41018-DCEA-4FAB-8903-D976F31FB0E4}"/>
              </a:ext>
            </a:extLst>
          </p:cNvPr>
          <p:cNvSpPr>
            <a:spLocks noGrp="1"/>
          </p:cNvSpPr>
          <p:nvPr>
            <p:ph type="title"/>
          </p:nvPr>
        </p:nvSpPr>
        <p:spPr>
          <a:xfrm>
            <a:off x="323528" y="260648"/>
            <a:ext cx="8015287" cy="914400"/>
          </a:xfrm>
        </p:spPr>
        <p:txBody>
          <a:bodyPr/>
          <a:lstStyle/>
          <a:p>
            <a:r>
              <a:rPr lang="pl-PL" sz="2400" b="1" dirty="0">
                <a:effectLst>
                  <a:outerShdw blurRad="38100" dist="38100" dir="2700000" algn="tl">
                    <a:srgbClr val="000000">
                      <a:alpha val="43137"/>
                    </a:srgbClr>
                  </a:outerShdw>
                </a:effectLst>
                <a:latin typeface="+mn-lt"/>
              </a:rPr>
              <a:t>Spory o prawo własności – art. 10 </a:t>
            </a:r>
            <a:r>
              <a:rPr lang="pl-PL" sz="2400" b="1" dirty="0" err="1">
                <a:effectLst>
                  <a:outerShdw blurRad="38100" dist="38100" dir="2700000" algn="tl">
                    <a:srgbClr val="000000">
                      <a:alpha val="43137"/>
                    </a:srgbClr>
                  </a:outerShdw>
                </a:effectLst>
                <a:latin typeface="+mn-lt"/>
              </a:rPr>
              <a:t>ukwih</a:t>
            </a:r>
            <a:r>
              <a:rPr lang="pl-PL" sz="2400" b="1" dirty="0">
                <a:effectLst>
                  <a:outerShdw blurRad="38100" dist="38100" dir="2700000" algn="tl">
                    <a:srgbClr val="000000">
                      <a:alpha val="43137"/>
                    </a:srgbClr>
                  </a:outerShdw>
                </a:effectLst>
                <a:latin typeface="+mn-lt"/>
              </a:rPr>
              <a:t>.</a:t>
            </a:r>
          </a:p>
        </p:txBody>
      </p:sp>
      <p:sp>
        <p:nvSpPr>
          <p:cNvPr id="3" name="Symbol zastępczy zawartości 2">
            <a:extLst>
              <a:ext uri="{FF2B5EF4-FFF2-40B4-BE49-F238E27FC236}">
                <a16:creationId xmlns:a16="http://schemas.microsoft.com/office/drawing/2014/main" xmlns="" id="{725D5725-0E82-4D19-9AAC-9AAEC6FD77AA}"/>
              </a:ext>
            </a:extLst>
          </p:cNvPr>
          <p:cNvSpPr>
            <a:spLocks noGrp="1"/>
          </p:cNvSpPr>
          <p:nvPr>
            <p:ph idx="1"/>
          </p:nvPr>
        </p:nvSpPr>
        <p:spPr>
          <a:xfrm>
            <a:off x="513907" y="1324894"/>
            <a:ext cx="8015287" cy="5152106"/>
          </a:xfrm>
        </p:spPr>
        <p:txBody>
          <a:bodyPr>
            <a:normAutofit/>
          </a:bodyPr>
          <a:lstStyle/>
          <a:p>
            <a:pPr marL="0" indent="0">
              <a:lnSpc>
                <a:spcPct val="110000"/>
              </a:lnSpc>
              <a:buNone/>
            </a:pPr>
            <a:r>
              <a:rPr lang="pl-PL" sz="1600" dirty="0">
                <a:effectLst/>
                <a:latin typeface="Arial" panose="020B0604020202020204" pitchFamily="34" charset="0"/>
                <a:ea typeface="Calibri" panose="020F0502020204030204" pitchFamily="34" charset="0"/>
                <a:cs typeface="Arial" panose="020B0604020202020204" pitchFamily="34" charset="0"/>
              </a:rPr>
              <a:t>Uzgodnienie treści księgi wieczystej z rzeczywistym stanem prawnym (art. 10 </a:t>
            </a:r>
            <a:r>
              <a:rPr lang="pl-PL" sz="1600" dirty="0" err="1">
                <a:effectLst/>
                <a:latin typeface="Arial" panose="020B0604020202020204" pitchFamily="34" charset="0"/>
                <a:ea typeface="Calibri" panose="020F0502020204030204" pitchFamily="34" charset="0"/>
                <a:cs typeface="Arial" panose="020B0604020202020204" pitchFamily="34" charset="0"/>
              </a:rPr>
              <a:t>ukwih</a:t>
            </a:r>
            <a:r>
              <a:rPr lang="pl-PL" sz="1600" dirty="0">
                <a:effectLst/>
                <a:latin typeface="Arial" panose="020B0604020202020204" pitchFamily="34" charset="0"/>
                <a:ea typeface="Calibri" panose="020F0502020204030204" pitchFamily="34" charset="0"/>
                <a:cs typeface="Arial" panose="020B0604020202020204" pitchFamily="34" charset="0"/>
              </a:rPr>
              <a:t>) i badanie domniemania z art. 3 ust. 1 </a:t>
            </a:r>
            <a:r>
              <a:rPr lang="pl-PL" sz="1600" dirty="0" err="1">
                <a:effectLst/>
                <a:latin typeface="Arial" panose="020B0604020202020204" pitchFamily="34" charset="0"/>
                <a:ea typeface="Calibri" panose="020F0502020204030204" pitchFamily="34" charset="0"/>
                <a:cs typeface="Arial" panose="020B0604020202020204" pitchFamily="34" charset="0"/>
              </a:rPr>
              <a:t>ukwih</a:t>
            </a:r>
            <a:r>
              <a:rPr lang="pl-PL" sz="1600" dirty="0">
                <a:effectLst/>
                <a:latin typeface="Arial" panose="020B0604020202020204" pitchFamily="34" charset="0"/>
                <a:ea typeface="Calibri" panose="020F0502020204030204" pitchFamily="34" charset="0"/>
                <a:cs typeface="Arial" panose="020B0604020202020204" pitchFamily="34" charset="0"/>
              </a:rPr>
              <a:t>, jest sporem o własność w rozumieniu o art. 618 </a:t>
            </a:r>
            <a:r>
              <a:rPr lang="pl-PL" sz="1600" dirty="0" err="1">
                <a:effectLst/>
                <a:latin typeface="Arial" panose="020B0604020202020204" pitchFamily="34" charset="0"/>
                <a:ea typeface="Calibri" panose="020F0502020204030204" pitchFamily="34" charset="0"/>
                <a:cs typeface="Arial" panose="020B0604020202020204" pitchFamily="34" charset="0"/>
              </a:rPr>
              <a:t>kpc</a:t>
            </a:r>
            <a:r>
              <a:rPr lang="pl-PL" sz="1600" dirty="0">
                <a:effectLst/>
                <a:latin typeface="Arial" panose="020B0604020202020204" pitchFamily="34" charset="0"/>
                <a:ea typeface="Calibri" panose="020F0502020204030204" pitchFamily="34" charset="0"/>
                <a:cs typeface="Arial" panose="020B0604020202020204" pitchFamily="34" charset="0"/>
              </a:rPr>
              <a:t>.</a:t>
            </a:r>
          </a:p>
          <a:p>
            <a:pPr marL="0" indent="0">
              <a:lnSpc>
                <a:spcPct val="110000"/>
              </a:lnSpc>
              <a:buNone/>
            </a:pPr>
            <a:endParaRPr lang="pl-PL" sz="16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buNone/>
            </a:pPr>
            <a:r>
              <a:rPr lang="pl-PL" sz="1600" dirty="0">
                <a:effectLst/>
                <a:latin typeface="Arial" panose="020B0604020202020204" pitchFamily="34" charset="0"/>
                <a:ea typeface="Calibri" panose="020F0502020204030204" pitchFamily="34" charset="0"/>
                <a:cs typeface="Arial" panose="020B0604020202020204" pitchFamily="34" charset="0"/>
              </a:rPr>
              <a:t>Wszelkie spory o prawo własności z mocy </a:t>
            </a:r>
            <a:r>
              <a:rPr lang="pl-PL" sz="1600" dirty="0">
                <a:effectLst/>
                <a:highlight>
                  <a:srgbClr val="FFFF00"/>
                </a:highlight>
                <a:latin typeface="Arial" panose="020B0604020202020204" pitchFamily="34" charset="0"/>
                <a:ea typeface="Calibri" panose="020F0502020204030204" pitchFamily="34" charset="0"/>
                <a:cs typeface="Arial" panose="020B0604020202020204" pitchFamily="34" charset="0"/>
              </a:rPr>
              <a:t>art. 618 § 1 KPC </a:t>
            </a:r>
            <a:r>
              <a:rPr lang="pl-PL" sz="1600" dirty="0">
                <a:effectLst/>
                <a:latin typeface="Arial" panose="020B0604020202020204" pitchFamily="34" charset="0"/>
                <a:ea typeface="Calibri" panose="020F0502020204030204" pitchFamily="34" charset="0"/>
                <a:cs typeface="Arial" panose="020B0604020202020204" pitchFamily="34" charset="0"/>
              </a:rPr>
              <a:t>(mającego zastosowanie w sprawie o podział majątku na skutek podwójnego odesłania ustawowego w oparciu o art. 567 § 3 </a:t>
            </a:r>
            <a:r>
              <a:rPr lang="pl-PL" sz="1600" dirty="0" err="1">
                <a:effectLst/>
                <a:latin typeface="Arial" panose="020B0604020202020204" pitchFamily="34" charset="0"/>
                <a:ea typeface="Calibri" panose="020F0502020204030204" pitchFamily="34" charset="0"/>
                <a:cs typeface="Arial" panose="020B0604020202020204" pitchFamily="34" charset="0"/>
              </a:rPr>
              <a:t>kpc</a:t>
            </a:r>
            <a:r>
              <a:rPr lang="pl-PL" sz="1600" dirty="0">
                <a:effectLst/>
                <a:latin typeface="Arial" panose="020B0604020202020204" pitchFamily="34" charset="0"/>
                <a:ea typeface="Calibri" panose="020F0502020204030204" pitchFamily="34" charset="0"/>
                <a:cs typeface="Arial" panose="020B0604020202020204" pitchFamily="34" charset="0"/>
              </a:rPr>
              <a:t> i art. 688 </a:t>
            </a:r>
            <a:r>
              <a:rPr lang="pl-PL" sz="1600" dirty="0" err="1">
                <a:effectLst/>
                <a:latin typeface="Arial" panose="020B0604020202020204" pitchFamily="34" charset="0"/>
                <a:ea typeface="Calibri" panose="020F0502020204030204" pitchFamily="34" charset="0"/>
                <a:cs typeface="Arial" panose="020B0604020202020204" pitchFamily="34" charset="0"/>
              </a:rPr>
              <a:t>kpc</a:t>
            </a:r>
            <a:r>
              <a:rPr lang="pl-PL" sz="1600" dirty="0">
                <a:effectLst/>
                <a:latin typeface="Arial" panose="020B0604020202020204" pitchFamily="34" charset="0"/>
                <a:ea typeface="Calibri" panose="020F0502020204030204" pitchFamily="34" charset="0"/>
                <a:cs typeface="Arial" panose="020B0604020202020204" pitchFamily="34" charset="0"/>
              </a:rPr>
              <a:t>) - </a:t>
            </a:r>
            <a:r>
              <a:rPr lang="pl-PL"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podlegają rozpoznaniu w toku postępowania o podział majątku, </a:t>
            </a:r>
            <a:r>
              <a:rPr lang="pl-PL" sz="1600" dirty="0">
                <a:solidFill>
                  <a:srgbClr val="FF0000"/>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jednak dotyczyć to może wyłącznie sytuacji, gdy spór ten rozstrzygany jest tylko między stronami postępowania o podział majątku, a nie między nimi i osobami trzecimi</a:t>
            </a:r>
            <a:r>
              <a:rPr lang="pl-PL" sz="1600" dirty="0">
                <a:effectLst/>
                <a:latin typeface="Arial" panose="020B0604020202020204" pitchFamily="34" charset="0"/>
                <a:ea typeface="Calibri" panose="020F0502020204030204" pitchFamily="34" charset="0"/>
                <a:cs typeface="Arial" panose="020B0604020202020204" pitchFamily="34" charset="0"/>
              </a:rPr>
              <a:t> (Post. SN z 26.03.2014 r. V CSK 686/13; post. SN z dnia 14.12.1981 r. I CZ 101/81). </a:t>
            </a:r>
          </a:p>
          <a:p>
            <a:pPr marL="0" indent="0">
              <a:lnSpc>
                <a:spcPct val="110000"/>
              </a:lnSpc>
              <a:buNone/>
            </a:pPr>
            <a:endParaRPr lang="pl-PL" sz="16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buNone/>
            </a:pPr>
            <a:r>
              <a:rPr lang="pl-PL" sz="1600" dirty="0">
                <a:latin typeface="Arial" panose="020B0604020202020204" pitchFamily="34" charset="0"/>
                <a:ea typeface="Calibri" panose="020F0502020204030204" pitchFamily="34" charset="0"/>
                <a:cs typeface="Arial" panose="020B0604020202020204" pitchFamily="34" charset="0"/>
              </a:rPr>
              <a:t>Nie </a:t>
            </a:r>
            <a:r>
              <a:rPr lang="pl-PL" sz="1600" dirty="0">
                <a:effectLst/>
                <a:latin typeface="Arial" panose="020B0604020202020204" pitchFamily="34" charset="0"/>
                <a:ea typeface="Calibri" panose="020F0502020204030204" pitchFamily="34" charset="0"/>
                <a:cs typeface="Arial" panose="020B0604020202020204" pitchFamily="34" charset="0"/>
              </a:rPr>
              <a:t>ma przeszkód, aby sąd badał </a:t>
            </a:r>
            <a:r>
              <a:rPr lang="pl-PL" sz="1600" dirty="0" err="1">
                <a:effectLst/>
                <a:latin typeface="Arial" panose="020B0604020202020204" pitchFamily="34" charset="0"/>
                <a:ea typeface="Calibri" panose="020F0502020204030204" pitchFamily="34" charset="0"/>
                <a:cs typeface="Arial" panose="020B0604020202020204" pitchFamily="34" charset="0"/>
              </a:rPr>
              <a:t>przesłankowo</a:t>
            </a:r>
            <a:r>
              <a:rPr lang="pl-PL" sz="1600" dirty="0">
                <a:effectLst/>
                <a:latin typeface="Arial" panose="020B0604020202020204" pitchFamily="34" charset="0"/>
                <a:ea typeface="Calibri" panose="020F0502020204030204" pitchFamily="34" charset="0"/>
                <a:cs typeface="Arial" panose="020B0604020202020204" pitchFamily="34" charset="0"/>
              </a:rPr>
              <a:t> kwestię zgodności treści księgi wieczystej z rzeczywistym stanem prawnym w każdym postępowaniu, w którym ocena zgodności wpisu w księdze wieczystej ze stanem pranym nieruchomości ma istotne znaczenie dla rozstrzygnięcia sprawy. Kwestii ewentualnej niezgodności Sąd nie może brać pod rozwagę z urzędu. </a:t>
            </a:r>
          </a:p>
        </p:txBody>
      </p:sp>
      <p:sp>
        <p:nvSpPr>
          <p:cNvPr id="4" name="Symbol zastępczy numeru slajdu 3">
            <a:extLst>
              <a:ext uri="{FF2B5EF4-FFF2-40B4-BE49-F238E27FC236}">
                <a16:creationId xmlns:a16="http://schemas.microsoft.com/office/drawing/2014/main" xmlns="" id="{66D33949-1BBD-4A70-B85D-00810D8D9D6E}"/>
              </a:ext>
            </a:extLst>
          </p:cNvPr>
          <p:cNvSpPr>
            <a:spLocks noGrp="1"/>
          </p:cNvSpPr>
          <p:nvPr>
            <p:ph type="sldNum" sz="quarter" idx="12"/>
          </p:nvPr>
        </p:nvSpPr>
        <p:spPr/>
        <p:txBody>
          <a:bodyPr/>
          <a:lstStyle/>
          <a:p>
            <a:pPr>
              <a:defRPr/>
            </a:pPr>
            <a:fld id="{E180B45E-1633-4006-ADA7-CCE0BC97EC37}" type="slidenum">
              <a:rPr lang="pl-PL" altLang="pl-PL" smtClean="0"/>
              <a:pPr>
                <a:defRPr/>
              </a:pPr>
              <a:t>17</a:t>
            </a:fld>
            <a:endParaRPr lang="pl-PL" altLang="pl-PL"/>
          </a:p>
        </p:txBody>
      </p:sp>
    </p:spTree>
    <p:extLst>
      <p:ext uri="{BB962C8B-B14F-4D97-AF65-F5344CB8AC3E}">
        <p14:creationId xmlns:p14="http://schemas.microsoft.com/office/powerpoint/2010/main" val="2770078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Etapy postępowania o podział majątku.</a:t>
            </a:r>
          </a:p>
        </p:txBody>
      </p:sp>
      <p:sp>
        <p:nvSpPr>
          <p:cNvPr id="3" name="Symbol zastępczy zawartości 2"/>
          <p:cNvSpPr>
            <a:spLocks noGrp="1"/>
          </p:cNvSpPr>
          <p:nvPr>
            <p:ph idx="1"/>
          </p:nvPr>
        </p:nvSpPr>
        <p:spPr>
          <a:xfrm>
            <a:off x="467544" y="1722437"/>
            <a:ext cx="8208912" cy="4525963"/>
          </a:xfrm>
        </p:spPr>
        <p:txBody>
          <a:bodyPr/>
          <a:lstStyle/>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Ustalenie składu majątku wspólnego.</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Ustalenie wartości składników majątkowych.</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Ustalenie nierównych udziałów małżonków w majątku (tylko na żądanie zgłoszone w postępowaniu).</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Ustalenie zasadności roszczeń o zwrot nakładów</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Określenie sposobu zniesienia współwłasności przedmiotów majątkowych.</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Określenie spłat po zniesieniu współwłasności.</a:t>
            </a:r>
          </a:p>
          <a:p>
            <a:pPr marL="358775" indent="-358775">
              <a:lnSpc>
                <a:spcPct val="100000"/>
              </a:lnSpc>
              <a:spcBef>
                <a:spcPts val="0"/>
              </a:spcBef>
              <a:spcAft>
                <a:spcPts val="1200"/>
              </a:spcAft>
              <a:buAutoNum type="arabicParenR"/>
            </a:pPr>
            <a:r>
              <a:rPr lang="pl-PL" sz="2000" dirty="0">
                <a:latin typeface="Arial" panose="020B0604020202020204" pitchFamily="34" charset="0"/>
                <a:cs typeface="Arial" panose="020B0604020202020204" pitchFamily="34" charset="0"/>
              </a:rPr>
              <a:t>Określenie zasad ponoszenia kosztów postępowania.</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18</a:t>
            </a:fld>
            <a:endParaRPr lang="pl-PL" altLang="pl-PL"/>
          </a:p>
        </p:txBody>
      </p:sp>
    </p:spTree>
    <p:extLst>
      <p:ext uri="{BB962C8B-B14F-4D97-AF65-F5344CB8AC3E}">
        <p14:creationId xmlns:p14="http://schemas.microsoft.com/office/powerpoint/2010/main" val="1305616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4870"/>
            <a:ext cx="7886700" cy="1047650"/>
          </a:xfrm>
        </p:spPr>
        <p:txBody>
          <a:bodyPr>
            <a:normAutofit/>
          </a:bodyPr>
          <a:lstStyle/>
          <a:p>
            <a:r>
              <a:rPr lang="pl-PL" sz="2400" b="1" dirty="0">
                <a:latin typeface="+mn-lt"/>
              </a:rPr>
              <a:t>Skład majątku wspólnego </a:t>
            </a:r>
          </a:p>
        </p:txBody>
      </p:sp>
      <p:sp>
        <p:nvSpPr>
          <p:cNvPr id="3" name="Symbol zastępczy zawartości 2"/>
          <p:cNvSpPr>
            <a:spLocks noGrp="1"/>
          </p:cNvSpPr>
          <p:nvPr>
            <p:ph idx="1"/>
          </p:nvPr>
        </p:nvSpPr>
        <p:spPr>
          <a:xfrm>
            <a:off x="467544" y="1412776"/>
            <a:ext cx="8208912" cy="5112568"/>
          </a:xfrm>
        </p:spPr>
        <p:txBody>
          <a:bodyPr>
            <a:normAutofit/>
          </a:bodyPr>
          <a:lstStyle/>
          <a:p>
            <a:pPr marL="0" indent="0">
              <a:buNone/>
            </a:pPr>
            <a:r>
              <a:rPr lang="pl-PL" sz="1600" dirty="0">
                <a:latin typeface="Arial" panose="020B0604020202020204" pitchFamily="34" charset="0"/>
                <a:cs typeface="Arial" panose="020B0604020202020204" pitchFamily="34" charset="0"/>
              </a:rPr>
              <a:t>Art.  31 KRO  [Wspólność ustawowa; majątek wspólny] </a:t>
            </a:r>
          </a:p>
          <a:p>
            <a:pPr marL="0" indent="0">
              <a:buNone/>
            </a:pPr>
            <a:r>
              <a:rPr lang="pl-PL" sz="1600" dirty="0">
                <a:latin typeface="Arial" panose="020B0604020202020204" pitchFamily="34" charset="0"/>
                <a:cs typeface="Arial" panose="020B0604020202020204" pitchFamily="34" charset="0"/>
              </a:rPr>
              <a:t>§  1.  Z chwilą zawarcia małżeństwa powstaje między małżonkami z mocy ustawy wspólność majątkowa (wspólność ustawowa) obejmująca przedmioty majątkowe nabyte w czasie jej trwania przez oboje małżonków lub przez jednego z nich (majątek wspólny). Przedmioty majątkowe nieobjęte wspólnością ustawową należą do majątku osobistego każdego z małżonków.</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  2.  Do majątku wspólnego należą w szczególności:</a:t>
            </a:r>
          </a:p>
          <a:p>
            <a:pPr marL="358775" indent="-358775">
              <a:buAutoNum type="arabicParenR"/>
            </a:pPr>
            <a:r>
              <a:rPr lang="pl-PL" sz="1600" dirty="0">
                <a:latin typeface="Arial" panose="020B0604020202020204" pitchFamily="34" charset="0"/>
                <a:cs typeface="Arial" panose="020B0604020202020204" pitchFamily="34" charset="0"/>
              </a:rPr>
              <a:t>pobrane wynagrodzenie za pracę i dochody z innej działalności zarobkowej każdego z małżonków;</a:t>
            </a:r>
          </a:p>
          <a:p>
            <a:pPr marL="358775" indent="-358775">
              <a:buAutoNum type="arabicParenR"/>
            </a:pPr>
            <a:r>
              <a:rPr lang="pl-PL" sz="1600" dirty="0">
                <a:latin typeface="Arial" panose="020B0604020202020204" pitchFamily="34" charset="0"/>
                <a:cs typeface="Arial" panose="020B0604020202020204" pitchFamily="34" charset="0"/>
              </a:rPr>
              <a:t>dochody z majątku wspólnego, jak również z majątku osobistego każdego z małżonków;</a:t>
            </a:r>
          </a:p>
          <a:p>
            <a:pPr marL="358775" indent="-358775">
              <a:buAutoNum type="arabicParenR"/>
            </a:pPr>
            <a:r>
              <a:rPr lang="pl-PL" sz="1600" dirty="0">
                <a:latin typeface="Arial" panose="020B0604020202020204" pitchFamily="34" charset="0"/>
                <a:cs typeface="Arial" panose="020B0604020202020204" pitchFamily="34" charset="0"/>
              </a:rPr>
              <a:t>środki zgromadzone na rachunku otwartego lub pracowniczego funduszu emerytalnego każdego z małżonków;</a:t>
            </a:r>
          </a:p>
          <a:p>
            <a:pPr marL="358775" indent="-358775">
              <a:buAutoNum type="arabicParenR"/>
            </a:pPr>
            <a:r>
              <a:rPr lang="pl-PL" sz="1600" dirty="0">
                <a:latin typeface="Arial" panose="020B0604020202020204" pitchFamily="34" charset="0"/>
                <a:cs typeface="Arial" panose="020B0604020202020204" pitchFamily="34" charset="0"/>
              </a:rPr>
              <a:t>kwoty składek zewidencjonowanych na subkoncie, o którym mowa w art. 40a ustawy z dnia 13 października 1998 r. o systemie ubezpieczeń społecznych.</a:t>
            </a:r>
          </a:p>
          <a:p>
            <a:pPr marL="0" indent="0">
              <a:buNone/>
            </a:pPr>
            <a:endParaRPr lang="pl-PL" sz="1600" dirty="0">
              <a:latin typeface="Arial" panose="020B0604020202020204" pitchFamily="34" charset="0"/>
              <a:cs typeface="Arial" panose="020B0604020202020204" pitchFamily="34" charset="0"/>
            </a:endParaRPr>
          </a:p>
          <a:p>
            <a:pPr marL="0" indent="0">
              <a:buNone/>
            </a:pPr>
            <a:endParaRPr lang="pl-PL" sz="20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19</a:t>
            </a:fld>
            <a:endParaRPr lang="pl-PL" altLang="pl-PL"/>
          </a:p>
        </p:txBody>
      </p:sp>
    </p:spTree>
    <p:extLst>
      <p:ext uri="{BB962C8B-B14F-4D97-AF65-F5344CB8AC3E}">
        <p14:creationId xmlns:p14="http://schemas.microsoft.com/office/powerpoint/2010/main" val="284688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0832" y="152400"/>
            <a:ext cx="8229600" cy="1143000"/>
          </a:xfrm>
        </p:spPr>
        <p:txBody>
          <a:bodyPr/>
          <a:lstStyle/>
          <a:p>
            <a:r>
              <a:rPr lang="pl-PL" sz="2400" b="1" dirty="0">
                <a:effectLst>
                  <a:outerShdw blurRad="38100" dist="38100" dir="2700000" algn="tl">
                    <a:srgbClr val="000000">
                      <a:alpha val="43137"/>
                    </a:srgbClr>
                  </a:outerShdw>
                </a:effectLst>
                <a:latin typeface="+mn-lt"/>
              </a:rPr>
              <a:t>Sposoby podziału majątku wspólnego po ustaniu wspólności</a:t>
            </a:r>
          </a:p>
        </p:txBody>
      </p:sp>
      <p:sp>
        <p:nvSpPr>
          <p:cNvPr id="3" name="Symbol zastępczy zawartości 2"/>
          <p:cNvSpPr>
            <a:spLocks noGrp="1"/>
          </p:cNvSpPr>
          <p:nvPr>
            <p:ph idx="1"/>
          </p:nvPr>
        </p:nvSpPr>
        <p:spPr>
          <a:xfrm>
            <a:off x="452062" y="1830388"/>
            <a:ext cx="8008370" cy="4525963"/>
          </a:xfrm>
          <a:noFill/>
        </p:spPr>
        <p:txBody>
          <a:bodyPr>
            <a:normAutofit/>
          </a:bodyPr>
          <a:lstStyle/>
          <a:p>
            <a:pPr marL="0" indent="0">
              <a:lnSpc>
                <a:spcPct val="100000"/>
              </a:lnSpc>
              <a:buNone/>
            </a:pPr>
            <a:r>
              <a:rPr lang="pl-PL" sz="2000" dirty="0">
                <a:latin typeface="Arial" panose="020B0604020202020204" pitchFamily="34" charset="0"/>
                <a:cs typeface="Arial" panose="020B0604020202020204" pitchFamily="34" charset="0"/>
              </a:rPr>
              <a:t>Po ustaniu małżeńskiej wspólności majątkowej, niezależnie czy zniesienie wspólności wynika to z umowy stron czy też z orzeczenia sądu można dokonać podziału majątku dorobkowego:</a:t>
            </a:r>
          </a:p>
          <a:p>
            <a:pPr marL="0" indent="0">
              <a:lnSpc>
                <a:spcPct val="100000"/>
              </a:lnSpc>
              <a:buNone/>
            </a:pPr>
            <a:endParaRPr lang="pl-PL" sz="2000" dirty="0">
              <a:latin typeface="Arial" panose="020B0604020202020204" pitchFamily="34" charset="0"/>
              <a:cs typeface="Arial" panose="020B0604020202020204" pitchFamily="34" charset="0"/>
            </a:endParaRPr>
          </a:p>
          <a:p>
            <a:pPr marL="457200" indent="-457200">
              <a:lnSpc>
                <a:spcPct val="100000"/>
              </a:lnSpc>
              <a:buAutoNum type="arabicParenR"/>
            </a:pPr>
            <a:r>
              <a:rPr lang="pl-PL" sz="2000" dirty="0">
                <a:latin typeface="Arial" panose="020B0604020202020204" pitchFamily="34" charset="0"/>
                <a:cs typeface="Arial" panose="020B0604020202020204" pitchFamily="34" charset="0"/>
              </a:rPr>
              <a:t>Umową stron (przy czym jeżeli w skład majątku wchodzi nieruchomość to umowa musi zostać zawarta w formie aktu notarialnego.</a:t>
            </a:r>
          </a:p>
          <a:p>
            <a:pPr marL="457200" indent="-457200">
              <a:lnSpc>
                <a:spcPct val="100000"/>
              </a:lnSpc>
              <a:buAutoNum type="arabicParenR"/>
            </a:pPr>
            <a:r>
              <a:rPr lang="pl-PL" sz="2000" dirty="0">
                <a:latin typeface="Arial" panose="020B0604020202020204" pitchFamily="34" charset="0"/>
                <a:cs typeface="Arial" panose="020B0604020202020204" pitchFamily="34" charset="0"/>
              </a:rPr>
              <a:t>Ugodą zawartą przed mediatorem i zatwierdzoną przez Sąd.</a:t>
            </a:r>
          </a:p>
          <a:p>
            <a:pPr marL="457200" indent="-457200">
              <a:lnSpc>
                <a:spcPct val="100000"/>
              </a:lnSpc>
              <a:buAutoNum type="arabicParenR"/>
            </a:pPr>
            <a:r>
              <a:rPr lang="pl-PL" sz="2000" dirty="0">
                <a:latin typeface="Arial" panose="020B0604020202020204" pitchFamily="34" charset="0"/>
                <a:cs typeface="Arial" panose="020B0604020202020204" pitchFamily="34" charset="0"/>
              </a:rPr>
              <a:t>W drodze postępowania sądowego.</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a:t>
            </a:fld>
            <a:endParaRPr lang="pl-PL" altLang="pl-PL"/>
          </a:p>
        </p:txBody>
      </p:sp>
    </p:spTree>
    <p:extLst>
      <p:ext uri="{BB962C8B-B14F-4D97-AF65-F5344CB8AC3E}">
        <p14:creationId xmlns:p14="http://schemas.microsoft.com/office/powerpoint/2010/main" val="1527441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23895"/>
            <a:ext cx="8015287" cy="914400"/>
          </a:xfrm>
        </p:spPr>
        <p:txBody>
          <a:bodyPr>
            <a:normAutofit/>
          </a:bodyPr>
          <a:lstStyle/>
          <a:p>
            <a:r>
              <a:rPr lang="pl-PL" sz="2400" b="1" dirty="0">
                <a:effectLst>
                  <a:outerShdw blurRad="38100" dist="38100" dir="2700000" algn="tl">
                    <a:srgbClr val="000000">
                      <a:alpha val="43137"/>
                    </a:srgbClr>
                  </a:outerShdw>
                </a:effectLst>
                <a:latin typeface="+mn-lt"/>
              </a:rPr>
              <a:t>Skład majątku wspólnego </a:t>
            </a:r>
          </a:p>
        </p:txBody>
      </p:sp>
      <p:sp>
        <p:nvSpPr>
          <p:cNvPr id="3" name="Symbol zastępczy zawartości 2"/>
          <p:cNvSpPr>
            <a:spLocks noGrp="1"/>
          </p:cNvSpPr>
          <p:nvPr>
            <p:ph idx="1"/>
          </p:nvPr>
        </p:nvSpPr>
        <p:spPr>
          <a:xfrm>
            <a:off x="467544" y="1412776"/>
            <a:ext cx="8047806" cy="4525963"/>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Art. 32 KRO stwarza </a:t>
            </a:r>
            <a:r>
              <a:rPr lang="pl-PL" sz="1600" dirty="0">
                <a:solidFill>
                  <a:srgbClr val="FF0000"/>
                </a:solidFill>
                <a:latin typeface="Arial" panose="020B0604020202020204" pitchFamily="34" charset="0"/>
                <a:cs typeface="Arial" panose="020B0604020202020204" pitchFamily="34" charset="0"/>
              </a:rPr>
              <a:t>domniemanie przynależności do majątku dorobkowego przedmiotów nabytych w czasie trwania wspólności majątkowej przez oboje małżonków lub przez jednego z nich</a:t>
            </a:r>
            <a:r>
              <a:rPr lang="pl-PL" sz="1600" dirty="0">
                <a:latin typeface="Arial" panose="020B0604020202020204" pitchFamily="34" charset="0"/>
                <a:cs typeface="Arial" panose="020B0604020202020204" pitchFamily="34" charset="0"/>
              </a:rPr>
              <a:t>, bez względu na to, z jakich źródeł pochodziły środki przeznaczone na zapłatę ceny. (Post. SN z 6.10.2016 r., IV CKS 804/15). </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Przynależność przedmiotów do majątku  odrębnego zobowiązany jest udowodnić zainteresowany tym małżonek.</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Art.  34.  [Przedmioty zwykłego urządzenia domowego] </a:t>
            </a:r>
          </a:p>
          <a:p>
            <a:pPr marL="0" indent="0">
              <a:lnSpc>
                <a:spcPct val="100000"/>
              </a:lnSpc>
              <a:buNone/>
            </a:pPr>
            <a:r>
              <a:rPr lang="pl-PL" sz="1600" dirty="0">
                <a:latin typeface="Arial" panose="020B0604020202020204" pitchFamily="34" charset="0"/>
                <a:cs typeface="Arial" panose="020B0604020202020204" pitchFamily="34" charset="0"/>
              </a:rPr>
              <a:t>Przedmioty zwykłego urządzenia domowego służące do użytku obojga małżonków są objęte wspólnością ustawową także w wypadku, gdy zostały nabyte przez dziedziczenie, zapis lub darowiznę, chyba że spadkodawca lub darczyńca inaczej postanowił.</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20</a:t>
            </a:fld>
            <a:endParaRPr lang="pl-PL" altLang="pl-PL"/>
          </a:p>
        </p:txBody>
      </p:sp>
    </p:spTree>
    <p:extLst>
      <p:ext uri="{BB962C8B-B14F-4D97-AF65-F5344CB8AC3E}">
        <p14:creationId xmlns:p14="http://schemas.microsoft.com/office/powerpoint/2010/main" val="110683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Majątek osobisty. </a:t>
            </a:r>
          </a:p>
        </p:txBody>
      </p:sp>
      <p:sp>
        <p:nvSpPr>
          <p:cNvPr id="3" name="Symbol zastępczy zawartości 2"/>
          <p:cNvSpPr>
            <a:spLocks noGrp="1"/>
          </p:cNvSpPr>
          <p:nvPr>
            <p:ph idx="1"/>
          </p:nvPr>
        </p:nvSpPr>
        <p:spPr>
          <a:xfrm>
            <a:off x="467544" y="1412776"/>
            <a:ext cx="8208912" cy="4525963"/>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Art.  33.  Do majątku osobistego każdego z małżonków należą:</a:t>
            </a:r>
          </a:p>
          <a:p>
            <a:pPr marL="0" indent="0">
              <a:lnSpc>
                <a:spcPct val="100000"/>
              </a:lnSpc>
              <a:buNone/>
            </a:pPr>
            <a:endParaRPr lang="pl-PL" sz="1800" dirty="0">
              <a:latin typeface="Arial" panose="020B0604020202020204" pitchFamily="34" charset="0"/>
              <a:cs typeface="Arial" panose="020B0604020202020204" pitchFamily="34" charset="0"/>
            </a:endParaRP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przedmioty majątkowe nabyte przed powstaniem wspólności ustawowej;</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przedmioty majątkowe nabyte przez dziedziczenie, zapis lub darowiznę, chyba że spadkodawca lub darczyńca inaczej postanowił;</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prawa majątkowe wynikające ze wspólności łącznej podlegającej odrębnym przepisom;</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przedmioty majątkowe służące wyłącznie do zaspokajania osobistych potrzeb jednego z małżonków;</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prawa niezbywalne, które mogą przysługiwać tylko jednej osobie.</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21</a:t>
            </a:fld>
            <a:endParaRPr lang="pl-PL" altLang="pl-PL"/>
          </a:p>
        </p:txBody>
      </p:sp>
    </p:spTree>
    <p:extLst>
      <p:ext uri="{BB962C8B-B14F-4D97-AF65-F5344CB8AC3E}">
        <p14:creationId xmlns:p14="http://schemas.microsoft.com/office/powerpoint/2010/main" val="2560405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23895"/>
            <a:ext cx="8015287" cy="914400"/>
          </a:xfrm>
        </p:spPr>
        <p:txBody>
          <a:bodyPr>
            <a:normAutofit/>
          </a:bodyPr>
          <a:lstStyle/>
          <a:p>
            <a:r>
              <a:rPr lang="pl-PL" sz="2400" b="1" dirty="0">
                <a:effectLst>
                  <a:outerShdw blurRad="38100" dist="38100" dir="2700000" algn="tl">
                    <a:srgbClr val="000000">
                      <a:alpha val="43137"/>
                    </a:srgbClr>
                  </a:outerShdw>
                </a:effectLst>
                <a:latin typeface="+mn-lt"/>
              </a:rPr>
              <a:t>Majątek osobisty. </a:t>
            </a:r>
          </a:p>
        </p:txBody>
      </p:sp>
      <p:sp>
        <p:nvSpPr>
          <p:cNvPr id="3" name="Symbol zastępczy zawartości 2"/>
          <p:cNvSpPr>
            <a:spLocks noGrp="1"/>
          </p:cNvSpPr>
          <p:nvPr>
            <p:ph idx="1"/>
          </p:nvPr>
        </p:nvSpPr>
        <p:spPr>
          <a:xfrm>
            <a:off x="467544" y="1412776"/>
            <a:ext cx="8568952" cy="4525963"/>
          </a:xfrm>
        </p:spPr>
        <p:txBody>
          <a:bodyPr>
            <a:noAutofit/>
          </a:bodyPr>
          <a:lstStyle/>
          <a:p>
            <a:pPr marL="0" indent="0">
              <a:lnSpc>
                <a:spcPct val="100000"/>
              </a:lnSpc>
              <a:buNone/>
            </a:pPr>
            <a:r>
              <a:rPr lang="pl-PL" sz="1800" dirty="0">
                <a:latin typeface="Arial" panose="020B0604020202020204" pitchFamily="34" charset="0"/>
                <a:cs typeface="Arial" panose="020B0604020202020204" pitchFamily="34" charset="0"/>
              </a:rPr>
              <a:t>Art.  33.  Do majątku osobistego każdego z małżonków należą:</a:t>
            </a:r>
          </a:p>
          <a:p>
            <a:pPr marL="358775" indent="-358775">
              <a:lnSpc>
                <a:spcPct val="100000"/>
              </a:lnSpc>
              <a:buFont typeface="+mj-lt"/>
              <a:buAutoNum type="arabicParenR" startAt="6"/>
            </a:pPr>
            <a:r>
              <a:rPr lang="pl-PL" sz="1800" dirty="0">
                <a:latin typeface="Arial" panose="020B0604020202020204" pitchFamily="34" charset="0"/>
                <a:cs typeface="Arial" panose="020B0604020202020204" pitchFamily="34" charset="0"/>
              </a:rPr>
              <a:t>przedmioty uzyskane z tytułu odszkodowania za uszkodzenie ciała lub wywołanie rozstroju zdrowia albo z tytułu zadośćuczynienia za doznaną krzywdę; nie dotyczy to jednak renty należnej poszkodowanemu małżonkowi z powodu całkowitej lub częściowej utraty zdolności do pracy zarobkowej albo z powodu zwiększenia się jego potrzeb lub zmniejszenia widoków powodzenia na przyszłość;</a:t>
            </a:r>
          </a:p>
          <a:p>
            <a:pPr marL="358775" indent="-358775">
              <a:lnSpc>
                <a:spcPct val="100000"/>
              </a:lnSpc>
              <a:buFont typeface="+mj-lt"/>
              <a:buAutoNum type="arabicParenR" startAt="6"/>
            </a:pPr>
            <a:r>
              <a:rPr lang="pl-PL" sz="1800" dirty="0">
                <a:latin typeface="Arial" panose="020B0604020202020204" pitchFamily="34" charset="0"/>
                <a:cs typeface="Arial" panose="020B0604020202020204" pitchFamily="34" charset="0"/>
              </a:rPr>
              <a:t>wierzytelności z tytułu wynagrodzenia za pracę lub z tytułu innej działalności zarobkowej jednego z małżonków;</a:t>
            </a:r>
          </a:p>
          <a:p>
            <a:pPr marL="358775" indent="-358775">
              <a:lnSpc>
                <a:spcPct val="100000"/>
              </a:lnSpc>
              <a:buFont typeface="+mj-lt"/>
              <a:buAutoNum type="arabicParenR" startAt="6"/>
            </a:pPr>
            <a:r>
              <a:rPr lang="pl-PL" sz="1800" dirty="0">
                <a:latin typeface="Arial" panose="020B0604020202020204" pitchFamily="34" charset="0"/>
                <a:cs typeface="Arial" panose="020B0604020202020204" pitchFamily="34" charset="0"/>
              </a:rPr>
              <a:t>przedmioty majątkowe uzyskane z tytułu nagrody za osobiste osiągnięcia jednego z małżonków;</a:t>
            </a:r>
          </a:p>
          <a:p>
            <a:pPr marL="358775" indent="-358775">
              <a:lnSpc>
                <a:spcPct val="100000"/>
              </a:lnSpc>
              <a:buFont typeface="+mj-lt"/>
              <a:buAutoNum type="arabicParenR" startAt="6"/>
            </a:pPr>
            <a:r>
              <a:rPr lang="pl-PL" sz="1800" dirty="0">
                <a:latin typeface="Arial" panose="020B0604020202020204" pitchFamily="34" charset="0"/>
                <a:cs typeface="Arial" panose="020B0604020202020204" pitchFamily="34" charset="0"/>
              </a:rPr>
              <a:t>prawa autorskie i prawa pokrewne, prawa własności przemysłowej oraz inne prawa twórcy;</a:t>
            </a:r>
          </a:p>
          <a:p>
            <a:pPr marL="358775" indent="-358775">
              <a:lnSpc>
                <a:spcPct val="100000"/>
              </a:lnSpc>
              <a:buFont typeface="+mj-lt"/>
              <a:buAutoNum type="arabicParenR" startAt="6"/>
            </a:pPr>
            <a:r>
              <a:rPr lang="pl-PL" sz="1800" dirty="0">
                <a:latin typeface="Arial" panose="020B0604020202020204" pitchFamily="34" charset="0"/>
                <a:cs typeface="Arial" panose="020B0604020202020204" pitchFamily="34" charset="0"/>
              </a:rPr>
              <a:t>przedmioty majątkowe nabyte w zamian za składniki majątku osobistego, chyba że przepis szczególny stanowi inaczej.</a:t>
            </a:r>
          </a:p>
          <a:p>
            <a:pPr marL="0" indent="0">
              <a:lnSpc>
                <a:spcPct val="100000"/>
              </a:lnSpc>
              <a:buNone/>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22</a:t>
            </a:fld>
            <a:endParaRPr lang="pl-PL" altLang="pl-PL"/>
          </a:p>
        </p:txBody>
      </p:sp>
    </p:spTree>
    <p:extLst>
      <p:ext uri="{BB962C8B-B14F-4D97-AF65-F5344CB8AC3E}">
        <p14:creationId xmlns:p14="http://schemas.microsoft.com/office/powerpoint/2010/main" val="2036894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32574"/>
            <a:ext cx="7886700" cy="903634"/>
          </a:xfrm>
        </p:spPr>
        <p:txBody>
          <a:bodyPr>
            <a:normAutofit/>
          </a:bodyPr>
          <a:lstStyle/>
          <a:p>
            <a:r>
              <a:rPr lang="pl-PL" sz="2400" b="1" dirty="0">
                <a:effectLst>
                  <a:outerShdw blurRad="38100" dist="38100" dir="2700000" algn="tl">
                    <a:srgbClr val="000000">
                      <a:alpha val="43137"/>
                    </a:srgbClr>
                  </a:outerShdw>
                </a:effectLst>
                <a:latin typeface="+mn-lt"/>
              </a:rPr>
              <a:t>Majątek osobisty. </a:t>
            </a:r>
          </a:p>
        </p:txBody>
      </p:sp>
      <p:sp>
        <p:nvSpPr>
          <p:cNvPr id="3" name="Symbol zastępczy zawartości 2"/>
          <p:cNvSpPr>
            <a:spLocks noGrp="1"/>
          </p:cNvSpPr>
          <p:nvPr>
            <p:ph idx="1"/>
          </p:nvPr>
        </p:nvSpPr>
        <p:spPr>
          <a:xfrm>
            <a:off x="539552" y="1556792"/>
            <a:ext cx="7848872" cy="4752526"/>
          </a:xfrm>
        </p:spPr>
        <p:txBody>
          <a:bodyPr>
            <a:noAutofit/>
          </a:bodyPr>
          <a:lstStyle/>
          <a:p>
            <a:pPr marL="0" indent="0">
              <a:lnSpc>
                <a:spcPct val="100000"/>
              </a:lnSpc>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Odmienną kategorię majątkową stanowią istniejące obok majątku wspólnego małżonków majątki osobiste każdego z nich. Z zestawienia przepisów art. 31, 33 i 34 KRO wynika, że do majątku osobistego każdego z małżonków należą przedmioty majątkowe nabyte przez każdego z nich przed powstaniem wspólności ustawowej, a więc przed zwarciem związku małżeńskiego, spośród zaś przedmiotów majątkowych nabytych w czasie trwania tej wspólności, należą do majątku osobistego takie przedmioty majątkowe, które zostały wyczerpująco określone w art. 33 punktach 2-10 KRO. </a:t>
            </a:r>
          </a:p>
          <a:p>
            <a:pPr marL="0" indent="0">
              <a:lnSpc>
                <a:spcPct val="100000"/>
              </a:lnSpc>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Z przepisów KRO można więc wyprowadzić domniemanie faktyczne, według którego majątkiem wspólnym małżonków są objęte wszystkie przedmioty majątkowe nabyte w czasie trwania wspólności ustawowej przez oboje małżonków lub przez jednego z nich, chyba że z mocy szczególnej regulacji przewidzianej w przepisach prawa należą one do majątków osobistych małżonków albo nabycie określonej rzeczy z majątku odrębnego małżonka wynika wyraźnie zarówno z oświadczenia współmałżonka, jak i przede wszystkim z całokształtu okoliczności istotnych prawnie z punktu widzenia przepisów kodeksu rodzinnego i opiekuńczego. Innymi słowy </a:t>
            </a:r>
            <a:r>
              <a:rPr lang="pl-PL" sz="14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domniemywa się, że określone rzeczy w transakcji dokonanej tylko przez jednego z małżonków zostały nabyte z majątku dorobkowego w interesie i na rzecz ustawowej wspólności majątkowej małżeńskiej, wchodząc w jej skład (postanowienie SN z dnia 17.10.2003 r., sygn. akt IV CK 283/02 oraz wyrok SN z dnia 17.05.1985 r., sygn. akt III CRN 119/85 i wyrok SN z dnia 9.01.2001 r., sygn. akt II CKN 1194/00).</a:t>
            </a: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0000"/>
              </a:lnSpc>
              <a:buNone/>
            </a:pPr>
            <a:endParaRPr lang="pl-PL" sz="14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23</a:t>
            </a:fld>
            <a:endParaRPr lang="pl-PL" altLang="pl-PL"/>
          </a:p>
        </p:txBody>
      </p:sp>
    </p:spTree>
    <p:extLst>
      <p:ext uri="{BB962C8B-B14F-4D97-AF65-F5344CB8AC3E}">
        <p14:creationId xmlns:p14="http://schemas.microsoft.com/office/powerpoint/2010/main" val="31529405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Surogacja.</a:t>
            </a:r>
          </a:p>
        </p:txBody>
      </p:sp>
      <p:sp>
        <p:nvSpPr>
          <p:cNvPr id="3" name="Symbol zastępczy zawartości 2"/>
          <p:cNvSpPr>
            <a:spLocks noGrp="1"/>
          </p:cNvSpPr>
          <p:nvPr>
            <p:ph idx="1"/>
          </p:nvPr>
        </p:nvSpPr>
        <p:spPr>
          <a:xfrm>
            <a:off x="467544" y="1412776"/>
            <a:ext cx="8280920" cy="4943575"/>
          </a:xfrm>
        </p:spPr>
        <p:txBody>
          <a:bodyPr>
            <a:normAutofit/>
          </a:bodyPr>
          <a:lstStyle/>
          <a:p>
            <a:pPr marL="0" indent="0">
              <a:lnSpc>
                <a:spcPct val="100000"/>
              </a:lnSpc>
              <a:buNone/>
            </a:pPr>
            <a:r>
              <a:rPr lang="pl-PL" sz="2000" dirty="0">
                <a:latin typeface="Arial" panose="020B0604020202020204" pitchFamily="34" charset="0"/>
                <a:cs typeface="Arial" panose="020B0604020202020204" pitchFamily="34" charset="0"/>
              </a:rPr>
              <a:t>Zgodnie z art. 33 pkt. 10 KRO majątek odrębny stanowią przedmioty  majątkowe </a:t>
            </a:r>
            <a:r>
              <a:rPr lang="pl-PL" sz="2000" dirty="0">
                <a:solidFill>
                  <a:srgbClr val="FF0000"/>
                </a:solidFill>
                <a:latin typeface="Arial" panose="020B0604020202020204" pitchFamily="34" charset="0"/>
                <a:cs typeface="Arial" panose="020B0604020202020204" pitchFamily="34" charset="0"/>
              </a:rPr>
              <a:t>nabyte w zamian za składniki majątku osobistego</a:t>
            </a:r>
            <a:r>
              <a:rPr lang="pl-PL" sz="2000" dirty="0">
                <a:latin typeface="Arial" panose="020B0604020202020204" pitchFamily="34" charset="0"/>
                <a:cs typeface="Arial" panose="020B0604020202020204" pitchFamily="34" charset="0"/>
              </a:rPr>
              <a:t>, chyba że przepis szczególny stanowi inaczej. </a:t>
            </a:r>
          </a:p>
          <a:p>
            <a:pPr marL="0" indent="0">
              <a:lnSpc>
                <a:spcPct val="100000"/>
              </a:lnSpc>
              <a:buNone/>
            </a:pPr>
            <a:r>
              <a:rPr lang="pl-PL" sz="2000" dirty="0">
                <a:highlight>
                  <a:srgbClr val="FFFF00"/>
                </a:highlight>
                <a:latin typeface="Arial" panose="020B0604020202020204" pitchFamily="34" charset="0"/>
                <a:cs typeface="Arial" panose="020B0604020202020204" pitchFamily="34" charset="0"/>
              </a:rPr>
              <a:t>Strona która twierdzi, że nastąpiła surogacja zobowiązana jest wykazać konkretne środki, z jakich nastąpiło nabycie przedmiotu majątkowego.</a:t>
            </a:r>
          </a:p>
          <a:p>
            <a:pPr>
              <a:lnSpc>
                <a:spcPct val="100000"/>
              </a:lnSpc>
              <a:buFontTx/>
              <a:buChar char="-"/>
            </a:pPr>
            <a:endParaRPr lang="pl-PL" sz="2000" dirty="0">
              <a:latin typeface="Arial" panose="020B0604020202020204" pitchFamily="34" charset="0"/>
              <a:cs typeface="Arial" panose="020B0604020202020204" pitchFamily="34" charset="0"/>
            </a:endParaRPr>
          </a:p>
          <a:p>
            <a:pPr marL="0" indent="0">
              <a:lnSpc>
                <a:spcPct val="100000"/>
              </a:lnSpc>
              <a:buNone/>
            </a:pPr>
            <a:r>
              <a:rPr lang="pl-PL" sz="2000" dirty="0">
                <a:latin typeface="Arial" panose="020B0604020202020204" pitchFamily="34" charset="0"/>
                <a:cs typeface="Arial" panose="020B0604020202020204" pitchFamily="34" charset="0"/>
              </a:rPr>
              <a:t>Surogacja może polegać zarówno na zastąpieniu nowym elementem majątkowym dotychczasowego składnika majątku (surogacja „transferowa”), jak i na odpowiednim przekształceniu wcześniej istniejącego prawa w inne prawo, nawet o innej treści, zwłaszcza wówczas, gdy przekształcenie to odnosi się do tożsamej rzeczy (surogacja „transformacyjna”).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24</a:t>
            </a:fld>
            <a:endParaRPr lang="pl-PL" altLang="pl-PL"/>
          </a:p>
        </p:txBody>
      </p:sp>
    </p:spTree>
    <p:extLst>
      <p:ext uri="{BB962C8B-B14F-4D97-AF65-F5344CB8AC3E}">
        <p14:creationId xmlns:p14="http://schemas.microsoft.com/office/powerpoint/2010/main" val="38683586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Surogacja.</a:t>
            </a:r>
          </a:p>
        </p:txBody>
      </p:sp>
      <p:sp>
        <p:nvSpPr>
          <p:cNvPr id="3" name="Symbol zastępczy zawartości 2"/>
          <p:cNvSpPr>
            <a:spLocks noGrp="1"/>
          </p:cNvSpPr>
          <p:nvPr>
            <p:ph idx="1"/>
          </p:nvPr>
        </p:nvSpPr>
        <p:spPr>
          <a:xfrm>
            <a:off x="611560" y="1628801"/>
            <a:ext cx="7848872" cy="4248472"/>
          </a:xfrm>
        </p:spPr>
        <p:txBody>
          <a:bodyPr>
            <a:normAutofit/>
          </a:bodyPr>
          <a:lstStyle/>
          <a:p>
            <a:pPr marL="0" indent="0">
              <a:lnSpc>
                <a:spcPct val="100000"/>
              </a:lnSpc>
              <a:buNone/>
            </a:pPr>
            <a:r>
              <a:rPr lang="pl-PL" sz="1800" u="sng" dirty="0">
                <a:latin typeface="Arial" panose="020B0604020202020204" pitchFamily="34" charset="0"/>
                <a:cs typeface="Arial" panose="020B0604020202020204" pitchFamily="34" charset="0"/>
              </a:rPr>
              <a:t>Problemy praktyczne</a:t>
            </a:r>
            <a:r>
              <a:rPr lang="pl-PL" sz="1800" dirty="0">
                <a:latin typeface="Arial" panose="020B0604020202020204" pitchFamily="34" charset="0"/>
                <a:cs typeface="Arial" panose="020B0604020202020204" pitchFamily="34" charset="0"/>
              </a:rPr>
              <a:t>:</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Część środków na nabycie przedmiotu pochodzi z majątku odrębnego a część z majątku wspólnego.</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Wykupienie mieszkania komunalnego od Gminy z bonifikatą ze środków pochodzących z majątku odrębnego.</a:t>
            </a:r>
          </a:p>
          <a:p>
            <a:pPr marL="358775" indent="-358775">
              <a:lnSpc>
                <a:spcPct val="100000"/>
              </a:lnSpc>
              <a:buAutoNum type="arabicParenR"/>
            </a:pPr>
            <a:r>
              <a:rPr lang="pl-PL" sz="1800" dirty="0">
                <a:latin typeface="Arial" panose="020B0604020202020204" pitchFamily="34" charset="0"/>
                <a:cs typeface="Arial" panose="020B0604020202020204" pitchFamily="34" charset="0"/>
              </a:rPr>
              <a:t>Przekształcenie spółdzielczego lokatorskiego prawa do lokalu (otrzymanego przed wspólnością) na prawo własności w trakcie wspólności za środki z majątku wspólnego.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25</a:t>
            </a:fld>
            <a:endParaRPr lang="pl-PL" altLang="pl-PL"/>
          </a:p>
        </p:txBody>
      </p:sp>
    </p:spTree>
    <p:extLst>
      <p:ext uri="{BB962C8B-B14F-4D97-AF65-F5344CB8AC3E}">
        <p14:creationId xmlns:p14="http://schemas.microsoft.com/office/powerpoint/2010/main" val="1340483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BA9C778-4DA6-4E4D-8EBF-BE45E5661D53}"/>
              </a:ext>
            </a:extLst>
          </p:cNvPr>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Postanowienie SN z 16.09.2010 r. – III CZP 48/10 </a:t>
            </a:r>
          </a:p>
        </p:txBody>
      </p:sp>
      <p:sp>
        <p:nvSpPr>
          <p:cNvPr id="3" name="Symbol zastępczy zawartości 2">
            <a:extLst>
              <a:ext uri="{FF2B5EF4-FFF2-40B4-BE49-F238E27FC236}">
                <a16:creationId xmlns:a16="http://schemas.microsoft.com/office/drawing/2014/main" xmlns="" id="{2A0DB39E-81A9-4A04-BAD6-8BFFBB3A3340}"/>
              </a:ext>
            </a:extLst>
          </p:cNvPr>
          <p:cNvSpPr>
            <a:spLocks noGrp="1"/>
          </p:cNvSpPr>
          <p:nvPr>
            <p:ph idx="1"/>
          </p:nvPr>
        </p:nvSpPr>
        <p:spPr>
          <a:xfrm>
            <a:off x="628650" y="1655970"/>
            <a:ext cx="8119814" cy="4351338"/>
          </a:xfrm>
        </p:spPr>
        <p:txBody>
          <a:bodyPr>
            <a:normAutofit/>
          </a:bodyPr>
          <a:lstStyle/>
          <a:p>
            <a:pPr marL="0" indent="0">
              <a:lnSpc>
                <a:spcPct val="110000"/>
              </a:lnSpc>
              <a:buNone/>
            </a:pPr>
            <a:r>
              <a:rPr lang="pl-PL" sz="1800" b="0" i="0" u="none" strike="noStrike" baseline="0" dirty="0">
                <a:solidFill>
                  <a:srgbClr val="000000"/>
                </a:solidFill>
                <a:highlight>
                  <a:srgbClr val="FFFF00"/>
                </a:highlight>
                <a:latin typeface="Arial" panose="020B0604020202020204" pitchFamily="34" charset="0"/>
              </a:rPr>
              <a:t>Bonifikata udzielona przy wykupie </a:t>
            </a:r>
            <a:r>
              <a:rPr lang="pl-PL" sz="1800" dirty="0">
                <a:solidFill>
                  <a:srgbClr val="000000"/>
                </a:solidFill>
                <a:highlight>
                  <a:srgbClr val="FFFF00"/>
                </a:highlight>
                <a:latin typeface="Arial" panose="020B0604020202020204" pitchFamily="34" charset="0"/>
              </a:rPr>
              <a:t>mieszkania komunalnego </a:t>
            </a:r>
            <a:r>
              <a:rPr lang="pl-PL" sz="1800" b="0" i="0" u="none" strike="noStrike" baseline="0" dirty="0">
                <a:solidFill>
                  <a:srgbClr val="000000"/>
                </a:solidFill>
                <a:highlight>
                  <a:srgbClr val="FFFF00"/>
                </a:highlight>
                <a:latin typeface="Arial" panose="020B0604020202020204" pitchFamily="34" charset="0"/>
              </a:rPr>
              <a:t>nie jest składnikiem majątku osobistego </a:t>
            </a:r>
          </a:p>
          <a:p>
            <a:pPr marL="0" indent="0">
              <a:lnSpc>
                <a:spcPct val="110000"/>
              </a:lnSpc>
              <a:buNone/>
            </a:pPr>
            <a:endParaRPr lang="pl-PL" sz="1800" dirty="0">
              <a:solidFill>
                <a:srgbClr val="000000"/>
              </a:solidFill>
              <a:latin typeface="Arial" panose="020B0604020202020204" pitchFamily="34" charset="0"/>
            </a:endParaRPr>
          </a:p>
          <a:p>
            <a:pPr marL="0" indent="0">
              <a:lnSpc>
                <a:spcPct val="110000"/>
              </a:lnSpc>
              <a:buNone/>
            </a:pPr>
            <a:r>
              <a:rPr lang="pl-PL" sz="1800" b="0" i="0" u="none" strike="noStrike" baseline="0" dirty="0">
                <a:solidFill>
                  <a:srgbClr val="000000"/>
                </a:solidFill>
                <a:latin typeface="Arial" panose="020B0604020202020204" pitchFamily="34" charset="0"/>
              </a:rPr>
              <a:t>Uprawnienie do bonifikaty przysługującej przy nabyciu lokalu mieszkalnego nie jest samodzielnym prawem majątkowym. Bonifikata przysługuje jedynie w razie nabycia lokalu. Uprawnienie do bonifikaty, jako prawo oderwane od prawa do nabycia lokalu, nie może stanowić przedmiotu majątku wspólnego małżonków, podlegającego podziałowi w sprawie o podział tego majątku. </a:t>
            </a:r>
          </a:p>
          <a:p>
            <a:pPr marL="0" indent="0">
              <a:lnSpc>
                <a:spcPct val="110000"/>
              </a:lnSpc>
              <a:buNone/>
            </a:pPr>
            <a:r>
              <a:rPr lang="pl-PL" sz="1800" b="0" i="0" u="none" strike="noStrike" baseline="0" dirty="0">
                <a:solidFill>
                  <a:srgbClr val="000000"/>
                </a:solidFill>
                <a:latin typeface="Arial" panose="020B0604020202020204" pitchFamily="34" charset="0"/>
              </a:rPr>
              <a:t>Nie podlega też sprawie „rozliczeniu” w przypadku skorzystania przez jednego z małżonków z uprawnienia do nabycia lokalu mieszkalnego na preferencyjnych warunkach, przysługującego przed ustaniem wspólności majątkowej, i nabyciu lokalu po ustaniu wspólności. </a:t>
            </a:r>
            <a:endParaRPr lang="pl-PL" sz="2000" dirty="0"/>
          </a:p>
        </p:txBody>
      </p:sp>
    </p:spTree>
    <p:extLst>
      <p:ext uri="{BB962C8B-B14F-4D97-AF65-F5344CB8AC3E}">
        <p14:creationId xmlns:p14="http://schemas.microsoft.com/office/powerpoint/2010/main" val="2942157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55085"/>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Przykładowe składniki majątku wspólnego. </a:t>
            </a:r>
          </a:p>
        </p:txBody>
      </p:sp>
      <p:sp>
        <p:nvSpPr>
          <p:cNvPr id="3" name="Symbol zastępczy zawartości 2"/>
          <p:cNvSpPr>
            <a:spLocks noGrp="1"/>
          </p:cNvSpPr>
          <p:nvPr>
            <p:ph idx="1"/>
          </p:nvPr>
        </p:nvSpPr>
        <p:spPr>
          <a:xfrm>
            <a:off x="467544" y="1412776"/>
            <a:ext cx="8136904" cy="5080098"/>
          </a:xfrm>
        </p:spPr>
        <p:txBody>
          <a:bodyPr>
            <a:noAutofit/>
          </a:bodyPr>
          <a:lstStyle/>
          <a:p>
            <a:pPr marL="0" indent="0">
              <a:lnSpc>
                <a:spcPct val="100000"/>
              </a:lnSpc>
              <a:buNone/>
            </a:pPr>
            <a:r>
              <a:rPr lang="pl-PL" sz="1600" dirty="0">
                <a:solidFill>
                  <a:srgbClr val="FF0000"/>
                </a:solidFill>
                <a:latin typeface="Arial" panose="020B0604020202020204" pitchFamily="34" charset="0"/>
                <a:cs typeface="Arial" panose="020B0604020202020204" pitchFamily="34" charset="0"/>
              </a:rPr>
              <a:t>Pobrane wynagrodzenie za pracę i dochody z innej działalności zarobkowej każdego z małżonków.</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Wynagrodzenie za umowę o pracę</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Wynagrodzenie za pracę wykonaną na podstawie umowy o dzieło i zlecenia</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Stypendia </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Ekwiwalent pieniężny za niewykorzystany urlop</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Odszkodowanie z tytułu nieuzasadnionego lub niezgodnego z prawem wypowiedzenia umowy o pracę</a:t>
            </a:r>
          </a:p>
          <a:p>
            <a:pPr marL="358775" lvl="1" indent="-358775">
              <a:lnSpc>
                <a:spcPct val="100000"/>
              </a:lnSpc>
              <a:buClr>
                <a:schemeClr val="tx1"/>
              </a:buClr>
              <a:buSzPct val="100000"/>
              <a:buFont typeface="+mj-lt"/>
              <a:buAutoNum type="arabicParenR"/>
            </a:pPr>
            <a:r>
              <a:rPr lang="pl-PL" sz="1600" dirty="0">
                <a:latin typeface="Arial" panose="020B0604020202020204" pitchFamily="34" charset="0"/>
                <a:cs typeface="Arial" panose="020B0604020202020204" pitchFamily="34" charset="0"/>
              </a:rPr>
              <a:t>Deputat węglowy</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Pobrane wynagrodzenie oznacza jedynie wynagrodzenie, które zostało wypłacone, </a:t>
            </a:r>
            <a:r>
              <a:rPr lang="pl-PL" sz="1600" dirty="0">
                <a:solidFill>
                  <a:srgbClr val="FF0000"/>
                </a:solidFill>
                <a:latin typeface="Arial" panose="020B0604020202020204" pitchFamily="34" charset="0"/>
                <a:cs typeface="Arial" panose="020B0604020202020204" pitchFamily="34" charset="0"/>
              </a:rPr>
              <a:t>nie wchodzi w skład majątku dorobkowego wierzytelność o wypłatę wynagrodzenia jeszcze nie wypłaconego</a:t>
            </a:r>
            <a:r>
              <a:rPr lang="pl-PL" sz="1600" dirty="0">
                <a:latin typeface="Arial" panose="020B0604020202020204" pitchFamily="34" charset="0"/>
                <a:cs typeface="Arial" panose="020B0604020202020204" pitchFamily="34" charset="0"/>
              </a:rPr>
              <a:t>. Wierzytelność o wypłatę wchodzi w skład majątku odrębnego (art. 33 pkt. 7 KRO). Do wynagrodzenia za pracę </a:t>
            </a:r>
            <a:r>
              <a:rPr lang="pl-PL" sz="1600" dirty="0">
                <a:solidFill>
                  <a:srgbClr val="FF0000"/>
                </a:solidFill>
                <a:latin typeface="Arial" panose="020B0604020202020204" pitchFamily="34" charset="0"/>
                <a:cs typeface="Arial" panose="020B0604020202020204" pitchFamily="34" charset="0"/>
              </a:rPr>
              <a:t>nie należą nagrody </a:t>
            </a:r>
            <a:r>
              <a:rPr lang="pl-PL" sz="1600" dirty="0">
                <a:latin typeface="Arial" panose="020B0604020202020204" pitchFamily="34" charset="0"/>
                <a:cs typeface="Arial" panose="020B0604020202020204" pitchFamily="34" charset="0"/>
              </a:rPr>
              <a:t>za osobiste osiągnięcia jednego z małżonków (art.33 pkt. 8 KRO) </a:t>
            </a:r>
          </a:p>
          <a:p>
            <a:pPr>
              <a:lnSpc>
                <a:spcPct val="100000"/>
              </a:lnSpc>
              <a:buAutoNum type="arabicParenR"/>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27</a:t>
            </a:fld>
            <a:endParaRPr lang="pl-PL" altLang="pl-PL"/>
          </a:p>
        </p:txBody>
      </p:sp>
    </p:spTree>
    <p:extLst>
      <p:ext uri="{BB962C8B-B14F-4D97-AF65-F5344CB8AC3E}">
        <p14:creationId xmlns:p14="http://schemas.microsoft.com/office/powerpoint/2010/main" val="2805567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73137"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Przykładowe składniki majątku wspólnego. </a:t>
            </a:r>
          </a:p>
        </p:txBody>
      </p:sp>
      <p:sp>
        <p:nvSpPr>
          <p:cNvPr id="3" name="Symbol zastępczy zawartości 2"/>
          <p:cNvSpPr>
            <a:spLocks noGrp="1"/>
          </p:cNvSpPr>
          <p:nvPr>
            <p:ph idx="1"/>
          </p:nvPr>
        </p:nvSpPr>
        <p:spPr>
          <a:xfrm>
            <a:off x="467544" y="1412776"/>
            <a:ext cx="7920880" cy="4943575"/>
          </a:xfrm>
        </p:spPr>
        <p:txBody>
          <a:bodyPr>
            <a:normAutofit/>
          </a:bodyPr>
          <a:lstStyle/>
          <a:p>
            <a:pPr marL="0" indent="0">
              <a:lnSpc>
                <a:spcPct val="100000"/>
              </a:lnSpc>
              <a:buNone/>
            </a:pPr>
            <a:r>
              <a:rPr lang="pl-PL" sz="1600" dirty="0">
                <a:solidFill>
                  <a:srgbClr val="FF0000"/>
                </a:solidFill>
                <a:latin typeface="Arial" panose="020B0604020202020204" pitchFamily="34" charset="0"/>
                <a:cs typeface="Arial" panose="020B0604020202020204" pitchFamily="34" charset="0"/>
              </a:rPr>
              <a:t>Dochody z majątku wspólnego i majątku osobistego każdego z małżonków.</a:t>
            </a:r>
          </a:p>
          <a:p>
            <a:pPr marL="361950" indent="-361950">
              <a:lnSpc>
                <a:spcPct val="100000"/>
              </a:lnSpc>
              <a:buFont typeface="Wingdings" panose="05000000000000000000" pitchFamily="2" charset="2"/>
              <a:buChar char="Ø"/>
            </a:pPr>
            <a:r>
              <a:rPr lang="pl-PL" sz="1600" dirty="0">
                <a:latin typeface="Arial" panose="020B0604020202020204" pitchFamily="34" charset="0"/>
                <a:cs typeface="Arial" panose="020B0604020202020204" pitchFamily="34" charset="0"/>
              </a:rPr>
              <a:t>Dochody wchodzące w skład majątku wspólnego są ujmowane szeroko. Obejmują one </a:t>
            </a:r>
            <a:r>
              <a:rPr lang="pl-PL" sz="1600" dirty="0">
                <a:solidFill>
                  <a:srgbClr val="FF0000"/>
                </a:solidFill>
                <a:latin typeface="Arial" panose="020B0604020202020204" pitchFamily="34" charset="0"/>
                <a:cs typeface="Arial" panose="020B0604020202020204" pitchFamily="34" charset="0"/>
              </a:rPr>
              <a:t>pożytki naturalne i pożytki cywilne </a:t>
            </a:r>
            <a:r>
              <a:rPr lang="pl-PL" sz="1600" dirty="0">
                <a:latin typeface="Arial" panose="020B0604020202020204" pitchFamily="34" charset="0"/>
                <a:cs typeface="Arial" panose="020B0604020202020204" pitchFamily="34" charset="0"/>
              </a:rPr>
              <a:t>(np. premia na książeczce mieszkaniowej, odsetki od lokat bankowych, czynsz najmu lub dzierżawy) </a:t>
            </a:r>
          </a:p>
          <a:p>
            <a:pPr marL="361950" indent="-361950">
              <a:lnSpc>
                <a:spcPct val="100000"/>
              </a:lnSpc>
              <a:buFont typeface="Wingdings" panose="05000000000000000000" pitchFamily="2" charset="2"/>
              <a:buChar char="Ø"/>
            </a:pPr>
            <a:r>
              <a:rPr lang="pl-PL" sz="1600" dirty="0">
                <a:latin typeface="Arial" panose="020B0604020202020204" pitchFamily="34" charset="0"/>
                <a:cs typeface="Arial" panose="020B0604020202020204" pitchFamily="34" charset="0"/>
              </a:rPr>
              <a:t>W przeciwieństwie do wynagrodzenia nie chodzi tylko o dochody pobrane ale także wierzytelność z tych tytułów. </a:t>
            </a:r>
          </a:p>
          <a:p>
            <a:pPr marL="361950" indent="-361950">
              <a:lnSpc>
                <a:spcPct val="100000"/>
              </a:lnSpc>
              <a:buFont typeface="Wingdings" panose="05000000000000000000" pitchFamily="2" charset="2"/>
              <a:buChar char="Ø"/>
            </a:pPr>
            <a:r>
              <a:rPr lang="pl-PL" sz="1600" dirty="0">
                <a:latin typeface="Arial" panose="020B0604020202020204" pitchFamily="34" charset="0"/>
                <a:cs typeface="Arial" panose="020B0604020202020204" pitchFamily="34" charset="0"/>
              </a:rPr>
              <a:t>Do majątku wspólnego należy zaliczyć zarówno dochody pobrane w czasie trwania wspólności jak i dochody pobrane po ustaniu wspólności, jeżeli były wymagalne przed ustaniem wspólności. </a:t>
            </a:r>
          </a:p>
          <a:p>
            <a:pPr marL="361950" indent="-361950">
              <a:lnSpc>
                <a:spcPct val="100000"/>
              </a:lnSpc>
              <a:buFont typeface="Wingdings" panose="05000000000000000000" pitchFamily="2" charset="2"/>
              <a:buChar char="Ø"/>
            </a:pPr>
            <a:r>
              <a:rPr lang="pl-PL" sz="1600" dirty="0">
                <a:latin typeface="Arial" panose="020B0604020202020204" pitchFamily="34" charset="0"/>
                <a:cs typeface="Arial" panose="020B0604020202020204" pitchFamily="34" charset="0"/>
              </a:rPr>
              <a:t>Do majątku wspólnego wchodzi tzw. czysty dochód, zatem od przychodu należy odliczyć koszty. (Post SN z 25.01.1977r. III CRN 324/76).</a:t>
            </a:r>
          </a:p>
          <a:p>
            <a:pPr marL="361950" indent="-361950">
              <a:lnSpc>
                <a:spcPct val="100000"/>
              </a:lnSpc>
              <a:buFont typeface="Wingdings" panose="05000000000000000000" pitchFamily="2" charset="2"/>
              <a:buChar char="Ø"/>
            </a:pPr>
            <a:r>
              <a:rPr lang="pl-PL" sz="1600" dirty="0">
                <a:latin typeface="Arial" panose="020B0604020202020204" pitchFamily="34" charset="0"/>
                <a:cs typeface="Arial" panose="020B0604020202020204" pitchFamily="34" charset="0"/>
              </a:rPr>
              <a:t>Nie stanowi dochodu z majątku osobistego przyrost wartości przedmiotu np. w postaci różnicy pomiędzy ceną zapłaconą a ceną uzyskaną ze sprzedaży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21.09.1979, III CZP 59/79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28</a:t>
            </a:fld>
            <a:endParaRPr lang="pl-PL" altLang="pl-PL"/>
          </a:p>
        </p:txBody>
      </p:sp>
    </p:spTree>
    <p:extLst>
      <p:ext uri="{BB962C8B-B14F-4D97-AF65-F5344CB8AC3E}">
        <p14:creationId xmlns:p14="http://schemas.microsoft.com/office/powerpoint/2010/main" val="1499379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23895"/>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Przykładowe składniki majątku wspólnego. </a:t>
            </a:r>
          </a:p>
        </p:txBody>
      </p:sp>
      <p:sp>
        <p:nvSpPr>
          <p:cNvPr id="3" name="Symbol zastępczy zawartości 2"/>
          <p:cNvSpPr>
            <a:spLocks noGrp="1"/>
          </p:cNvSpPr>
          <p:nvPr>
            <p:ph idx="1"/>
          </p:nvPr>
        </p:nvSpPr>
        <p:spPr>
          <a:xfrm>
            <a:off x="467544" y="1412776"/>
            <a:ext cx="8208912" cy="4525963"/>
          </a:xfrm>
        </p:spPr>
        <p:txBody>
          <a:bodyPr>
            <a:normAutofit/>
          </a:bodyPr>
          <a:lstStyle/>
          <a:p>
            <a:pPr marL="0" indent="0">
              <a:lnSpc>
                <a:spcPct val="100000"/>
              </a:lnSpc>
              <a:buNone/>
            </a:pPr>
            <a:r>
              <a:rPr lang="pl-PL" sz="1800" dirty="0">
                <a:solidFill>
                  <a:srgbClr val="FF0000"/>
                </a:solidFill>
                <a:latin typeface="Arial" panose="020B0604020202020204" pitchFamily="34" charset="0"/>
                <a:cs typeface="Arial" panose="020B0604020202020204" pitchFamily="34" charset="0"/>
              </a:rPr>
              <a:t>Środki zgromadzone na rachunku OFE i pracowniczego funduszu emerytalnego</a:t>
            </a:r>
            <a:r>
              <a:rPr lang="pl-PL" sz="1800" dirty="0">
                <a:latin typeface="Arial" panose="020B0604020202020204" pitchFamily="34" charset="0"/>
                <a:cs typeface="Arial" panose="020B0604020202020204" pitchFamily="34" charset="0"/>
              </a:rPr>
              <a:t>. (art. 31 § 2 pkt 3 KRO)</a:t>
            </a:r>
          </a:p>
          <a:p>
            <a:pPr>
              <a:lnSpc>
                <a:spcPct val="100000"/>
              </a:lnSpc>
              <a:buFontTx/>
              <a:buChar char="-"/>
            </a:pPr>
            <a:r>
              <a:rPr lang="pl-PL" sz="1800" dirty="0">
                <a:latin typeface="Arial" panose="020B0604020202020204" pitchFamily="34" charset="0"/>
                <a:cs typeface="Arial" panose="020B0604020202020204" pitchFamily="34" charset="0"/>
              </a:rPr>
              <a:t>Wszystkie środki zgromadzone na funduszach emerytalnych obojga małżonków, wg. stanu na dzień ustania wspólności wchodzą do majątku wspólnego bez względu na to czy zostały zgromadzone w całości lub części w czasie trwania wspólności ustawowej czy też przed jej powstaniem.</a:t>
            </a:r>
          </a:p>
          <a:p>
            <a:pPr>
              <a:lnSpc>
                <a:spcPct val="100000"/>
              </a:lnSpc>
              <a:buFontTx/>
              <a:buChar char="-"/>
            </a:pPr>
            <a:r>
              <a:rPr lang="pl-PL" sz="1800" dirty="0">
                <a:latin typeface="Arial" panose="020B0604020202020204" pitchFamily="34" charset="0"/>
                <a:cs typeface="Arial" panose="020B0604020202020204" pitchFamily="34" charset="0"/>
              </a:rPr>
              <a:t>Jedynym dopuszczalnym sposobem podziału wchodzących w skład majątku wspólnego środków zgromadzonych w OFE bądź na subkoncie ZUS jest podział tych środków w naturze w sposób określony w przepisach. Nie ma natomiast podstaw do zasądzenia od właściciela rachunku spłaty na rzecz drugiego ze współmałżonków.</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29</a:t>
            </a:fld>
            <a:endParaRPr lang="pl-PL" altLang="pl-PL"/>
          </a:p>
        </p:txBody>
      </p:sp>
    </p:spTree>
    <p:extLst>
      <p:ext uri="{BB962C8B-B14F-4D97-AF65-F5344CB8AC3E}">
        <p14:creationId xmlns:p14="http://schemas.microsoft.com/office/powerpoint/2010/main" val="3240756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b="1" dirty="0">
                <a:effectLst>
                  <a:outerShdw blurRad="38100" dist="38100" dir="2700000" algn="tl">
                    <a:srgbClr val="000000">
                      <a:alpha val="43137"/>
                    </a:srgbClr>
                  </a:outerShdw>
                </a:effectLst>
                <a:latin typeface="+mn-lt"/>
              </a:rPr>
              <a:t>Ramy prawne regulujące sądowy podział majątku wspólnego.</a:t>
            </a:r>
          </a:p>
        </p:txBody>
      </p:sp>
      <p:sp>
        <p:nvSpPr>
          <p:cNvPr id="3" name="Symbol zastępczy zawartości 2"/>
          <p:cNvSpPr>
            <a:spLocks noGrp="1"/>
          </p:cNvSpPr>
          <p:nvPr>
            <p:ph idx="1"/>
          </p:nvPr>
        </p:nvSpPr>
        <p:spPr>
          <a:xfrm>
            <a:off x="467544" y="1484784"/>
            <a:ext cx="8191822" cy="4763616"/>
          </a:xfrm>
        </p:spPr>
        <p:txBody>
          <a:bodyPr>
            <a:normAutofit/>
          </a:bodyPr>
          <a:lstStyle/>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Podział majątku wspólnego po ustaniu wspólności ustawowej nie został uregulowany w sposób samodzielny i wyczerpujący. </a:t>
            </a:r>
          </a:p>
          <a:p>
            <a:pPr marL="0" indent="0">
              <a:lnSpc>
                <a:spcPct val="100000"/>
              </a:lnSpc>
              <a:spcBef>
                <a:spcPts val="0"/>
              </a:spcBef>
              <a:spcAft>
                <a:spcPts val="1200"/>
              </a:spcAft>
              <a:buNone/>
            </a:pPr>
            <a:r>
              <a:rPr lang="pl-PL" sz="1800" dirty="0">
                <a:solidFill>
                  <a:srgbClr val="FF0000"/>
                </a:solidFill>
                <a:latin typeface="Arial" panose="020B0604020202020204" pitchFamily="34" charset="0"/>
                <a:cs typeface="Arial" panose="020B0604020202020204" pitchFamily="34" charset="0"/>
              </a:rPr>
              <a:t>W zakresie przepisów materialnych </a:t>
            </a:r>
            <a:r>
              <a:rPr lang="pl-PL" sz="1800" dirty="0">
                <a:latin typeface="Arial" panose="020B0604020202020204" pitchFamily="34" charset="0"/>
                <a:cs typeface="Arial" panose="020B0604020202020204" pitchFamily="34" charset="0"/>
              </a:rPr>
              <a:t>kwestię regulują przepisy </a:t>
            </a:r>
            <a:r>
              <a:rPr lang="pl-PL" sz="1800" dirty="0">
                <a:highlight>
                  <a:srgbClr val="FFFF00"/>
                </a:highlight>
                <a:latin typeface="Arial" panose="020B0604020202020204" pitchFamily="34" charset="0"/>
                <a:cs typeface="Arial" panose="020B0604020202020204" pitchFamily="34" charset="0"/>
              </a:rPr>
              <a:t>art. 43 i 45 KRO </a:t>
            </a:r>
            <a:r>
              <a:rPr lang="pl-PL" sz="1800" dirty="0">
                <a:latin typeface="Arial" panose="020B0604020202020204" pitchFamily="34" charset="0"/>
                <a:cs typeface="Arial" panose="020B0604020202020204" pitchFamily="34" charset="0"/>
              </a:rPr>
              <a:t>oraz stanowiący odesłanie przepis </a:t>
            </a:r>
            <a:r>
              <a:rPr lang="pl-PL" sz="1800" dirty="0">
                <a:highlight>
                  <a:srgbClr val="FFFF00"/>
                </a:highlight>
                <a:latin typeface="Arial" panose="020B0604020202020204" pitchFamily="34" charset="0"/>
                <a:cs typeface="Arial" panose="020B0604020202020204" pitchFamily="34" charset="0"/>
              </a:rPr>
              <a:t>art. 46 KRO </a:t>
            </a:r>
            <a:r>
              <a:rPr lang="pl-PL" sz="1800" dirty="0">
                <a:latin typeface="Arial" panose="020B0604020202020204" pitchFamily="34" charset="0"/>
                <a:cs typeface="Arial" panose="020B0604020202020204" pitchFamily="34" charset="0"/>
              </a:rPr>
              <a:t>zgodnie z którym od chwili ustania wspólności ustawowej do majątku, który był nią objęty jak również do podziału tego majątku stosuje się odpowiednio przepisy o wspólności majątku wspólnego i dziale spadku (tj. </a:t>
            </a:r>
            <a:r>
              <a:rPr lang="pl-PL" sz="1800" dirty="0">
                <a:highlight>
                  <a:srgbClr val="FFFF00"/>
                </a:highlight>
                <a:latin typeface="Arial" panose="020B0604020202020204" pitchFamily="34" charset="0"/>
                <a:cs typeface="Arial" panose="020B0604020202020204" pitchFamily="34" charset="0"/>
              </a:rPr>
              <a:t>art. 1035-1047, art. 1070 KC, art. 1079 KC</a:t>
            </a:r>
            <a:r>
              <a:rPr lang="pl-PL" sz="1800" dirty="0">
                <a:latin typeface="Arial" panose="020B0604020202020204" pitchFamily="34" charset="0"/>
                <a:cs typeface="Arial" panose="020B0604020202020204" pitchFamily="34" charset="0"/>
              </a:rPr>
              <a:t>, które również nie regulują sposobu podziału w sposób wyczerpujący, bowiem w art. 1034-1070 KC odwołują do odpowiedniego stosowania przepisów o współwłasności w częściach ułamkowych tj. przepisów </a:t>
            </a:r>
            <a:r>
              <a:rPr lang="pl-PL" sz="1800" dirty="0">
                <a:highlight>
                  <a:srgbClr val="FFFF00"/>
                </a:highlight>
                <a:latin typeface="Arial" panose="020B0604020202020204" pitchFamily="34" charset="0"/>
                <a:cs typeface="Arial" panose="020B0604020202020204" pitchFamily="34" charset="0"/>
              </a:rPr>
              <a:t>art. 210-221 KC</a:t>
            </a:r>
            <a:r>
              <a:rPr lang="pl-PL" sz="1800" dirty="0">
                <a:latin typeface="Arial" panose="020B0604020202020204" pitchFamily="34" charset="0"/>
                <a:cs typeface="Arial" panose="020B0604020202020204" pitchFamily="34" charset="0"/>
              </a:rPr>
              <a:t>.</a:t>
            </a:r>
          </a:p>
          <a:p>
            <a:pPr marL="0" indent="0">
              <a:lnSpc>
                <a:spcPct val="100000"/>
              </a:lnSpc>
              <a:spcBef>
                <a:spcPts val="0"/>
              </a:spcBef>
              <a:spcAft>
                <a:spcPts val="1200"/>
              </a:spcAft>
              <a:buNone/>
            </a:pPr>
            <a:r>
              <a:rPr lang="pl-PL" sz="1800" dirty="0">
                <a:solidFill>
                  <a:srgbClr val="FF0000"/>
                </a:solidFill>
                <a:latin typeface="Arial" panose="020B0604020202020204" pitchFamily="34" charset="0"/>
                <a:cs typeface="Arial" panose="020B0604020202020204" pitchFamily="34" charset="0"/>
              </a:rPr>
              <a:t>W zakresie przepisów procesowych </a:t>
            </a:r>
            <a:r>
              <a:rPr lang="pl-PL" sz="1800" dirty="0">
                <a:latin typeface="Arial" panose="020B0604020202020204" pitchFamily="34" charset="0"/>
                <a:cs typeface="Arial" panose="020B0604020202020204" pitchFamily="34" charset="0"/>
              </a:rPr>
              <a:t>regulacja dotycząca podziału majątku obejmuje jedynie </a:t>
            </a:r>
            <a:r>
              <a:rPr lang="pl-PL" sz="1800" dirty="0">
                <a:highlight>
                  <a:srgbClr val="FFFF00"/>
                </a:highlight>
                <a:latin typeface="Arial" panose="020B0604020202020204" pitchFamily="34" charset="0"/>
                <a:cs typeface="Arial" panose="020B0604020202020204" pitchFamily="34" charset="0"/>
              </a:rPr>
              <a:t>art. 566 i 567 KPC</a:t>
            </a:r>
            <a:r>
              <a:rPr lang="pl-PL" sz="1800" dirty="0">
                <a:latin typeface="Arial" panose="020B0604020202020204" pitchFamily="34" charset="0"/>
                <a:cs typeface="Arial" panose="020B0604020202020204" pitchFamily="34" charset="0"/>
              </a:rPr>
              <a:t>, natomiast w pozostałym zakresie zgodnie z odwołaniem zawartym  </a:t>
            </a:r>
            <a:r>
              <a:rPr lang="pl-PL" sz="1800" dirty="0">
                <a:highlight>
                  <a:srgbClr val="FFFF00"/>
                </a:highlight>
                <a:latin typeface="Arial" panose="020B0604020202020204" pitchFamily="34" charset="0"/>
                <a:cs typeface="Arial" panose="020B0604020202020204" pitchFamily="34" charset="0"/>
              </a:rPr>
              <a:t>art. 567§ 3 KPC </a:t>
            </a:r>
            <a:r>
              <a:rPr lang="pl-PL" sz="1800" dirty="0">
                <a:latin typeface="Arial" panose="020B0604020202020204" pitchFamily="34" charset="0"/>
                <a:cs typeface="Arial" panose="020B0604020202020204" pitchFamily="34" charset="0"/>
              </a:rPr>
              <a:t>stosuje się przepisy o dziale spadku, czyli </a:t>
            </a:r>
            <a:r>
              <a:rPr lang="pl-PL" sz="1800" dirty="0">
                <a:highlight>
                  <a:srgbClr val="FFFF00"/>
                </a:highlight>
                <a:latin typeface="Arial" panose="020B0604020202020204" pitchFamily="34" charset="0"/>
                <a:cs typeface="Arial" panose="020B0604020202020204" pitchFamily="34" charset="0"/>
              </a:rPr>
              <a:t>art. 680-689 KPC</a:t>
            </a:r>
            <a:r>
              <a:rPr lang="pl-PL" sz="1800" dirty="0">
                <a:latin typeface="Arial" panose="020B0604020202020204" pitchFamily="34" charset="0"/>
                <a:cs typeface="Arial" panose="020B0604020202020204" pitchFamily="34" charset="0"/>
              </a:rPr>
              <a:t>, te z kolei zawierają dalsze odesłanie (art. 688 KPC) do przepisów dotyczących zniesienia współwłasności (</a:t>
            </a:r>
            <a:r>
              <a:rPr lang="pl-PL" sz="1800" dirty="0">
                <a:highlight>
                  <a:srgbClr val="FFFF00"/>
                </a:highlight>
                <a:latin typeface="Arial" panose="020B0604020202020204" pitchFamily="34" charset="0"/>
                <a:cs typeface="Arial" panose="020B0604020202020204" pitchFamily="34" charset="0"/>
              </a:rPr>
              <a:t>art. 617-625 KPC</a:t>
            </a:r>
            <a:r>
              <a:rPr lang="pl-PL" sz="1800" dirty="0">
                <a:latin typeface="Arial" panose="020B0604020202020204" pitchFamily="34" charset="0"/>
                <a:cs typeface="Arial" panose="020B0604020202020204" pitchFamily="34" charset="0"/>
              </a:rPr>
              <a:t>)</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a:t>
            </a:fld>
            <a:endParaRPr lang="pl-PL" altLang="pl-PL"/>
          </a:p>
        </p:txBody>
      </p:sp>
    </p:spTree>
    <p:extLst>
      <p:ext uri="{BB962C8B-B14F-4D97-AF65-F5344CB8AC3E}">
        <p14:creationId xmlns:p14="http://schemas.microsoft.com/office/powerpoint/2010/main" val="32578609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73137" y="188640"/>
            <a:ext cx="8015287" cy="914400"/>
          </a:xfrm>
        </p:spPr>
        <p:txBody>
          <a:bodyPr>
            <a:normAutofit/>
          </a:bodyPr>
          <a:lstStyle/>
          <a:p>
            <a:r>
              <a:rPr lang="pl-PL" sz="2400" b="1" dirty="0">
                <a:effectLst>
                  <a:outerShdw blurRad="38100" dist="38100" dir="2700000" algn="tl">
                    <a:srgbClr val="000000">
                      <a:alpha val="43137"/>
                    </a:srgbClr>
                  </a:outerShdw>
                </a:effectLst>
                <a:latin typeface="+mn-lt"/>
              </a:rPr>
              <a:t>Prawo najmu lokalu.</a:t>
            </a:r>
          </a:p>
        </p:txBody>
      </p:sp>
      <p:sp>
        <p:nvSpPr>
          <p:cNvPr id="3" name="Symbol zastępczy zawartości 2"/>
          <p:cNvSpPr>
            <a:spLocks noGrp="1"/>
          </p:cNvSpPr>
          <p:nvPr>
            <p:ph idx="1"/>
          </p:nvPr>
        </p:nvSpPr>
        <p:spPr>
          <a:xfrm>
            <a:off x="645418" y="1495325"/>
            <a:ext cx="7743006" cy="4525963"/>
          </a:xfrm>
        </p:spPr>
        <p:txBody>
          <a:bodyPr>
            <a:normAutofit/>
          </a:bodyPr>
          <a:lstStyle/>
          <a:p>
            <a:pPr marL="0" indent="0">
              <a:lnSpc>
                <a:spcPct val="110000"/>
              </a:lnSpc>
              <a:buNone/>
            </a:pPr>
            <a:r>
              <a:rPr lang="pl-PL" sz="1800" dirty="0">
                <a:latin typeface="Arial" panose="020B0604020202020204" pitchFamily="34" charset="0"/>
                <a:cs typeface="Arial" panose="020B0604020202020204" pitchFamily="34" charset="0"/>
              </a:rPr>
              <a:t>Prawo najmu nabyte przez jedno bądź oboje małżonków w trakcie trwania wspólności ustawowej wchodzi w skład ich majątku wspólnego. (Wyr. SN z 21.02.2002 r., IV CKN 799/00), niezależnie od tego czy źródłem tego prawa jest umowa czy decyzja administracyjna. </a:t>
            </a:r>
          </a:p>
          <a:p>
            <a:pPr marL="0" indent="0">
              <a:lnSpc>
                <a:spcPct val="110000"/>
              </a:lnSpc>
              <a:buNone/>
            </a:pPr>
            <a:endParaRPr lang="pl-PL" sz="1800" dirty="0">
              <a:latin typeface="Arial" panose="020B0604020202020204" pitchFamily="34" charset="0"/>
              <a:cs typeface="Arial" panose="020B0604020202020204" pitchFamily="34" charset="0"/>
            </a:endParaRPr>
          </a:p>
          <a:p>
            <a:pPr marL="0" indent="0">
              <a:lnSpc>
                <a:spcPct val="110000"/>
              </a:lnSpc>
              <a:buNone/>
            </a:pPr>
            <a:r>
              <a:rPr lang="pl-PL" sz="1800" dirty="0">
                <a:latin typeface="Arial" panose="020B0604020202020204" pitchFamily="34" charset="0"/>
                <a:cs typeface="Arial" panose="020B0604020202020204" pitchFamily="34" charset="0"/>
              </a:rPr>
              <a:t>Art. 680(1)§1 KC – małżonkowie są najemcami lokalu mieszkalnego bez względu na istniejące między nimi stosunki majątkowe, jeżeli nawiązanie stosunku najmu lokalu mającego służyć zaspokojeniu potrzeb mieszkaniowych rodziny nastąpiło w czasie trwania małżeństwa.</a:t>
            </a:r>
          </a:p>
          <a:p>
            <a:pPr marL="0" indent="0">
              <a:lnSpc>
                <a:spcPct val="110000"/>
              </a:lnSpc>
              <a:buNone/>
            </a:pPr>
            <a:endParaRPr lang="pl-PL" sz="1800" dirty="0">
              <a:latin typeface="Arial" panose="020B0604020202020204" pitchFamily="34" charset="0"/>
              <a:cs typeface="Arial" panose="020B0604020202020204" pitchFamily="34" charset="0"/>
            </a:endParaRPr>
          </a:p>
          <a:p>
            <a:pPr marL="0" indent="0">
              <a:lnSpc>
                <a:spcPct val="110000"/>
              </a:lnSpc>
              <a:buNone/>
            </a:pPr>
            <a:r>
              <a:rPr lang="pl-PL" sz="1800" dirty="0">
                <a:latin typeface="Arial" panose="020B0604020202020204" pitchFamily="34" charset="0"/>
                <a:cs typeface="Arial" panose="020B0604020202020204" pitchFamily="34" charset="0"/>
              </a:rPr>
              <a:t>Ustanie wspólności majątkowej w czasie trwania małżeństwa nie powoduje ustania wspólności najmu lokalu mającego służyć zaspokojeniu potrzeb mieszkaniowych rodziny.  </a:t>
            </a:r>
          </a:p>
          <a:p>
            <a:pPr marL="0" indent="0">
              <a:lnSpc>
                <a:spcPct val="110000"/>
              </a:lnSpc>
              <a:buNone/>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30</a:t>
            </a:fld>
            <a:endParaRPr lang="pl-PL" altLang="pl-PL"/>
          </a:p>
        </p:txBody>
      </p:sp>
    </p:spTree>
    <p:extLst>
      <p:ext uri="{BB962C8B-B14F-4D97-AF65-F5344CB8AC3E}">
        <p14:creationId xmlns:p14="http://schemas.microsoft.com/office/powerpoint/2010/main" val="10010475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Prawo najmu lokalu komunalnego.</a:t>
            </a:r>
          </a:p>
        </p:txBody>
      </p:sp>
      <p:sp>
        <p:nvSpPr>
          <p:cNvPr id="3" name="Symbol zastępczy zawartości 2"/>
          <p:cNvSpPr>
            <a:spLocks noGrp="1"/>
          </p:cNvSpPr>
          <p:nvPr>
            <p:ph idx="1"/>
          </p:nvPr>
        </p:nvSpPr>
        <p:spPr>
          <a:xfrm>
            <a:off x="467544" y="1412776"/>
            <a:ext cx="8352928" cy="5080098"/>
          </a:xfrm>
        </p:spPr>
        <p:txBody>
          <a:bodyPr>
            <a:normAutofit fontScale="92500" lnSpcReduction="20000"/>
          </a:bodyPr>
          <a:lstStyle/>
          <a:p>
            <a:pPr marL="0" indent="0">
              <a:lnSpc>
                <a:spcPct val="120000"/>
              </a:lnSpc>
              <a:buNone/>
            </a:pPr>
            <a:r>
              <a:rPr lang="pl-PL" sz="1800" dirty="0">
                <a:latin typeface="Arial" panose="020B0604020202020204" pitchFamily="34" charset="0"/>
                <a:cs typeface="Arial" panose="020B0604020202020204" pitchFamily="34" charset="0"/>
              </a:rPr>
              <a:t>Szczególnego znaczenia nabiera prawo najmu lokalu komunalnego z uwagi na możliwość wykupienia go z bonifikatą.</a:t>
            </a:r>
          </a:p>
          <a:p>
            <a:pPr marL="0" indent="0">
              <a:lnSpc>
                <a:spcPct val="120000"/>
              </a:lnSpc>
              <a:buNone/>
            </a:pPr>
            <a:endParaRPr lang="pl-PL" sz="1800" dirty="0">
              <a:latin typeface="Arial" panose="020B0604020202020204" pitchFamily="34" charset="0"/>
              <a:cs typeface="Arial" panose="020B0604020202020204" pitchFamily="34" charset="0"/>
            </a:endParaRPr>
          </a:p>
          <a:p>
            <a:pPr marL="0" indent="0">
              <a:lnSpc>
                <a:spcPct val="120000"/>
              </a:lnSpc>
              <a:buNone/>
            </a:pPr>
            <a:r>
              <a:rPr lang="pl-PL" sz="1800" dirty="0">
                <a:latin typeface="Arial" panose="020B0604020202020204" pitchFamily="34" charset="0"/>
                <a:cs typeface="Arial" panose="020B0604020202020204" pitchFamily="34" charset="0"/>
              </a:rPr>
              <a:t>Prawo najmu lokalu komunalnego, za który opłacany jest czynsz regulowany ustalony w uchwale Rady Gminy (art. 8uwl) stanowi składnik majątku wspólnego i podlega rozliczeniu przy podziale tego majątku. </a:t>
            </a:r>
            <a:r>
              <a:rPr lang="pl-PL" sz="1800" dirty="0">
                <a:solidFill>
                  <a:srgbClr val="FF0000"/>
                </a:solidFill>
                <a:latin typeface="Arial" panose="020B0604020202020204" pitchFamily="34" charset="0"/>
                <a:cs typeface="Arial" panose="020B0604020202020204" pitchFamily="34" charset="0"/>
              </a:rPr>
              <a:t>Wartość tego prawa odpowiada różnicy między opłacanym czynszem regulowanym a czynszem wolnorynkowym z uwzględnieniem w konkretnych okolicznościach, czasu prawdopodobnego trwania stosunku najmu. </a:t>
            </a:r>
            <a:r>
              <a:rPr lang="pl-PL" sz="1800" dirty="0">
                <a:latin typeface="Arial" panose="020B0604020202020204" pitchFamily="34" charset="0"/>
                <a:cs typeface="Arial" panose="020B0604020202020204" pitchFamily="34" charset="0"/>
              </a:rPr>
              <a:t>Przy ustaleniu tej wartości nie uwzględnia się możliwości  preferencyjnego zakupu lokalu przez najemcę.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9.05.2008 r., III CZP 33/08).</a:t>
            </a:r>
          </a:p>
          <a:p>
            <a:pPr marL="0" indent="0">
              <a:lnSpc>
                <a:spcPct val="120000"/>
              </a:lnSpc>
              <a:buNone/>
            </a:pPr>
            <a:endParaRPr lang="pl-PL" sz="1800" dirty="0">
              <a:latin typeface="Arial" panose="020B0604020202020204" pitchFamily="34" charset="0"/>
              <a:cs typeface="Arial" panose="020B0604020202020204" pitchFamily="34" charset="0"/>
            </a:endParaRPr>
          </a:p>
          <a:p>
            <a:pPr marL="0" indent="0">
              <a:lnSpc>
                <a:spcPct val="120000"/>
              </a:lnSpc>
              <a:buNone/>
            </a:pPr>
            <a:r>
              <a:rPr lang="pl-PL" sz="1800" dirty="0">
                <a:latin typeface="Arial" panose="020B0604020202020204" pitchFamily="34" charset="0"/>
                <a:cs typeface="Arial" panose="020B0604020202020204" pitchFamily="34" charset="0"/>
              </a:rPr>
              <a:t>O uprawnieniu do nabycia lokalu na zasadach preferencyjnych wchodzącego można mówić dopiero od momentu gdy zaistniały przesłanki takiego nabycia, w szczególności gdy najemca złożył wniosek o preferencyjne nabycia lokalu. Dopiero od tego momentu powstaje uprawnienie, które można określić i którego wartość da się ustalić.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31</a:t>
            </a:fld>
            <a:endParaRPr lang="pl-PL" altLang="pl-PL"/>
          </a:p>
        </p:txBody>
      </p:sp>
    </p:spTree>
    <p:extLst>
      <p:ext uri="{BB962C8B-B14F-4D97-AF65-F5344CB8AC3E}">
        <p14:creationId xmlns:p14="http://schemas.microsoft.com/office/powerpoint/2010/main" val="16272680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Przedmioty zwykłego urządzenia domowego</a:t>
            </a:r>
          </a:p>
        </p:txBody>
      </p:sp>
      <p:sp>
        <p:nvSpPr>
          <p:cNvPr id="3" name="Symbol zastępczy zawartości 2"/>
          <p:cNvSpPr>
            <a:spLocks noGrp="1"/>
          </p:cNvSpPr>
          <p:nvPr>
            <p:ph idx="1"/>
          </p:nvPr>
        </p:nvSpPr>
        <p:spPr>
          <a:xfrm>
            <a:off x="645418" y="1412776"/>
            <a:ext cx="7886700" cy="4835624"/>
          </a:xfrm>
        </p:spPr>
        <p:txBody>
          <a:bodyPr>
            <a:normAutofit/>
          </a:bodyPr>
          <a:lstStyle/>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Art. 34 KRO</a:t>
            </a: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Przedmioty zwykłego urządzenia domowego służące do użytku obojga małżonków są objęte wspólnością ustawową także w wypadku, gdy zostały nabyte przez dziedziczenie zapis lub darowiznę chyba, że spadkodawca lub darczyńca inaczej postanowił.</a:t>
            </a: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Są to rzeczy ruchome, stanowiące standardowe wyposażenie przeciętnej rodziny, powszechnie dostępne i normalnie używane w typowym gospodarstwie domowym w danym czasie. Są to lodówki, pralki, meble, telewizory, radia itp.</a:t>
            </a: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Nie należą do nich meble antyki, cenne obrazy, dzieła sztuki ani inne przedmioty nie stanowiące standardowego wyposażenia mieszkania. </a:t>
            </a: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Nie należą do nich także przedmioty użytku domowego kupione przez małżonków przed postaniem wspólności majątkowej</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32</a:t>
            </a:fld>
            <a:endParaRPr lang="pl-PL" altLang="pl-PL"/>
          </a:p>
        </p:txBody>
      </p:sp>
    </p:spTree>
    <p:extLst>
      <p:ext uri="{BB962C8B-B14F-4D97-AF65-F5344CB8AC3E}">
        <p14:creationId xmlns:p14="http://schemas.microsoft.com/office/powerpoint/2010/main" val="38509780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39469"/>
            <a:ext cx="8515350" cy="1080120"/>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Budowa na cudzym gruncie – art. 231 KC.</a:t>
            </a:r>
          </a:p>
        </p:txBody>
      </p:sp>
      <p:sp>
        <p:nvSpPr>
          <p:cNvPr id="3" name="Symbol zastępczy zawartości 2"/>
          <p:cNvSpPr>
            <a:spLocks noGrp="1"/>
          </p:cNvSpPr>
          <p:nvPr>
            <p:ph idx="1"/>
          </p:nvPr>
        </p:nvSpPr>
        <p:spPr>
          <a:xfrm>
            <a:off x="467544" y="1412776"/>
            <a:ext cx="8136904" cy="5080098"/>
          </a:xfrm>
        </p:spPr>
        <p:txBody>
          <a:bodyPr>
            <a:normAutofit/>
          </a:bodyPr>
          <a:lstStyle/>
          <a:p>
            <a:pPr marL="0" indent="0">
              <a:buNone/>
            </a:pPr>
            <a:r>
              <a:rPr lang="pl-PL" sz="1600" dirty="0">
                <a:highlight>
                  <a:srgbClr val="FFFF00"/>
                </a:highlight>
                <a:latin typeface="Arial" panose="020B0604020202020204" pitchFamily="34" charset="0"/>
                <a:cs typeface="Arial" panose="020B0604020202020204" pitchFamily="34" charset="0"/>
              </a:rPr>
              <a:t>Jeżeli oboje małżonkowie lub jedno z nich w czasie trwania wspólności ustawowej wznieśli budynek lub inne urządzenie na cudzym gruncie, do działka nabyta przez małżonków lub jedno z nich na podstawie </a:t>
            </a:r>
            <a:r>
              <a:rPr lang="pl-PL" sz="1600" b="1" dirty="0">
                <a:highlight>
                  <a:srgbClr val="FFFF00"/>
                </a:highlight>
                <a:latin typeface="Arial" panose="020B0604020202020204" pitchFamily="34" charset="0"/>
                <a:cs typeface="Arial" panose="020B0604020202020204" pitchFamily="34" charset="0"/>
              </a:rPr>
              <a:t>art. 231 KC </a:t>
            </a:r>
            <a:r>
              <a:rPr lang="pl-PL" sz="1600" dirty="0">
                <a:highlight>
                  <a:srgbClr val="FFFF00"/>
                </a:highlight>
                <a:latin typeface="Arial" panose="020B0604020202020204" pitchFamily="34" charset="0"/>
                <a:cs typeface="Arial" panose="020B0604020202020204" pitchFamily="34" charset="0"/>
              </a:rPr>
              <a:t>wchodzi w skład majątku wspólnego</a:t>
            </a:r>
            <a:r>
              <a:rPr lang="pl-PL" sz="1600" dirty="0">
                <a:latin typeface="Arial" panose="020B0604020202020204" pitchFamily="34" charset="0"/>
                <a:cs typeface="Arial" panose="020B0604020202020204" pitchFamily="34" charset="0"/>
              </a:rPr>
              <a:t>.</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Jeżeli jedno z małżonków, które wspólnie z drugim z małżonków </a:t>
            </a:r>
            <a:r>
              <a:rPr lang="pl-PL" sz="1600" dirty="0">
                <a:highlight>
                  <a:srgbClr val="FFFF00"/>
                </a:highlight>
                <a:latin typeface="Arial" panose="020B0604020202020204" pitchFamily="34" charset="0"/>
                <a:cs typeface="Arial" panose="020B0604020202020204" pitchFamily="34" charset="0"/>
              </a:rPr>
              <a:t>wzniosło budynek na gruncie stanowiącym majątek osobisty jednego z nich</a:t>
            </a:r>
            <a:r>
              <a:rPr lang="pl-PL" sz="1600" dirty="0">
                <a:latin typeface="Arial" panose="020B0604020202020204" pitchFamily="34" charset="0"/>
                <a:cs typeface="Arial" panose="020B0604020202020204" pitchFamily="34" charset="0"/>
              </a:rPr>
              <a:t>, nie może w czasie trwania wspólności majątkowej żądać na podstawie art. 231 KC przeniesienia własności tego gruntu na rzecz obojga małżonków jako ich wspólności ustawowej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3.03.1987r., III CZP 7/87; Wyrok SN z 24.02.1989 r., I CR 105/89)</a:t>
            </a:r>
          </a:p>
          <a:p>
            <a:pPr marL="0" indent="0">
              <a:buNone/>
            </a:pPr>
            <a:r>
              <a:rPr lang="pl-PL" sz="1600" dirty="0">
                <a:latin typeface="Arial" panose="020B0604020202020204" pitchFamily="34" charset="0"/>
                <a:cs typeface="Arial" panose="020B0604020202020204" pitchFamily="34" charset="0"/>
              </a:rPr>
              <a:t>Jednak dopuszczalne jest wystąpienie przez jednego z małżonków </a:t>
            </a:r>
            <a:r>
              <a:rPr lang="pl-PL" sz="1600" dirty="0">
                <a:solidFill>
                  <a:srgbClr val="FF0000"/>
                </a:solidFill>
                <a:latin typeface="Arial" panose="020B0604020202020204" pitchFamily="34" charset="0"/>
                <a:cs typeface="Arial" panose="020B0604020202020204" pitchFamily="34" charset="0"/>
              </a:rPr>
              <a:t>w czasie trwania wspólności ustawowej </a:t>
            </a:r>
            <a:r>
              <a:rPr lang="pl-PL" sz="1600" dirty="0">
                <a:latin typeface="Arial" panose="020B0604020202020204" pitchFamily="34" charset="0"/>
                <a:cs typeface="Arial" panose="020B0604020202020204" pitchFamily="34" charset="0"/>
              </a:rPr>
              <a:t>z żądaniem przeniesienia na jego rzecz udziału we własności gruntu (art. 231 KC) stanowiącego majątek osobisty drugiego małżonka. Jeżeli tego nie uczyni w postępowaniu o podział majątku będzie mógł jedynie żądać zwrotu nakładów z majątku wspólnego na majątek odrębny.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5.03.2003 r., III CZP 99/02).</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33</a:t>
            </a:fld>
            <a:endParaRPr lang="pl-PL" altLang="pl-PL"/>
          </a:p>
        </p:txBody>
      </p:sp>
    </p:spTree>
    <p:extLst>
      <p:ext uri="{BB962C8B-B14F-4D97-AF65-F5344CB8AC3E}">
        <p14:creationId xmlns:p14="http://schemas.microsoft.com/office/powerpoint/2010/main" val="11180860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18114" y="188640"/>
            <a:ext cx="8515350" cy="1080120"/>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Przedsiębiorca jednoosobowy</a:t>
            </a:r>
            <a:r>
              <a:rPr lang="pl-PL"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467544" y="1455459"/>
            <a:ext cx="8136904" cy="4619600"/>
          </a:xfrm>
        </p:spPr>
        <p:txBody>
          <a:bodyPr>
            <a:normAutofit/>
          </a:bodyPr>
          <a:lstStyle/>
          <a:p>
            <a:pPr marL="0" indent="0">
              <a:lnSpc>
                <a:spcPct val="100000"/>
              </a:lnSpc>
              <a:spcBef>
                <a:spcPts val="0"/>
              </a:spcBef>
              <a:buNone/>
            </a:pPr>
            <a:r>
              <a:rPr lang="pl-PL" sz="1600" dirty="0">
                <a:latin typeface="Arial" panose="020B0604020202020204" pitchFamily="34" charset="0"/>
                <a:cs typeface="Arial" panose="020B0604020202020204" pitchFamily="34" charset="0"/>
              </a:rPr>
              <a:t>Składniki majątku tworzące przedsiębiorstwo stanowią wyłączną własność przedsiębiorcy również podczas trwania małżeństwa, jeżeli działalność </a:t>
            </a:r>
            <a:r>
              <a:rPr lang="pl-PL" sz="1600" dirty="0">
                <a:highlight>
                  <a:srgbClr val="FFFF00"/>
                </a:highlight>
                <a:latin typeface="Arial" panose="020B0604020202020204" pitchFamily="34" charset="0"/>
                <a:cs typeface="Arial" panose="020B0604020202020204" pitchFamily="34" charset="0"/>
              </a:rPr>
              <a:t>została założona przed zawarciem związku małżeńskiego</a:t>
            </a:r>
            <a:r>
              <a:rPr lang="pl-PL" sz="1600" dirty="0">
                <a:latin typeface="Arial" panose="020B0604020202020204" pitchFamily="34" charset="0"/>
                <a:cs typeface="Arial" panose="020B0604020202020204" pitchFamily="34" charset="0"/>
              </a:rPr>
              <a:t>. Przy podziale majątku </a:t>
            </a:r>
            <a:r>
              <a:rPr lang="pl-PL" sz="1600" b="1" dirty="0">
                <a:latin typeface="Arial" panose="020B0604020202020204" pitchFamily="34" charset="0"/>
                <a:cs typeface="Arial" panose="020B0604020202020204" pitchFamily="34" charset="0"/>
              </a:rPr>
              <a:t>nie wchodzą w skład dzielonego majątku.</a:t>
            </a:r>
            <a:endParaRPr lang="pl-PL"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pl-PL" sz="1600" dirty="0">
              <a:latin typeface="Arial" panose="020B0604020202020204" pitchFamily="34" charset="0"/>
              <a:cs typeface="Arial" panose="020B0604020202020204" pitchFamily="34" charset="0"/>
            </a:endParaRPr>
          </a:p>
          <a:p>
            <a:pPr marL="0" indent="0">
              <a:lnSpc>
                <a:spcPct val="100000"/>
              </a:lnSpc>
              <a:spcBef>
                <a:spcPts val="0"/>
              </a:spcBef>
              <a:buNone/>
            </a:pPr>
            <a:r>
              <a:rPr lang="pl-PL" sz="1600" dirty="0">
                <a:latin typeface="Arial" panose="020B0604020202020204" pitchFamily="34" charset="0"/>
                <a:cs typeface="Arial" panose="020B0604020202020204" pitchFamily="34" charset="0"/>
              </a:rPr>
              <a:t>Od tej zasady jest jednak wyjątek: jeżeli działalność stanowiąca własność była dofinansowywana </a:t>
            </a:r>
            <a:r>
              <a:rPr lang="pl-PL" sz="1600" b="1" dirty="0">
                <a:latin typeface="Arial" panose="020B0604020202020204" pitchFamily="34" charset="0"/>
                <a:cs typeface="Arial" panose="020B0604020202020204" pitchFamily="34" charset="0"/>
              </a:rPr>
              <a:t>ze wspólnych środków</a:t>
            </a:r>
            <a:r>
              <a:rPr lang="pl-PL" sz="1600" dirty="0">
                <a:latin typeface="Arial" panose="020B0604020202020204" pitchFamily="34" charset="0"/>
                <a:cs typeface="Arial" panose="020B0604020202020204" pitchFamily="34" charset="0"/>
              </a:rPr>
              <a:t>, składniki majątku nabyte w ten sposób podlegają podziałowi. Jeżeli zatem przedsiębiorca kupuje wyposażenie, maszyny czy urządzenia z majątku wspólnego, czyli na przykład z wynagrodzenia za pracę, ze sprzedaży wspólnego samochodu, domu czy z zysku wypracowanego przez firmę podczas trwania małżeństwa, to to, co zostało zakupione, podlega podziałowi.</a:t>
            </a:r>
          </a:p>
          <a:p>
            <a:pPr marL="0" indent="0">
              <a:lnSpc>
                <a:spcPct val="100000"/>
              </a:lnSpc>
              <a:spcBef>
                <a:spcPts val="0"/>
              </a:spcBef>
              <a:buNone/>
            </a:pPr>
            <a:endParaRPr lang="pl-PL" sz="1600" dirty="0">
              <a:latin typeface="Arial" panose="020B0604020202020204" pitchFamily="34" charset="0"/>
              <a:cs typeface="Arial" panose="020B0604020202020204" pitchFamily="34" charset="0"/>
            </a:endParaRPr>
          </a:p>
          <a:p>
            <a:pPr marL="0" indent="0">
              <a:lnSpc>
                <a:spcPct val="100000"/>
              </a:lnSpc>
              <a:spcBef>
                <a:spcPts val="0"/>
              </a:spcBef>
              <a:buNone/>
            </a:pPr>
            <a:r>
              <a:rPr lang="pl-PL" sz="1600" dirty="0">
                <a:latin typeface="Arial" panose="020B0604020202020204" pitchFamily="34" charset="0"/>
                <a:cs typeface="Arial" panose="020B0604020202020204" pitchFamily="34" charset="0"/>
              </a:rPr>
              <a:t>W praktyce oznacza to, że często należy rozdzielić majątek przedsiębiorstwa na:</a:t>
            </a:r>
          </a:p>
          <a:p>
            <a:pPr>
              <a:lnSpc>
                <a:spcPct val="100000"/>
              </a:lnSpc>
              <a:spcBef>
                <a:spcPts val="0"/>
              </a:spcBef>
              <a:buFontTx/>
              <a:buChar char="-"/>
            </a:pPr>
            <a:r>
              <a:rPr lang="pl-PL" sz="1600" dirty="0">
                <a:latin typeface="Arial" panose="020B0604020202020204" pitchFamily="34" charset="0"/>
                <a:cs typeface="Arial" panose="020B0604020202020204" pitchFamily="34" charset="0"/>
              </a:rPr>
              <a:t>to, co zakupione z majątku wspólnego – jest wspólną własnością i podlega podziałowi</a:t>
            </a:r>
          </a:p>
          <a:p>
            <a:pPr>
              <a:lnSpc>
                <a:spcPct val="100000"/>
              </a:lnSpc>
              <a:spcBef>
                <a:spcPts val="0"/>
              </a:spcBef>
              <a:buFontTx/>
              <a:buChar char="-"/>
            </a:pPr>
            <a:r>
              <a:rPr lang="pl-PL" sz="1600" dirty="0">
                <a:latin typeface="Arial" panose="020B0604020202020204" pitchFamily="34" charset="0"/>
                <a:cs typeface="Arial" panose="020B0604020202020204" pitchFamily="34" charset="0"/>
              </a:rPr>
              <a:t>to, co zostało zakupione w trakcie małżeństwa z majątku osobistego przedsiębiorcy (na przykład darowizny, środki ze sprzedaży rzeczy nabytych przed zawarciem małżeństwa), jest jego wyłączną własnością i nie podlega podziałowi.</a:t>
            </a:r>
          </a:p>
          <a:p>
            <a:pPr marL="0" indent="0">
              <a:lnSpc>
                <a:spcPct val="100000"/>
              </a:lnSpc>
              <a:spcBef>
                <a:spcPts val="0"/>
              </a:spcBef>
              <a:buNone/>
            </a:pPr>
            <a:endParaRPr lang="pl-PL" sz="20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34</a:t>
            </a:fld>
            <a:endParaRPr lang="pl-PL" altLang="pl-PL"/>
          </a:p>
        </p:txBody>
      </p:sp>
    </p:spTree>
    <p:extLst>
      <p:ext uri="{BB962C8B-B14F-4D97-AF65-F5344CB8AC3E}">
        <p14:creationId xmlns:p14="http://schemas.microsoft.com/office/powerpoint/2010/main" val="1329298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96344" y="188640"/>
            <a:ext cx="8515350" cy="1080120"/>
          </a:xfrm>
        </p:spPr>
        <p:txBody>
          <a:bodyPr>
            <a:normAutofit/>
          </a:bodyPr>
          <a:lstStyle/>
          <a:p>
            <a:pPr>
              <a:lnSpc>
                <a:spcPct val="100000"/>
              </a:lnSpc>
            </a:pP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Przedsiębiorca jednoosobowy.</a:t>
            </a:r>
          </a:p>
        </p:txBody>
      </p:sp>
      <p:sp>
        <p:nvSpPr>
          <p:cNvPr id="3" name="Symbol zastępczy zawartości 2"/>
          <p:cNvSpPr>
            <a:spLocks noGrp="1"/>
          </p:cNvSpPr>
          <p:nvPr>
            <p:ph idx="1"/>
          </p:nvPr>
        </p:nvSpPr>
        <p:spPr>
          <a:xfrm>
            <a:off x="467544" y="1412776"/>
            <a:ext cx="8352928" cy="5080098"/>
          </a:xfrm>
        </p:spPr>
        <p:txBody>
          <a:bodyPr>
            <a:normAutofit fontScale="85000" lnSpcReduction="10000"/>
          </a:bodyPr>
          <a:lstStyle/>
          <a:p>
            <a:pPr marL="0" indent="0">
              <a:lnSpc>
                <a:spcPct val="120000"/>
              </a:lnSpc>
              <a:spcBef>
                <a:spcPts val="0"/>
              </a:spcBef>
              <a:buNone/>
            </a:pPr>
            <a:r>
              <a:rPr lang="pl-PL" sz="1400" b="1" dirty="0">
                <a:latin typeface="Arial" panose="020B0604020202020204" pitchFamily="34" charset="0"/>
                <a:cs typeface="Arial" panose="020B0604020202020204" pitchFamily="34" charset="0"/>
              </a:rPr>
              <a:t>Działalność założona w trakcie małżeństwa</a:t>
            </a:r>
          </a:p>
          <a:p>
            <a:pPr marL="0" indent="0">
              <a:lnSpc>
                <a:spcPct val="120000"/>
              </a:lnSpc>
              <a:spcBef>
                <a:spcPts val="0"/>
              </a:spcBef>
              <a:buNone/>
            </a:pPr>
            <a:r>
              <a:rPr lang="pl-PL" sz="1400" dirty="0">
                <a:latin typeface="Arial" panose="020B0604020202020204" pitchFamily="34" charset="0"/>
                <a:cs typeface="Arial" panose="020B0604020202020204" pitchFamily="34" charset="0"/>
              </a:rPr>
              <a:t>W skład majątku jednoosobowej działalności gospodarczej wchodzą:</a:t>
            </a:r>
          </a:p>
          <a:p>
            <a:pPr marL="342900" indent="-342900">
              <a:lnSpc>
                <a:spcPct val="120000"/>
              </a:lnSpc>
              <a:spcBef>
                <a:spcPts val="0"/>
              </a:spcBef>
              <a:buAutoNum type="arabicPeriod"/>
            </a:pPr>
            <a:r>
              <a:rPr lang="pl-PL" sz="1400" dirty="0">
                <a:latin typeface="Arial" panose="020B0604020202020204" pitchFamily="34" charset="0"/>
                <a:cs typeface="Arial" panose="020B0604020202020204" pitchFamily="34" charset="0"/>
              </a:rPr>
              <a:t>zgromadzone środki pieniężne</a:t>
            </a:r>
          </a:p>
          <a:p>
            <a:pPr marL="342900" indent="-342900">
              <a:lnSpc>
                <a:spcPct val="120000"/>
              </a:lnSpc>
              <a:spcBef>
                <a:spcPts val="0"/>
              </a:spcBef>
              <a:buAutoNum type="arabicPeriod"/>
            </a:pPr>
            <a:r>
              <a:rPr lang="pl-PL" sz="1400" dirty="0">
                <a:latin typeface="Arial" panose="020B0604020202020204" pitchFamily="34" charset="0"/>
                <a:cs typeface="Arial" panose="020B0604020202020204" pitchFamily="34" charset="0"/>
              </a:rPr>
              <a:t>wszystko, co zostało wytworzone przez przedsiębiorstwo</a:t>
            </a:r>
          </a:p>
          <a:p>
            <a:pPr marL="342900" indent="-342900">
              <a:lnSpc>
                <a:spcPct val="120000"/>
              </a:lnSpc>
              <a:spcBef>
                <a:spcPts val="0"/>
              </a:spcBef>
              <a:buAutoNum type="arabicPeriod"/>
            </a:pPr>
            <a:r>
              <a:rPr lang="pl-PL" sz="1400" dirty="0">
                <a:latin typeface="Arial" panose="020B0604020202020204" pitchFamily="34" charset="0"/>
                <a:cs typeface="Arial" panose="020B0604020202020204" pitchFamily="34" charset="0"/>
              </a:rPr>
              <a:t>wszystko, co zostało wprowadzone do przedsiębiorstwa na podstawie faktury bądź oświadczenia o przekazaniu składnika majątku do majątku przedsiębiorstwa.</a:t>
            </a:r>
          </a:p>
          <a:p>
            <a:pPr marL="0" indent="0">
              <a:lnSpc>
                <a:spcPct val="120000"/>
              </a:lnSpc>
              <a:spcBef>
                <a:spcPts val="0"/>
              </a:spcBef>
              <a:buNone/>
            </a:pPr>
            <a:r>
              <a:rPr lang="pl-PL" sz="1400" dirty="0">
                <a:latin typeface="Arial" panose="020B0604020202020204" pitchFamily="34" charset="0"/>
                <a:cs typeface="Arial" panose="020B0604020202020204" pitchFamily="34" charset="0"/>
              </a:rPr>
              <a:t>W przypadku jednoosobowej działalności gospodarczej można dokonywać swobodnych przesunięć między majątkiem przeznaczonym na prowadzenie działalności a majątkiem osobistym bądź wspólnym małżonków. Na przykład samochód wykorzystywany do tej pory do celów rodzinnych można przekazać do majątku przedsiębiorstwa. Od tej zasady obowiązują wyjątki, na przykład w celu przekazania do przedsiębiorstwa nieruchomości wchodzącej w skład majątku wspólnego małżonków, niezbędna jest zgoda współmałżonka.</a:t>
            </a:r>
          </a:p>
          <a:p>
            <a:pPr marL="0" indent="0">
              <a:lnSpc>
                <a:spcPct val="120000"/>
              </a:lnSpc>
              <a:spcBef>
                <a:spcPts val="0"/>
              </a:spcBef>
              <a:buNone/>
            </a:pPr>
            <a:endParaRPr lang="pl-PL" sz="1400" dirty="0">
              <a:latin typeface="Arial" panose="020B0604020202020204" pitchFamily="34" charset="0"/>
              <a:cs typeface="Arial" panose="020B0604020202020204" pitchFamily="34" charset="0"/>
            </a:endParaRPr>
          </a:p>
          <a:p>
            <a:pPr marL="0" indent="0">
              <a:lnSpc>
                <a:spcPct val="120000"/>
              </a:lnSpc>
              <a:spcBef>
                <a:spcPts val="0"/>
              </a:spcBef>
              <a:buNone/>
            </a:pPr>
            <a:r>
              <a:rPr lang="pl-PL" sz="1400" dirty="0">
                <a:latin typeface="Arial" panose="020B0604020202020204" pitchFamily="34" charset="0"/>
                <a:cs typeface="Arial" panose="020B0604020202020204" pitchFamily="34" charset="0"/>
              </a:rPr>
              <a:t>Majątek przedsiębiorstwa stanowi </a:t>
            </a:r>
            <a:r>
              <a:rPr lang="pl-PL" sz="1400" b="1" dirty="0">
                <a:latin typeface="Arial" panose="020B0604020202020204" pitchFamily="34" charset="0"/>
                <a:cs typeface="Arial" panose="020B0604020202020204" pitchFamily="34" charset="0"/>
              </a:rPr>
              <a:t>współwłasność małżeńską</a:t>
            </a:r>
            <a:r>
              <a:rPr lang="pl-PL" sz="1400" dirty="0">
                <a:latin typeface="Arial" panose="020B0604020202020204" pitchFamily="34" charset="0"/>
                <a:cs typeface="Arial" panose="020B0604020202020204" pitchFamily="34" charset="0"/>
              </a:rPr>
              <a:t>, jeżeli działalność została założona w trakcie małżeństwa i małżonkowie nie zawarli umowy o rozdzielności majątkowej. Nie ma znaczenia czy działalność prowadził jeden czy dwoje małżonków, ponieważ:</a:t>
            </a:r>
          </a:p>
          <a:p>
            <a:pPr>
              <a:lnSpc>
                <a:spcPct val="12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przyjmuje się, że przedsiębiorstwo powstaje z majątku wspólnego małżonków</a:t>
            </a:r>
          </a:p>
          <a:p>
            <a:pPr>
              <a:lnSpc>
                <a:spcPct val="12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wszystkie zyski stanowią dochód wchodzący w skład wspólnego majątku</a:t>
            </a:r>
          </a:p>
          <a:p>
            <a:pPr>
              <a:lnSpc>
                <a:spcPct val="12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wszystko, co zostanie zakupione z zysku działalności zarejestrowanej na jednego ze współmałżonków, staje się składnikiem majątku wspólnego, na przykład jeżeli z zysku z działalności gospodarczej zostanie zakupione dodatkowe wyposażenie, jest ono współwłasnością małżeńską i w przypadku rozwodu podlega podziałowi</a:t>
            </a:r>
          </a:p>
          <a:p>
            <a:pPr>
              <a:lnSpc>
                <a:spcPct val="120000"/>
              </a:lnSpc>
              <a:spcBef>
                <a:spcPts val="0"/>
              </a:spcBef>
              <a:buFont typeface="Arial" panose="020B0604020202020204" pitchFamily="34" charset="0"/>
              <a:buChar char="•"/>
            </a:pPr>
            <a:r>
              <a:rPr lang="pl-PL" sz="1400" dirty="0">
                <a:latin typeface="Arial" panose="020B0604020202020204" pitchFamily="34" charset="0"/>
                <a:cs typeface="Arial" panose="020B0604020202020204" pitchFamily="34" charset="0"/>
              </a:rPr>
              <a:t>wszystko, co zostanie zakupione z przeznaczeniem na użytek przedsiębiorstwa, jest wspólną własnością małżonków, nawet jeżeli zostało sfinansowane przez jednego małżonka, na przykład z wypłaty za pracę.</a:t>
            </a:r>
          </a:p>
          <a:p>
            <a:pPr marL="0" indent="0">
              <a:lnSpc>
                <a:spcPct val="120000"/>
              </a:lnSpc>
              <a:spcBef>
                <a:spcPts val="0"/>
              </a:spcBef>
              <a:buNone/>
            </a:pPr>
            <a:r>
              <a:rPr lang="pl-PL" sz="1400" dirty="0">
                <a:latin typeface="Arial" panose="020B0604020202020204" pitchFamily="34" charset="0"/>
                <a:cs typeface="Arial" panose="020B0604020202020204" pitchFamily="34" charset="0"/>
              </a:rPr>
              <a:t>Małżonek, na którego jest zarejestrowana działalność, </a:t>
            </a:r>
            <a:r>
              <a:rPr lang="pl-PL" sz="1400" b="1" dirty="0">
                <a:latin typeface="Arial" panose="020B0604020202020204" pitchFamily="34" charset="0"/>
                <a:cs typeface="Arial" panose="020B0604020202020204" pitchFamily="34" charset="0"/>
              </a:rPr>
              <a:t>może swobodnie dysponować majątkiem przedsiębiorstwa</a:t>
            </a:r>
            <a:r>
              <a:rPr lang="pl-PL" sz="1400" dirty="0">
                <a:latin typeface="Arial" panose="020B0604020202020204" pitchFamily="34" charset="0"/>
                <a:cs typeface="Arial" panose="020B0604020202020204" pitchFamily="34" charset="0"/>
              </a:rPr>
              <a:t>. Dopiero przy podziale majątku po rozwodzie składniki majątku przedsiębiorstwa są dzielone między byłych małżonków.</a:t>
            </a:r>
          </a:p>
          <a:p>
            <a:pPr marL="0" indent="0">
              <a:lnSpc>
                <a:spcPct val="120000"/>
              </a:lnSpc>
              <a:spcBef>
                <a:spcPts val="0"/>
              </a:spcBef>
              <a:buNone/>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35</a:t>
            </a:fld>
            <a:endParaRPr lang="pl-PL" altLang="pl-PL"/>
          </a:p>
        </p:txBody>
      </p:sp>
    </p:spTree>
    <p:extLst>
      <p:ext uri="{BB962C8B-B14F-4D97-AF65-F5344CB8AC3E}">
        <p14:creationId xmlns:p14="http://schemas.microsoft.com/office/powerpoint/2010/main" val="6105347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33955" y="145696"/>
            <a:ext cx="8515350" cy="1224135"/>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Spółka </a:t>
            </a:r>
            <a:r>
              <a:rPr lang="pl-PL"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cywilna.</a:t>
            </a:r>
            <a:endPar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ymbol zastępczy zawartości 2"/>
          <p:cNvSpPr>
            <a:spLocks noGrp="1"/>
          </p:cNvSpPr>
          <p:nvPr>
            <p:ph idx="1"/>
          </p:nvPr>
        </p:nvSpPr>
        <p:spPr>
          <a:xfrm>
            <a:off x="467544" y="1556790"/>
            <a:ext cx="8064896" cy="4936083"/>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Majątkiem spółki cywilnej są zgromadzone środki pieniężne, wszystko, co zostało wytworzone przez spółkę, a także wszystko, co zostało wniesione jako wkład, bądź podobnie jak w przypadku działalności gospodarczej – wprowadzone do spółki na podstawie faktury lub oświadczenia o przekazaniu składnika majątku do przedsiębiorstwa.</a:t>
            </a:r>
          </a:p>
          <a:p>
            <a:pPr marL="0" indent="0">
              <a:lnSpc>
                <a:spcPct val="100000"/>
              </a:lnSpc>
              <a:buNone/>
            </a:pPr>
            <a:r>
              <a:rPr lang="pl-PL" sz="1600" dirty="0">
                <a:latin typeface="Arial" panose="020B0604020202020204" pitchFamily="34" charset="0"/>
                <a:cs typeface="Arial" panose="020B0604020202020204" pitchFamily="34" charset="0"/>
              </a:rPr>
              <a:t>Spółka cywilna nie jest podmiotem prawnym odrębnym od wspólników, a jej majątek stanowi współwłasność łączną wspólników powstałą na skutek zawartej między wspólnikami umowy spółki. Cechą charakterystyczną tej współwłasności jest brak wyróżnienia udziałów w majątku spółki cywilnej, co oznacza, że każdy ze wspólników jest tak samo uprawniony do całego majątku, jak do jego poszczególnych składowych.</a:t>
            </a:r>
          </a:p>
          <a:p>
            <a:pPr marL="0" indent="0">
              <a:lnSpc>
                <a:spcPct val="100000"/>
              </a:lnSpc>
              <a:buNone/>
            </a:pPr>
            <a:r>
              <a:rPr lang="pl-PL" sz="1600" dirty="0">
                <a:latin typeface="Arial" panose="020B0604020202020204" pitchFamily="34" charset="0"/>
                <a:cs typeface="Arial" panose="020B0604020202020204" pitchFamily="34" charset="0"/>
              </a:rPr>
              <a:t>Jeżeli jedno z rozwodzących się małżonków jest wspólnikiem spółki cywilnej, a drugie nie uczestniczy w spółce, to przy podziale majątku po rozwodzie współmałżonek, który nie jest wspólnikiem spółki cywilnej, </a:t>
            </a:r>
            <a:r>
              <a:rPr lang="pl-PL" sz="1600" b="1" dirty="0">
                <a:highlight>
                  <a:srgbClr val="FFFF00"/>
                </a:highlight>
                <a:latin typeface="Arial" panose="020B0604020202020204" pitchFamily="34" charset="0"/>
                <a:cs typeface="Arial" panose="020B0604020202020204" pitchFamily="34" charset="0"/>
              </a:rPr>
              <a:t>nie ma prawa do żadnego składnika majątku spółki</a:t>
            </a:r>
            <a:r>
              <a:rPr lang="pl-PL" sz="1600" dirty="0">
                <a:highlight>
                  <a:srgbClr val="FFFF00"/>
                </a:highlight>
                <a:latin typeface="Arial" panose="020B0604020202020204" pitchFamily="34" charset="0"/>
                <a:cs typeface="Arial" panose="020B0604020202020204" pitchFamily="34" charset="0"/>
              </a:rPr>
              <a:t> do momentu jej rozwiązania. Dopiero po rozwiązaniu spółki i podziale jej majątku przyznane wspólnikowi składniki majątku wejdą w skład majątku wspólnego małżonków</a:t>
            </a:r>
            <a:r>
              <a:rPr lang="pl-PL" sz="1600" dirty="0">
                <a:latin typeface="Arial" panose="020B0604020202020204" pitchFamily="34" charset="0"/>
                <a:cs typeface="Arial" panose="020B0604020202020204" pitchFamily="34" charset="0"/>
              </a:rPr>
              <a:t> – z zastrzeżeniem, że małżonkowie nie zawarli intercyzy stanowiącej inaczej.</a:t>
            </a:r>
          </a:p>
          <a:p>
            <a:pPr marL="0" indent="0">
              <a:lnSpc>
                <a:spcPct val="100000"/>
              </a:lnSpc>
              <a:buNone/>
            </a:pPr>
            <a:endParaRPr lang="pl-PL" sz="20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36</a:t>
            </a:fld>
            <a:endParaRPr lang="pl-PL" altLang="pl-PL"/>
          </a:p>
        </p:txBody>
      </p:sp>
    </p:spTree>
    <p:extLst>
      <p:ext uri="{BB962C8B-B14F-4D97-AF65-F5344CB8AC3E}">
        <p14:creationId xmlns:p14="http://schemas.microsoft.com/office/powerpoint/2010/main" val="20668479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05122" y="188642"/>
            <a:ext cx="8515350" cy="1011408"/>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Spółka cywilna</a:t>
            </a:r>
          </a:p>
        </p:txBody>
      </p:sp>
      <p:sp>
        <p:nvSpPr>
          <p:cNvPr id="3" name="Symbol zastępczy zawartości 2"/>
          <p:cNvSpPr>
            <a:spLocks noGrp="1"/>
          </p:cNvSpPr>
          <p:nvPr>
            <p:ph idx="1"/>
          </p:nvPr>
        </p:nvSpPr>
        <p:spPr>
          <a:xfrm>
            <a:off x="467544" y="1412776"/>
            <a:ext cx="8352928" cy="5080097"/>
          </a:xfrm>
        </p:spPr>
        <p:txBody>
          <a:bodyPr>
            <a:normAutofit fontScale="70000" lnSpcReduction="20000"/>
          </a:bodyPr>
          <a:lstStyle/>
          <a:p>
            <a:pPr marL="0" indent="0">
              <a:lnSpc>
                <a:spcPct val="120000"/>
              </a:lnSpc>
              <a:buNone/>
            </a:pPr>
            <a:r>
              <a:rPr lang="pl-PL" sz="2000" dirty="0">
                <a:highlight>
                  <a:srgbClr val="FFFF00"/>
                </a:highlight>
                <a:latin typeface="Arial" panose="020B0604020202020204" pitchFamily="34" charset="0"/>
                <a:cs typeface="Arial" panose="020B0604020202020204" pitchFamily="34" charset="0"/>
              </a:rPr>
              <a:t>Rzeczy i prawa, które wspólnicy nabyli do spółki ze środków spółki, pozostają w majątku wspólników i </a:t>
            </a:r>
            <a:r>
              <a:rPr lang="pl-PL" sz="2000" b="1" dirty="0">
                <a:highlight>
                  <a:srgbClr val="FFFF00"/>
                </a:highlight>
                <a:latin typeface="Arial" panose="020B0604020202020204" pitchFamily="34" charset="0"/>
                <a:cs typeface="Arial" panose="020B0604020202020204" pitchFamily="34" charset="0"/>
              </a:rPr>
              <a:t>nie wchodzą do wspólnego majątku małżonków</a:t>
            </a:r>
            <a:r>
              <a:rPr lang="pl-PL" sz="2000" dirty="0">
                <a:highlight>
                  <a:srgbClr val="FFFF00"/>
                </a:highlight>
                <a:latin typeface="Arial" panose="020B0604020202020204" pitchFamily="34" charset="0"/>
                <a:cs typeface="Arial" panose="020B0604020202020204" pitchFamily="34" charset="0"/>
              </a:rPr>
              <a:t>.</a:t>
            </a:r>
            <a:r>
              <a:rPr lang="pl-PL" sz="2000" dirty="0">
                <a:latin typeface="Arial" panose="020B0604020202020204" pitchFamily="34" charset="0"/>
                <a:cs typeface="Arial" panose="020B0604020202020204" pitchFamily="34" charset="0"/>
              </a:rPr>
              <a:t> Oznacza to, że zakupy dokonywane w spółce cywilnej są dokonywane z majątku wspólników i wchodzą w skład tego majątku oraz </a:t>
            </a:r>
            <a:r>
              <a:rPr lang="pl-PL" sz="2000" b="1" dirty="0">
                <a:latin typeface="Arial" panose="020B0604020202020204" pitchFamily="34" charset="0"/>
                <a:cs typeface="Arial" panose="020B0604020202020204" pitchFamily="34" charset="0"/>
              </a:rPr>
              <a:t>nie wchodzą w skład majątku osobistego czy wspólnego małżonków.</a:t>
            </a:r>
            <a:endParaRPr lang="pl-PL" sz="2000" dirty="0">
              <a:latin typeface="Arial" panose="020B0604020202020204" pitchFamily="34" charset="0"/>
              <a:cs typeface="Arial" panose="020B0604020202020204" pitchFamily="34" charset="0"/>
            </a:endParaRPr>
          </a:p>
          <a:p>
            <a:pPr marL="0" indent="0">
              <a:lnSpc>
                <a:spcPct val="120000"/>
              </a:lnSpc>
              <a:buNone/>
            </a:pPr>
            <a:r>
              <a:rPr lang="pl-PL" sz="2000" dirty="0">
                <a:latin typeface="Arial" panose="020B0604020202020204" pitchFamily="34" charset="0"/>
                <a:cs typeface="Arial" panose="020B0604020202020204" pitchFamily="34" charset="0"/>
              </a:rPr>
              <a:t>W związku z udziałem w spółce cywilnej rozliczeniu podlegają prawa majątkowe, które przysługują wspólnikowi w czasie trwania spółki oraz wkłady wniesione do spółki z majątku wspólnego, na przykład:</a:t>
            </a:r>
          </a:p>
          <a:p>
            <a:pPr marL="457200" indent="-457200">
              <a:lnSpc>
                <a:spcPct val="120000"/>
              </a:lnSpc>
              <a:buAutoNum type="arabicPeriod"/>
            </a:pPr>
            <a:r>
              <a:rPr lang="pl-PL" sz="2000" dirty="0">
                <a:latin typeface="Arial" panose="020B0604020202020204" pitchFamily="34" charset="0"/>
                <a:cs typeface="Arial" panose="020B0604020202020204" pitchFamily="34" charset="0"/>
              </a:rPr>
              <a:t>zyski (przypadające na wspólnika spółki – współmałżonka)</a:t>
            </a:r>
          </a:p>
          <a:p>
            <a:pPr marL="457200" indent="-457200">
              <a:lnSpc>
                <a:spcPct val="120000"/>
              </a:lnSpc>
              <a:buAutoNum type="arabicPeriod"/>
            </a:pPr>
            <a:r>
              <a:rPr lang="pl-PL" sz="2000" dirty="0">
                <a:latin typeface="Arial" panose="020B0604020202020204" pitchFamily="34" charset="0"/>
                <a:cs typeface="Arial" panose="020B0604020202020204" pitchFamily="34" charset="0"/>
              </a:rPr>
              <a:t>wypłacona zaliczka na poczet zysku i podziału majątku spółki, który może nastąpić wyłącznie po rozwiązaniu umowy spółki.</a:t>
            </a:r>
          </a:p>
          <a:p>
            <a:pPr marL="0" indent="0">
              <a:lnSpc>
                <a:spcPct val="120000"/>
              </a:lnSpc>
              <a:buNone/>
            </a:pPr>
            <a:r>
              <a:rPr lang="pl-PL" sz="2000" b="1" dirty="0">
                <a:latin typeface="Arial" panose="020B0604020202020204" pitchFamily="34" charset="0"/>
                <a:cs typeface="Arial" panose="020B0604020202020204" pitchFamily="34" charset="0"/>
              </a:rPr>
              <a:t>Rozliczenie wkładu do spółki cywilnej wniesionego z majątku wspólnego</a:t>
            </a:r>
          </a:p>
          <a:p>
            <a:pPr marL="0" indent="0">
              <a:lnSpc>
                <a:spcPct val="120000"/>
              </a:lnSpc>
              <a:buNone/>
            </a:pPr>
            <a:r>
              <a:rPr lang="pl-PL" sz="2000" dirty="0">
                <a:latin typeface="Arial" panose="020B0604020202020204" pitchFamily="34" charset="0"/>
                <a:cs typeface="Arial" panose="020B0604020202020204" pitchFamily="34" charset="0"/>
              </a:rPr>
              <a:t>Problematyczne przy rozwodzie może być rozliczenie kwoty, którą wspólnik spółki cywilnej pobrał z majątku wspólnego, żeby wnieść wkład do spółki. Otrzymuje wtedy uprawnienia </a:t>
            </a:r>
            <a:r>
              <a:rPr lang="pl-PL" sz="2000" dirty="0" smtClean="0">
                <a:latin typeface="Arial" panose="020B0604020202020204" pitchFamily="34" charset="0"/>
                <a:cs typeface="Arial" panose="020B0604020202020204" pitchFamily="34" charset="0"/>
              </a:rPr>
              <a:t>spółkowe, </a:t>
            </a:r>
            <a:r>
              <a:rPr lang="pl-PL" sz="2000" dirty="0">
                <a:latin typeface="Arial" panose="020B0604020202020204" pitchFamily="34" charset="0"/>
                <a:cs typeface="Arial" panose="020B0604020202020204" pitchFamily="34" charset="0"/>
              </a:rPr>
              <a:t>które </a:t>
            </a:r>
            <a:r>
              <a:rPr lang="pl-PL" sz="2000" dirty="0" smtClean="0">
                <a:latin typeface="Arial" panose="020B0604020202020204" pitchFamily="34" charset="0"/>
                <a:cs typeface="Arial" panose="020B0604020202020204" pitchFamily="34" charset="0"/>
              </a:rPr>
              <a:t>wchodzą̨ </a:t>
            </a:r>
            <a:r>
              <a:rPr lang="pl-PL" sz="2000" dirty="0">
                <a:latin typeface="Arial" panose="020B0604020202020204" pitchFamily="34" charset="0"/>
                <a:cs typeface="Arial" panose="020B0604020202020204" pitchFamily="34" charset="0"/>
              </a:rPr>
              <a:t>w skład jego </a:t>
            </a:r>
            <a:r>
              <a:rPr lang="pl-PL" sz="2000" dirty="0" smtClean="0">
                <a:latin typeface="Arial" panose="020B0604020202020204" pitchFamily="34" charset="0"/>
                <a:cs typeface="Arial" panose="020B0604020202020204" pitchFamily="34" charset="0"/>
              </a:rPr>
              <a:t>majątku </a:t>
            </a:r>
            <a:r>
              <a:rPr lang="pl-PL" sz="2000" dirty="0">
                <a:latin typeface="Arial" panose="020B0604020202020204" pitchFamily="34" charset="0"/>
                <a:cs typeface="Arial" panose="020B0604020202020204" pitchFamily="34" charset="0"/>
              </a:rPr>
              <a:t>osobistego. W ten </a:t>
            </a:r>
            <a:r>
              <a:rPr lang="pl-PL" sz="2000" dirty="0" smtClean="0">
                <a:latin typeface="Arial" panose="020B0604020202020204" pitchFamily="34" charset="0"/>
                <a:cs typeface="Arial" panose="020B0604020202020204" pitchFamily="34" charset="0"/>
              </a:rPr>
              <a:t>sposób </a:t>
            </a:r>
            <a:r>
              <a:rPr lang="pl-PL" sz="2000" dirty="0">
                <a:latin typeface="Arial" panose="020B0604020202020204" pitchFamily="34" charset="0"/>
                <a:cs typeface="Arial" panose="020B0604020202020204" pitchFamily="34" charset="0"/>
              </a:rPr>
              <a:t>dochodzi do zwiększenia wartości </a:t>
            </a:r>
            <a:r>
              <a:rPr lang="pl-PL" sz="2000" dirty="0" smtClean="0">
                <a:latin typeface="Arial" panose="020B0604020202020204" pitchFamily="34" charset="0"/>
                <a:cs typeface="Arial" panose="020B0604020202020204" pitchFamily="34" charset="0"/>
              </a:rPr>
              <a:t>majątku </a:t>
            </a:r>
            <a:r>
              <a:rPr lang="pl-PL" sz="2000" dirty="0">
                <a:latin typeface="Arial" panose="020B0604020202020204" pitchFamily="34" charset="0"/>
                <a:cs typeface="Arial" panose="020B0604020202020204" pitchFamily="34" charset="0"/>
              </a:rPr>
              <a:t>osobistego kosztem </a:t>
            </a:r>
            <a:r>
              <a:rPr lang="pl-PL" sz="2000" dirty="0" smtClean="0">
                <a:latin typeface="Arial" panose="020B0604020202020204" pitchFamily="34" charset="0"/>
                <a:cs typeface="Arial" panose="020B0604020202020204" pitchFamily="34" charset="0"/>
              </a:rPr>
              <a:t>majątku wspólnego.</a:t>
            </a:r>
            <a:endParaRPr lang="pl-PL" sz="2000" dirty="0">
              <a:latin typeface="Arial" panose="020B0604020202020204" pitchFamily="34" charset="0"/>
              <a:cs typeface="Arial" panose="020B0604020202020204" pitchFamily="34" charset="0"/>
            </a:endParaRPr>
          </a:p>
          <a:p>
            <a:pPr marL="0" indent="0">
              <a:lnSpc>
                <a:spcPct val="120000"/>
              </a:lnSpc>
              <a:buNone/>
            </a:pPr>
            <a:r>
              <a:rPr lang="pl-PL" sz="2000" dirty="0">
                <a:highlight>
                  <a:srgbClr val="FFFF00"/>
                </a:highlight>
                <a:latin typeface="Arial" panose="020B0604020202020204" pitchFamily="34" charset="0"/>
                <a:cs typeface="Arial" panose="020B0604020202020204" pitchFamily="34" charset="0"/>
              </a:rPr>
              <a:t>Wkład wniesiony do spółki cywilnej jest rozliczany jako </a:t>
            </a:r>
            <a:r>
              <a:rPr lang="pl-PL" sz="2000" b="1" dirty="0">
                <a:highlight>
                  <a:srgbClr val="FFFF00"/>
                </a:highlight>
                <a:latin typeface="Arial" panose="020B0604020202020204" pitchFamily="34" charset="0"/>
                <a:cs typeface="Arial" panose="020B0604020202020204" pitchFamily="34" charset="0"/>
              </a:rPr>
              <a:t>nakład z majątku wspólnego na majątek osobisty jednego z małżonków</a:t>
            </a:r>
            <a:r>
              <a:rPr lang="pl-PL" sz="2000" dirty="0">
                <a:highlight>
                  <a:srgbClr val="FFFF00"/>
                </a:highlight>
                <a:latin typeface="Arial" panose="020B0604020202020204" pitchFamily="34" charset="0"/>
                <a:cs typeface="Arial" panose="020B0604020202020204" pitchFamily="34" charset="0"/>
              </a:rPr>
              <a:t>.</a:t>
            </a:r>
            <a:r>
              <a:rPr lang="pl-PL" sz="2000" dirty="0">
                <a:latin typeface="Arial" panose="020B0604020202020204" pitchFamily="34" charset="0"/>
                <a:cs typeface="Arial" panose="020B0604020202020204" pitchFamily="34" charset="0"/>
              </a:rPr>
              <a:t> Wartość tego nakładu jest ustalana zgodnie ze stanem na dzień ustania małżeńskiej wspólności majątkowej, według cen z chwili orzekania.</a:t>
            </a:r>
          </a:p>
          <a:p>
            <a:pPr marL="0" indent="0">
              <a:lnSpc>
                <a:spcPct val="120000"/>
              </a:lnSpc>
              <a:buNone/>
            </a:pPr>
            <a:r>
              <a:rPr lang="pl-PL" sz="2000" dirty="0">
                <a:latin typeface="Arial" panose="020B0604020202020204" pitchFamily="34" charset="0"/>
                <a:cs typeface="Arial" panose="020B0604020202020204" pitchFamily="34" charset="0"/>
              </a:rPr>
              <a:t>Małżonek, który nie jest wspólnikiem, może </a:t>
            </a:r>
            <a:r>
              <a:rPr lang="pl-PL" sz="2000" dirty="0" err="1">
                <a:latin typeface="Arial" panose="020B0604020202020204" pitchFamily="34" charset="0"/>
                <a:cs typeface="Arial" panose="020B0604020202020204" pitchFamily="34" charset="0"/>
              </a:rPr>
              <a:t>żądać</a:t>
            </a:r>
            <a:r>
              <a:rPr lang="pl-PL" sz="2000" dirty="0">
                <a:latin typeface="Arial" panose="020B0604020202020204" pitchFamily="34" charset="0"/>
                <a:cs typeface="Arial" panose="020B0604020202020204" pitchFamily="34" charset="0"/>
              </a:rPr>
              <a:t> zwrotu </a:t>
            </a:r>
            <a:r>
              <a:rPr lang="pl-PL" sz="2000" b="1" dirty="0">
                <a:latin typeface="Arial" panose="020B0604020202020204" pitchFamily="34" charset="0"/>
                <a:cs typeface="Arial" panose="020B0604020202020204" pitchFamily="34" charset="0"/>
              </a:rPr>
              <a:t>połowy wartości środków, które zostały wniesione tytułem wkładu z majątku wspólnego</a:t>
            </a:r>
            <a:r>
              <a:rPr lang="pl-PL" sz="2000" dirty="0">
                <a:latin typeface="Arial" panose="020B0604020202020204" pitchFamily="34" charset="0"/>
                <a:cs typeface="Arial" panose="020B0604020202020204" pitchFamily="34" charset="0"/>
              </a:rPr>
              <a:t>, chyba że sąd ustali inne udziały w tym majątku.</a:t>
            </a:r>
          </a:p>
          <a:p>
            <a:pPr marL="0" indent="0">
              <a:lnSpc>
                <a:spcPct val="120000"/>
              </a:lnSpc>
              <a:buNone/>
            </a:pPr>
            <a:endParaRPr lang="pl-PL" sz="24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37</a:t>
            </a:fld>
            <a:endParaRPr lang="pl-PL" altLang="pl-PL"/>
          </a:p>
        </p:txBody>
      </p:sp>
    </p:spTree>
    <p:extLst>
      <p:ext uri="{BB962C8B-B14F-4D97-AF65-F5344CB8AC3E}">
        <p14:creationId xmlns:p14="http://schemas.microsoft.com/office/powerpoint/2010/main" val="1694950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8640"/>
            <a:ext cx="8515350" cy="1011410"/>
          </a:xfrm>
        </p:spPr>
        <p:txBody>
          <a:bodyPr>
            <a:normAutofit/>
          </a:bodyPr>
          <a:lstStyle/>
          <a:p>
            <a:pPr>
              <a:lnSpc>
                <a:spcPct val="100000"/>
              </a:lnSpc>
            </a:pP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Spółki osobowe.</a:t>
            </a:r>
          </a:p>
        </p:txBody>
      </p:sp>
      <p:sp>
        <p:nvSpPr>
          <p:cNvPr id="3" name="Symbol zastępczy zawartości 2"/>
          <p:cNvSpPr>
            <a:spLocks noGrp="1"/>
          </p:cNvSpPr>
          <p:nvPr>
            <p:ph idx="1"/>
          </p:nvPr>
        </p:nvSpPr>
        <p:spPr>
          <a:xfrm>
            <a:off x="467544" y="1412776"/>
            <a:ext cx="8515350" cy="5080098"/>
          </a:xfrm>
        </p:spPr>
        <p:txBody>
          <a:bodyPr>
            <a:normAutofit fontScale="92500" lnSpcReduction="10000"/>
          </a:bodyPr>
          <a:lstStyle/>
          <a:p>
            <a:pPr marL="0" indent="0">
              <a:lnSpc>
                <a:spcPct val="110000"/>
              </a:lnSpc>
              <a:spcBef>
                <a:spcPts val="0"/>
              </a:spcBef>
              <a:buNone/>
            </a:pPr>
            <a:r>
              <a:rPr lang="pl-PL" sz="1600" dirty="0">
                <a:latin typeface="Arial" panose="020B0604020202020204" pitchFamily="34" charset="0"/>
                <a:cs typeface="Arial" panose="020B0604020202020204" pitchFamily="34" charset="0"/>
              </a:rPr>
              <a:t>Spółki osobowe to: spółka jawna, spółka partnerska, spółka komandytowa i spółka komandytowo-akcyjna. </a:t>
            </a:r>
            <a:r>
              <a:rPr lang="pl-PL" sz="1600" dirty="0">
                <a:highlight>
                  <a:srgbClr val="FFFF00"/>
                </a:highlight>
                <a:latin typeface="Arial" panose="020B0604020202020204" pitchFamily="34" charset="0"/>
                <a:cs typeface="Arial" panose="020B0604020202020204" pitchFamily="34" charset="0"/>
              </a:rPr>
              <a:t>Majątek spółki osobowej stanowi </a:t>
            </a:r>
            <a:r>
              <a:rPr lang="pl-PL" sz="1600" b="1" dirty="0">
                <a:highlight>
                  <a:srgbClr val="FFFF00"/>
                </a:highlight>
                <a:latin typeface="Arial" panose="020B0604020202020204" pitchFamily="34" charset="0"/>
                <a:cs typeface="Arial" panose="020B0604020202020204" pitchFamily="34" charset="0"/>
              </a:rPr>
              <a:t>majątek odrębny od majątku wspólników.</a:t>
            </a:r>
            <a:endParaRPr lang="pl-PL" sz="1600" dirty="0">
              <a:highlight>
                <a:srgbClr val="FFFF00"/>
              </a:highlight>
              <a:latin typeface="Arial" panose="020B0604020202020204" pitchFamily="34" charset="0"/>
              <a:cs typeface="Arial" panose="020B0604020202020204" pitchFamily="34" charset="0"/>
            </a:endParaRPr>
          </a:p>
          <a:p>
            <a:pPr marL="0" indent="0">
              <a:lnSpc>
                <a:spcPct val="110000"/>
              </a:lnSpc>
              <a:spcBef>
                <a:spcPts val="0"/>
              </a:spcBef>
              <a:buNone/>
            </a:pPr>
            <a:r>
              <a:rPr lang="pl-PL" sz="1600" dirty="0">
                <a:latin typeface="Arial" panose="020B0604020202020204" pitchFamily="34" charset="0"/>
                <a:cs typeface="Arial" panose="020B0604020202020204" pitchFamily="34" charset="0"/>
              </a:rPr>
              <a:t>W skład majątku </a:t>
            </a:r>
            <a:r>
              <a:rPr lang="pl-PL" sz="1600" dirty="0" err="1">
                <a:latin typeface="Arial" panose="020B0604020202020204" pitchFamily="34" charset="0"/>
                <a:cs typeface="Arial" panose="020B0604020202020204" pitchFamily="34" charset="0"/>
              </a:rPr>
              <a:t>spółki</a:t>
            </a:r>
            <a:r>
              <a:rPr lang="pl-PL" sz="1600" dirty="0">
                <a:latin typeface="Arial" panose="020B0604020202020204" pitchFamily="34" charset="0"/>
                <a:cs typeface="Arial" panose="020B0604020202020204" pitchFamily="34" charset="0"/>
              </a:rPr>
              <a:t> osobowej wchodzą zgromadzone przez spółkę środki pieniężne oraz wszystko, co w czasie istnienia spółki zostało wniesione do spółki jako wkład bądź zostało przez spółkę nabyte lub wytworzone.</a:t>
            </a:r>
          </a:p>
          <a:p>
            <a:pPr marL="0" indent="0">
              <a:lnSpc>
                <a:spcPct val="110000"/>
              </a:lnSpc>
              <a:spcBef>
                <a:spcPts val="0"/>
              </a:spcBef>
              <a:buNone/>
            </a:pPr>
            <a:r>
              <a:rPr lang="pl-PL" sz="1600" dirty="0">
                <a:highlight>
                  <a:srgbClr val="FFFF00"/>
                </a:highlight>
                <a:latin typeface="Arial" panose="020B0604020202020204" pitchFamily="34" charset="0"/>
                <a:cs typeface="Arial" panose="020B0604020202020204" pitchFamily="34" charset="0"/>
              </a:rPr>
              <a:t>Do momentu podziału majątku spółki między wspólników (po rozwiązaniu, likwidacji spółki), współmałżonek wspólnika nie ma prawa do żadnego składnika majątku spółki. Dopiero po dokonanym podziale majątku spółki przyznane wspólnikowi składniki majątku wejdą w skład majątku wspólnego małżonków – z zastrzeżeniem, że małżonkowie nie zawarli intercyzy stanowiącej inaczej.</a:t>
            </a:r>
          </a:p>
          <a:p>
            <a:pPr marL="0" indent="0">
              <a:lnSpc>
                <a:spcPct val="110000"/>
              </a:lnSpc>
              <a:spcBef>
                <a:spcPts val="0"/>
              </a:spcBef>
              <a:buNone/>
            </a:pPr>
            <a:endParaRPr lang="pl-PL" sz="1600" dirty="0">
              <a:highlight>
                <a:srgbClr val="FFFF00"/>
              </a:highlight>
              <a:latin typeface="Arial" panose="020B0604020202020204" pitchFamily="34" charset="0"/>
              <a:cs typeface="Arial" panose="020B0604020202020204" pitchFamily="34" charset="0"/>
            </a:endParaRPr>
          </a:p>
          <a:p>
            <a:pPr marL="0" indent="0">
              <a:lnSpc>
                <a:spcPct val="110000"/>
              </a:lnSpc>
              <a:spcBef>
                <a:spcPts val="0"/>
              </a:spcBef>
              <a:buNone/>
            </a:pPr>
            <a:r>
              <a:rPr lang="pl-PL" sz="1600" b="1" dirty="0">
                <a:latin typeface="Arial" panose="020B0604020202020204" pitchFamily="34" charset="0"/>
                <a:cs typeface="Arial" panose="020B0604020202020204" pitchFamily="34" charset="0"/>
              </a:rPr>
              <a:t>Rozliczenie wkładu do spółki osobowej wniesionego z majątku wspólnego</a:t>
            </a:r>
          </a:p>
          <a:p>
            <a:pPr marL="0" indent="0">
              <a:lnSpc>
                <a:spcPct val="110000"/>
              </a:lnSpc>
              <a:spcBef>
                <a:spcPts val="0"/>
              </a:spcBef>
              <a:buNone/>
            </a:pPr>
            <a:r>
              <a:rPr lang="pl-PL" sz="1600" dirty="0">
                <a:latin typeface="Arial" panose="020B0604020202020204" pitchFamily="34" charset="0"/>
                <a:cs typeface="Arial" panose="020B0604020202020204" pitchFamily="34" charset="0"/>
              </a:rPr>
              <a:t>Wszelkie prawa przysługujące wspólnikowi w spółce osobowej są bezpośrednio związane z osobą wspólnika i jako takie powinny wchodzić do jego majątku osobistego. </a:t>
            </a:r>
            <a:r>
              <a:rPr lang="pl-PL" sz="1600" dirty="0">
                <a:highlight>
                  <a:srgbClr val="FFFF00"/>
                </a:highlight>
                <a:latin typeface="Arial" panose="020B0604020202020204" pitchFamily="34" charset="0"/>
                <a:cs typeface="Arial" panose="020B0604020202020204" pitchFamily="34" charset="0"/>
              </a:rPr>
              <a:t>Jednak jeśli </a:t>
            </a:r>
            <a:r>
              <a:rPr lang="pl-PL" sz="1600" b="1" dirty="0">
                <a:highlight>
                  <a:srgbClr val="FFFF00"/>
                </a:highlight>
                <a:latin typeface="Arial" panose="020B0604020202020204" pitchFamily="34" charset="0"/>
                <a:cs typeface="Arial" panose="020B0604020202020204" pitchFamily="34" charset="0"/>
              </a:rPr>
              <a:t>wkład w spółce został pokryty z majątku wspólnego</a:t>
            </a:r>
            <a:r>
              <a:rPr lang="pl-PL" sz="1600" dirty="0">
                <a:highlight>
                  <a:srgbClr val="FFFF00"/>
                </a:highlight>
                <a:latin typeface="Arial" panose="020B0604020202020204" pitchFamily="34" charset="0"/>
                <a:cs typeface="Arial" panose="020B0604020202020204" pitchFamily="34" charset="0"/>
              </a:rPr>
              <a:t>, to przy podziale tego majątku współmałżonek może dochodzić rozliczenia nakładów na ten wkład. </a:t>
            </a:r>
            <a:r>
              <a:rPr lang="pl-PL" sz="1600" dirty="0">
                <a:latin typeface="Arial" panose="020B0604020202020204" pitchFamily="34" charset="0"/>
                <a:cs typeface="Arial" panose="020B0604020202020204" pitchFamily="34" charset="0"/>
              </a:rPr>
              <a:t>W takim wypadku przy obliczaniu wartości udziału w spółce sąd będzie brał pod uwagę stan spółki z dnia ustania małżeńskiej wspólności majątkowej, a wartość wkładu – z dnia orzekania o podziale majątku. Wartość tego wkładu sąd ustala według reguł obowiązujących przy obliczaniu wartości udziału kapitałowego w przypadku wystąpienia wspólnika ze spółki jawnej.</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38</a:t>
            </a:fld>
            <a:endParaRPr lang="pl-PL" altLang="pl-PL"/>
          </a:p>
        </p:txBody>
      </p:sp>
    </p:spTree>
    <p:extLst>
      <p:ext uri="{BB962C8B-B14F-4D97-AF65-F5344CB8AC3E}">
        <p14:creationId xmlns:p14="http://schemas.microsoft.com/office/powerpoint/2010/main" val="848356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18381" y="188640"/>
            <a:ext cx="8515350" cy="1011410"/>
          </a:xfrm>
        </p:spPr>
        <p:txBody>
          <a:bodyPr>
            <a:normAutofit/>
          </a:bodyPr>
          <a:lstStyle/>
          <a:p>
            <a:pPr>
              <a:lnSpc>
                <a:spcPct val="100000"/>
              </a:lnSpc>
            </a:pP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Spółki kapitałowe.</a:t>
            </a:r>
          </a:p>
        </p:txBody>
      </p:sp>
      <p:sp>
        <p:nvSpPr>
          <p:cNvPr id="3" name="Symbol zastępczy zawartości 2"/>
          <p:cNvSpPr>
            <a:spLocks noGrp="1"/>
          </p:cNvSpPr>
          <p:nvPr>
            <p:ph idx="1"/>
          </p:nvPr>
        </p:nvSpPr>
        <p:spPr>
          <a:xfrm>
            <a:off x="467544" y="1412776"/>
            <a:ext cx="8352928" cy="5080098"/>
          </a:xfrm>
        </p:spPr>
        <p:txBody>
          <a:bodyPr>
            <a:normAutofit fontScale="92500" lnSpcReduction="10000"/>
          </a:bodyPr>
          <a:lstStyle/>
          <a:p>
            <a:pPr marL="0" indent="0">
              <a:lnSpc>
                <a:spcPct val="110000"/>
              </a:lnSpc>
              <a:buNone/>
            </a:pPr>
            <a:r>
              <a:rPr lang="pl-PL" sz="1400" dirty="0">
                <a:latin typeface="Arial" panose="020B0604020202020204" pitchFamily="34" charset="0"/>
                <a:cs typeface="Arial" panose="020B0604020202020204" pitchFamily="34" charset="0"/>
              </a:rPr>
              <a:t>Spółką kapitałową jest spółka z ograniczoną odpowiedzialnością i spółka akcyjna.</a:t>
            </a:r>
          </a:p>
          <a:p>
            <a:pPr marL="0" indent="0">
              <a:lnSpc>
                <a:spcPct val="110000"/>
              </a:lnSpc>
              <a:buNone/>
            </a:pPr>
            <a:r>
              <a:rPr lang="pl-PL" sz="1400" dirty="0">
                <a:highlight>
                  <a:srgbClr val="FFFF00"/>
                </a:highlight>
                <a:latin typeface="Arial" panose="020B0604020202020204" pitchFamily="34" charset="0"/>
                <a:cs typeface="Arial" panose="020B0604020202020204" pitchFamily="34" charset="0"/>
              </a:rPr>
              <a:t>Majątek spółki kapitałowej, analogicznie jak w spółkach osobowych, jest </a:t>
            </a:r>
            <a:r>
              <a:rPr lang="pl-PL" sz="1400" b="1" dirty="0">
                <a:highlight>
                  <a:srgbClr val="FFFF00"/>
                </a:highlight>
                <a:latin typeface="Arial" panose="020B0604020202020204" pitchFamily="34" charset="0"/>
                <a:cs typeface="Arial" panose="020B0604020202020204" pitchFamily="34" charset="0"/>
              </a:rPr>
              <a:t>majątkiem odrębnym od jej wspólników lub akcjonariuszy</a:t>
            </a:r>
            <a:r>
              <a:rPr lang="pl-PL" sz="1400" dirty="0">
                <a:highlight>
                  <a:srgbClr val="FFFF00"/>
                </a:highlight>
                <a:latin typeface="Arial" panose="020B0604020202020204" pitchFamily="34" charset="0"/>
                <a:cs typeface="Arial" panose="020B0604020202020204" pitchFamily="34" charset="0"/>
              </a:rPr>
              <a:t>.</a:t>
            </a:r>
            <a:r>
              <a:rPr lang="pl-PL" sz="1400" dirty="0">
                <a:latin typeface="Arial" panose="020B0604020202020204" pitchFamily="34" charset="0"/>
                <a:cs typeface="Arial" panose="020B0604020202020204" pitchFamily="34" charset="0"/>
              </a:rPr>
              <a:t> W jego skład wchodzą zgromadzone przez spółkę środki pieniężne oraz wszystko, co w czasie istnienia spółki zostało wniesione do spółki jako wkład bądź zostało przez spółkę nabyte lub wytworzone.</a:t>
            </a:r>
          </a:p>
          <a:p>
            <a:pPr marL="0" indent="0">
              <a:lnSpc>
                <a:spcPct val="110000"/>
              </a:lnSpc>
              <a:buNone/>
            </a:pPr>
            <a:r>
              <a:rPr lang="pl-PL" sz="1400" dirty="0">
                <a:latin typeface="Arial" panose="020B0604020202020204" pitchFamily="34" charset="0"/>
                <a:cs typeface="Arial" panose="020B0604020202020204" pitchFamily="34" charset="0"/>
              </a:rPr>
              <a:t>Do momentu podziału majątku spółki między wspólników lub akcjonariuszy (po rozwiązaniu i likwidacji spółki kapitałowej) współmałżonek wspólnika nie ma prawa do żadnego składnika majątku spółki. Dopiero po dokonanym podziale majątku spółki przyznane wspólnikowi składniki majątku wejdą w skład majątku wspólnego małżonków – z zastrzeżeniem, że małżonkowie nie zawarli intercyzy stanowiącej inaczej.</a:t>
            </a:r>
          </a:p>
          <a:p>
            <a:pPr marL="0" indent="0">
              <a:lnSpc>
                <a:spcPct val="110000"/>
              </a:lnSpc>
              <a:buNone/>
            </a:pPr>
            <a:r>
              <a:rPr lang="pl-PL" sz="1400" b="1" dirty="0">
                <a:latin typeface="Arial" panose="020B0604020202020204" pitchFamily="34" charset="0"/>
                <a:cs typeface="Arial" panose="020B0604020202020204" pitchFamily="34" charset="0"/>
              </a:rPr>
              <a:t>Rozliczenie wkładu do spółki kapitałowej wniesionego z majątku wspólnego małżonków</a:t>
            </a:r>
          </a:p>
          <a:p>
            <a:pPr>
              <a:lnSpc>
                <a:spcPct val="110000"/>
              </a:lnSpc>
            </a:pPr>
            <a:r>
              <a:rPr lang="pl-PL" sz="1400" dirty="0">
                <a:latin typeface="Arial" panose="020B0604020202020204" pitchFamily="34" charset="0"/>
                <a:cs typeface="Arial" panose="020B0604020202020204" pitchFamily="34" charset="0"/>
              </a:rPr>
              <a:t>Jeżeli udziały lub akcje zostały nabyte z majątku wspólnego, to wspólnikiem lub akcjonariuszem takiej spółki pozostaje wyłącznie ten z małżonków, który objął te udziały lub akcje. W takiej sytuacji jest jednak możliwe dochodzenie rozliczenia nakładów na pokrycie udziałów lub akcji w spółce.</a:t>
            </a:r>
          </a:p>
          <a:p>
            <a:pPr>
              <a:lnSpc>
                <a:spcPct val="110000"/>
              </a:lnSpc>
            </a:pPr>
            <a:r>
              <a:rPr lang="pl-PL" sz="1400" dirty="0">
                <a:latin typeface="Arial" panose="020B0604020202020204" pitchFamily="34" charset="0"/>
                <a:cs typeface="Arial" panose="020B0604020202020204" pitchFamily="34" charset="0"/>
              </a:rPr>
              <a:t>Udziały lub akcje, które stanowią </a:t>
            </a:r>
            <a:r>
              <a:rPr lang="pl-PL" sz="1400" b="1" dirty="0">
                <a:latin typeface="Arial" panose="020B0604020202020204" pitchFamily="34" charset="0"/>
                <a:cs typeface="Arial" panose="020B0604020202020204" pitchFamily="34" charset="0"/>
              </a:rPr>
              <a:t>majątek wspólny</a:t>
            </a:r>
            <a:r>
              <a:rPr lang="pl-PL" sz="1400" dirty="0">
                <a:latin typeface="Arial" panose="020B0604020202020204" pitchFamily="34" charset="0"/>
                <a:cs typeface="Arial" panose="020B0604020202020204" pitchFamily="34" charset="0"/>
              </a:rPr>
              <a:t> byłych małżonków, ponieważ zostały nabyte w trakcie małżeństwa z majątku wspólnego, mogą zostać podzielone między małżonków. Tym samym mogą przypaść nawet temu małżonkowi, który nie był wspólnikiem lub akcjonariuszem, pod warunkiem wyrażenia przez tego małżonka zgody na taki podział. W takiej sytuacji spółka zyskuje nowego wspólnika lub akcjonariusza, co nie zawsze jest korzystne z punktu widzenia spółki.</a:t>
            </a:r>
          </a:p>
          <a:p>
            <a:pPr>
              <a:lnSpc>
                <a:spcPct val="110000"/>
              </a:lnSpc>
            </a:pPr>
            <a:r>
              <a:rPr lang="pl-PL" sz="1400" b="1" dirty="0">
                <a:highlight>
                  <a:srgbClr val="FFFF00"/>
                </a:highlight>
                <a:latin typeface="Arial" panose="020B0604020202020204" pitchFamily="34" charset="0"/>
                <a:cs typeface="Arial" panose="020B0604020202020204" pitchFamily="34" charset="0"/>
              </a:rPr>
              <a:t>Ważne!</a:t>
            </a:r>
            <a:r>
              <a:rPr lang="pl-PL" sz="1400" dirty="0">
                <a:highlight>
                  <a:srgbClr val="FFFF00"/>
                </a:highlight>
                <a:latin typeface="Arial" panose="020B0604020202020204" pitchFamily="34" charset="0"/>
                <a:cs typeface="Arial" panose="020B0604020202020204" pitchFamily="34" charset="0"/>
              </a:rPr>
              <a:t> Taka sytuacja, kiedy akcje lub udziały przypadają małżonkowi, który nie był wspólnikiem lub akcjonariuszem, nie jest dopuszczalna, gdy zabrania tego umowa lub statut spółki</a:t>
            </a:r>
            <a:r>
              <a:rPr lang="pl-PL" sz="1400" dirty="0">
                <a:latin typeface="Arial" panose="020B0604020202020204" pitchFamily="34" charset="0"/>
                <a:cs typeface="Arial" panose="020B0604020202020204" pitchFamily="34" charset="0"/>
              </a:rPr>
              <a:t>. Wówczas to sąd decyduje o spłacie wartości udziałów lub akcji przypadających drugiemu małżonkowi według ich ceny na dzień dokonania podziału majątku. Termin i sposób spłaty sąd ustala indywidualnie.</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39</a:t>
            </a:fld>
            <a:endParaRPr lang="pl-PL" altLang="pl-PL"/>
          </a:p>
        </p:txBody>
      </p:sp>
    </p:spTree>
    <p:extLst>
      <p:ext uri="{BB962C8B-B14F-4D97-AF65-F5344CB8AC3E}">
        <p14:creationId xmlns:p14="http://schemas.microsoft.com/office/powerpoint/2010/main" val="3212299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b="1" dirty="0">
                <a:effectLst>
                  <a:outerShdw blurRad="38100" dist="38100" dir="2700000" algn="tl">
                    <a:srgbClr val="000000">
                      <a:alpha val="43137"/>
                    </a:srgbClr>
                  </a:outerShdw>
                </a:effectLst>
                <a:latin typeface="+mn-lt"/>
              </a:rPr>
              <a:t>Właściwość sądu.</a:t>
            </a:r>
          </a:p>
        </p:txBody>
      </p:sp>
      <p:sp>
        <p:nvSpPr>
          <p:cNvPr id="3" name="Symbol zastępczy zawartości 2"/>
          <p:cNvSpPr>
            <a:spLocks noGrp="1"/>
          </p:cNvSpPr>
          <p:nvPr>
            <p:ph idx="1"/>
          </p:nvPr>
        </p:nvSpPr>
        <p:spPr>
          <a:xfrm>
            <a:off x="467544" y="1340768"/>
            <a:ext cx="8191822" cy="5152106"/>
          </a:xfrm>
        </p:spPr>
        <p:txBody>
          <a:bodyPr>
            <a:normAutofit/>
          </a:bodyPr>
          <a:lstStyle/>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Ponieważ postępowanie o podział majątku wspólnego rozpoznawane jest w </a:t>
            </a:r>
            <a:r>
              <a:rPr lang="pl-PL" sz="1800" dirty="0">
                <a:solidFill>
                  <a:srgbClr val="FF0000"/>
                </a:solidFill>
                <a:latin typeface="Arial" panose="020B0604020202020204" pitchFamily="34" charset="0"/>
                <a:cs typeface="Arial" panose="020B0604020202020204" pitchFamily="34" charset="0"/>
              </a:rPr>
              <a:t>postępowaniu nieprocesowym właściwym rzeczowo jest Sąd Rejonowy.</a:t>
            </a:r>
          </a:p>
          <a:p>
            <a:pPr marL="0" indent="0">
              <a:lnSpc>
                <a:spcPct val="100000"/>
              </a:lnSpc>
              <a:spcBef>
                <a:spcPts val="0"/>
              </a:spcBef>
              <a:spcAft>
                <a:spcPts val="1200"/>
              </a:spcAft>
              <a:buNone/>
            </a:pPr>
            <a:r>
              <a:rPr lang="pl-PL" sz="1800" dirty="0">
                <a:solidFill>
                  <a:srgbClr val="FF0000"/>
                </a:solidFill>
                <a:latin typeface="Arial" panose="020B0604020202020204" pitchFamily="34" charset="0"/>
                <a:cs typeface="Arial" panose="020B0604020202020204" pitchFamily="34" charset="0"/>
              </a:rPr>
              <a:t>Właściwym miejscowo</a:t>
            </a:r>
            <a:r>
              <a:rPr lang="pl-PL" sz="1800" dirty="0">
                <a:latin typeface="Arial" panose="020B0604020202020204" pitchFamily="34" charset="0"/>
                <a:cs typeface="Arial" panose="020B0604020202020204" pitchFamily="34" charset="0"/>
              </a:rPr>
              <a:t> Sądem Rejonowym jest</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 sąd miejsca położenia majątku, a jeżeli wspólność ustała przez śmierć jednego z małżonków – sąd spadku (</a:t>
            </a:r>
            <a:r>
              <a:rPr lang="pl-PL" sz="1800" dirty="0">
                <a:highlight>
                  <a:srgbClr val="FFFF00"/>
                </a:highlight>
                <a:latin typeface="Arial" panose="020B0604020202020204" pitchFamily="34" charset="0"/>
                <a:cs typeface="Arial" panose="020B0604020202020204" pitchFamily="34" charset="0"/>
              </a:rPr>
              <a:t>art. 566 KPC</a:t>
            </a:r>
            <a:r>
              <a:rPr lang="pl-PL" sz="1800" dirty="0">
                <a:latin typeface="Arial" panose="020B0604020202020204" pitchFamily="34" charset="0"/>
                <a:cs typeface="Arial" panose="020B0604020202020204" pitchFamily="34" charset="0"/>
              </a:rPr>
              <a:t>);</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jeżeli w chwili składania wniosku o podział majątku oboje małżonkowie już nie żyją to właściwy miejscowo jest sąd spadku tego z małżonków, który zmarł wcześniej, ponieważ to z powodu jego śmierci ustała małżeńska wspólność majątkowa. Właściwość sądu określa </a:t>
            </a:r>
            <a:r>
              <a:rPr lang="pl-PL" sz="1800" dirty="0">
                <a:highlight>
                  <a:srgbClr val="FFFF00"/>
                </a:highlight>
                <a:latin typeface="Arial" panose="020B0604020202020204" pitchFamily="34" charset="0"/>
                <a:cs typeface="Arial" panose="020B0604020202020204" pitchFamily="34" charset="0"/>
              </a:rPr>
              <a:t>art. 628 KPC </a:t>
            </a:r>
            <a:r>
              <a:rPr lang="pl-PL" sz="1800" dirty="0">
                <a:latin typeface="Arial" panose="020B0604020202020204" pitchFamily="34" charset="0"/>
                <a:cs typeface="Arial" panose="020B0604020202020204" pitchFamily="34" charset="0"/>
              </a:rPr>
              <a:t>– wskazujący, że do czynności w postępowaniu spadkowym, które należą do zakresu działania sądów, wyłącznie właściwy jest sąd ostatniego miejsca zwykłego pobytu spadkodawcy, a jeżeli jego miejsca zwykłego pobytu w Polsce nie da się ustalić, sąd miejsca, w którym znajduje się majątek spadkowy lub jego część (sąd spadku). </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W braku powyższych podstaw sądem spadku jest sąd rejonowy dla m.st. Warszawy.</a:t>
            </a:r>
          </a:p>
          <a:p>
            <a:pPr marL="0" indent="0">
              <a:lnSpc>
                <a:spcPct val="100000"/>
              </a:lnSpc>
              <a:spcBef>
                <a:spcPts val="0"/>
              </a:spcBef>
              <a:spcAft>
                <a:spcPts val="1200"/>
              </a:spcAft>
              <a:buNone/>
            </a:pPr>
            <a:endParaRPr lang="pl-PL" sz="1800" dirty="0">
              <a:solidFill>
                <a:srgbClr val="FF0000"/>
              </a:solidFill>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a:t>
            </a:fld>
            <a:endParaRPr lang="pl-PL" altLang="pl-PL"/>
          </a:p>
        </p:txBody>
      </p:sp>
    </p:spTree>
    <p:extLst>
      <p:ext uri="{BB962C8B-B14F-4D97-AF65-F5344CB8AC3E}">
        <p14:creationId xmlns:p14="http://schemas.microsoft.com/office/powerpoint/2010/main" val="278183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0863" y="188640"/>
            <a:ext cx="8515350" cy="1080120"/>
          </a:xfrm>
        </p:spPr>
        <p:txBody>
          <a:bodyPr>
            <a:normAutofit/>
          </a:bodyPr>
          <a:lstStyle/>
          <a:p>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Majątek wspólny a działalność gospodarcza.</a:t>
            </a:r>
            <a:b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pl-PL" sz="2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Spółki kapitałowe.</a:t>
            </a:r>
          </a:p>
        </p:txBody>
      </p:sp>
      <p:sp>
        <p:nvSpPr>
          <p:cNvPr id="3" name="Symbol zastępczy zawartości 2"/>
          <p:cNvSpPr>
            <a:spLocks noGrp="1"/>
          </p:cNvSpPr>
          <p:nvPr>
            <p:ph idx="1"/>
          </p:nvPr>
        </p:nvSpPr>
        <p:spPr>
          <a:xfrm>
            <a:off x="467544" y="1412776"/>
            <a:ext cx="8352928" cy="5080098"/>
          </a:xfrm>
        </p:spPr>
        <p:txBody>
          <a:bodyPr>
            <a:normAutofit/>
          </a:bodyPr>
          <a:lstStyle/>
          <a:p>
            <a:pPr marL="0" indent="0">
              <a:lnSpc>
                <a:spcPct val="100000"/>
              </a:lnSpc>
              <a:buNone/>
            </a:pPr>
            <a:r>
              <a:rPr lang="pl-PL" sz="1400" dirty="0">
                <a:latin typeface="Arial" panose="020B0604020202020204" pitchFamily="34" charset="0"/>
                <a:cs typeface="Arial" panose="020B0604020202020204" pitchFamily="34" charset="0"/>
              </a:rPr>
              <a:t>Co do zasady udziały/akcje nabyte ze środków pieniężnych należących do majątku wspólnego można podzielić na trzy sposoby, poprzez:</a:t>
            </a:r>
          </a:p>
          <a:p>
            <a:pPr>
              <a:lnSpc>
                <a:spcPct val="100000"/>
              </a:lnSpc>
              <a:buFont typeface="Arial" panose="020B0604020202020204" pitchFamily="34" charset="0"/>
              <a:buChar char="•"/>
            </a:pPr>
            <a:r>
              <a:rPr lang="pl-PL" sz="1400" dirty="0">
                <a:latin typeface="Arial" panose="020B0604020202020204" pitchFamily="34" charset="0"/>
                <a:cs typeface="Arial" panose="020B0604020202020204" pitchFamily="34" charset="0"/>
              </a:rPr>
              <a:t>podział fizyczny, czyli przyznanie małżonkowi należnej mu części udziałów pod warunkiem, że umowa lub statut spółki nie wyklucza takiej możliwości i małżonek ten wyrazi zgodę na taki podział</a:t>
            </a:r>
          </a:p>
          <a:p>
            <a:pPr>
              <a:lnSpc>
                <a:spcPct val="100000"/>
              </a:lnSpc>
              <a:buFont typeface="Arial" panose="020B0604020202020204" pitchFamily="34" charset="0"/>
              <a:buChar char="•"/>
            </a:pPr>
            <a:r>
              <a:rPr lang="pl-PL" sz="1400" dirty="0">
                <a:latin typeface="Arial" panose="020B0604020202020204" pitchFamily="34" charset="0"/>
                <a:cs typeface="Arial" panose="020B0604020202020204" pitchFamily="34" charset="0"/>
              </a:rPr>
              <a:t>przyznanie udziału lub akcji wyłącznie jednemu z małżonków i zobowiązanie go do spłaty równowartości należnej mu części udziałów lub akcji; przy czym obliczając wartość udziałów lub akcji w spółce, trzeba wziąć pod uwagę stan spółki z chwili ustania małżeńskiej wspólności majątkowej, a ceny – z daty orzekania o podziale majątku wspólnego małżonków</a:t>
            </a:r>
          </a:p>
          <a:p>
            <a:pPr>
              <a:lnSpc>
                <a:spcPct val="100000"/>
              </a:lnSpc>
              <a:buFont typeface="Arial" panose="020B0604020202020204" pitchFamily="34" charset="0"/>
              <a:buChar char="•"/>
            </a:pPr>
            <a:r>
              <a:rPr lang="pl-PL" sz="1400" dirty="0">
                <a:latin typeface="Arial" panose="020B0604020202020204" pitchFamily="34" charset="0"/>
                <a:cs typeface="Arial" panose="020B0604020202020204" pitchFamily="34" charset="0"/>
              </a:rPr>
              <a:t>sprzedaż wszystkich udziałów lub akcji osobie trzeciej i podział uzyskanych środków pieniężnych między byłych małżonków.</a:t>
            </a:r>
          </a:p>
          <a:p>
            <a:pPr marL="0" indent="0">
              <a:lnSpc>
                <a:spcPct val="100000"/>
              </a:lnSpc>
              <a:buNone/>
            </a:pPr>
            <a:endParaRPr lang="pl-PL" sz="1400" b="1" dirty="0">
              <a:latin typeface="Arial" panose="020B0604020202020204" pitchFamily="34" charset="0"/>
              <a:cs typeface="Arial" panose="020B0604020202020204" pitchFamily="34" charset="0"/>
            </a:endParaRPr>
          </a:p>
          <a:p>
            <a:pPr marL="0" indent="0">
              <a:lnSpc>
                <a:spcPct val="100000"/>
              </a:lnSpc>
              <a:buNone/>
            </a:pPr>
            <a:r>
              <a:rPr lang="pl-PL" sz="1400" b="1" dirty="0">
                <a:latin typeface="Arial" panose="020B0604020202020204" pitchFamily="34" charset="0"/>
                <a:cs typeface="Arial" panose="020B0604020202020204" pitchFamily="34" charset="0"/>
              </a:rPr>
              <a:t>Uwaga!</a:t>
            </a:r>
            <a:r>
              <a:rPr lang="pl-PL" sz="1400" dirty="0">
                <a:latin typeface="Arial" panose="020B0604020202020204" pitchFamily="34" charset="0"/>
                <a:cs typeface="Arial" panose="020B0604020202020204" pitchFamily="34" charset="0"/>
              </a:rPr>
              <a:t> Małżonkowie mogą samodzielnie dokonać podziału majątku wspólnego, przy czym umowny podział, na skutek którego doszłoby do zbycia udziałów w spółce z ograniczoną odpowiedzialnością na rzecz drugiej strony, wymaga zachowania formy pisemnej z podpisami notarialnie poświadczonymi.</a:t>
            </a:r>
          </a:p>
          <a:p>
            <a:pPr marL="0" indent="0">
              <a:lnSpc>
                <a:spcPct val="100000"/>
              </a:lnSpc>
              <a:buNone/>
            </a:pPr>
            <a:r>
              <a:rPr lang="pl-PL" sz="1400" dirty="0">
                <a:latin typeface="Arial" panose="020B0604020202020204" pitchFamily="34" charset="0"/>
                <a:cs typeface="Arial" panose="020B0604020202020204" pitchFamily="34" charset="0"/>
              </a:rPr>
              <a:t>W przypadku spółki z ograniczoną odpowiedzialnością o fakcie nabycia udziałów – na skutek orzeczenia sądu albo umowy między stronami – </a:t>
            </a:r>
            <a:r>
              <a:rPr lang="pl-PL" sz="1400" b="1" dirty="0">
                <a:latin typeface="Arial" panose="020B0604020202020204" pitchFamily="34" charset="0"/>
                <a:cs typeface="Arial" panose="020B0604020202020204" pitchFamily="34" charset="0"/>
              </a:rPr>
              <a:t>należy zawiadomić spółkę</a:t>
            </a:r>
            <a:r>
              <a:rPr lang="pl-PL" sz="1400" dirty="0">
                <a:latin typeface="Arial" panose="020B0604020202020204" pitchFamily="34" charset="0"/>
                <a:cs typeface="Arial" panose="020B0604020202020204" pitchFamily="34" charset="0"/>
              </a:rPr>
              <a:t>. Konsekwencją niedopełnienia tego wymogu może być na przykład pominięcie nowego wspólnika przy wypłacie dywidendy.</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40</a:t>
            </a:fld>
            <a:endParaRPr lang="pl-PL" altLang="pl-PL"/>
          </a:p>
        </p:txBody>
      </p:sp>
    </p:spTree>
    <p:extLst>
      <p:ext uri="{BB962C8B-B14F-4D97-AF65-F5344CB8AC3E}">
        <p14:creationId xmlns:p14="http://schemas.microsoft.com/office/powerpoint/2010/main" val="32551163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a:bodyPr>
          <a:lstStyle/>
          <a:p>
            <a:r>
              <a:rPr lang="pl-PL" sz="2400" b="1" dirty="0">
                <a:effectLst>
                  <a:outerShdw blurRad="38100" dist="38100" dir="2700000" algn="tl">
                    <a:srgbClr val="000000">
                      <a:alpha val="43137"/>
                    </a:srgbClr>
                  </a:outerShdw>
                </a:effectLst>
                <a:latin typeface="+mn-lt"/>
              </a:rPr>
              <a:t>Ustalenie wartości przedmiotów majątkowych wchodzących w skład majątku wspólnego</a:t>
            </a:r>
          </a:p>
        </p:txBody>
      </p:sp>
      <p:sp>
        <p:nvSpPr>
          <p:cNvPr id="5" name="Podtytuł 4">
            <a:extLst>
              <a:ext uri="{FF2B5EF4-FFF2-40B4-BE49-F238E27FC236}">
                <a16:creationId xmlns:a16="http://schemas.microsoft.com/office/drawing/2014/main" xmlns="" id="{46339DB2-B7E6-4100-BC7B-DC6D96F21AA0}"/>
              </a:ext>
            </a:extLst>
          </p:cNvPr>
          <p:cNvSpPr>
            <a:spLocks noGrp="1"/>
          </p:cNvSpPr>
          <p:nvPr>
            <p:ph type="subTitle" idx="1"/>
          </p:nvPr>
        </p:nvSpPr>
        <p:spPr/>
        <p:txBody>
          <a:bodyPr/>
          <a:lstStyle/>
          <a:p>
            <a:r>
              <a:rPr lang="pl-PL" sz="2400" dirty="0"/>
              <a:t>Sąd ustala wartość składników majątku wg. stanu na dzień ustana wspólności ale według cen z dnia orzekania.</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41</a:t>
            </a:fld>
            <a:endParaRPr lang="pl-PL" altLang="pl-PL"/>
          </a:p>
        </p:txBody>
      </p:sp>
    </p:spTree>
    <p:extLst>
      <p:ext uri="{BB962C8B-B14F-4D97-AF65-F5344CB8AC3E}">
        <p14:creationId xmlns:p14="http://schemas.microsoft.com/office/powerpoint/2010/main" val="4349207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7886700" cy="903634"/>
          </a:xfrm>
        </p:spPr>
        <p:txBody>
          <a:bodyPr>
            <a:normAutofit/>
          </a:bodyPr>
          <a:lstStyle/>
          <a:p>
            <a:r>
              <a:rPr lang="pl-PL" sz="2400" b="1" dirty="0">
                <a:effectLst>
                  <a:outerShdw blurRad="38100" dist="38100" dir="2700000" algn="tl">
                    <a:srgbClr val="000000">
                      <a:alpha val="43137"/>
                    </a:srgbClr>
                  </a:outerShdw>
                </a:effectLst>
                <a:latin typeface="+mn-lt"/>
              </a:rPr>
              <a:t>Ustalenie wartości nieruchomości.</a:t>
            </a:r>
          </a:p>
        </p:txBody>
      </p:sp>
      <p:sp>
        <p:nvSpPr>
          <p:cNvPr id="3" name="Symbol zastępczy zawartości 2"/>
          <p:cNvSpPr>
            <a:spLocks noGrp="1"/>
          </p:cNvSpPr>
          <p:nvPr>
            <p:ph idx="1"/>
          </p:nvPr>
        </p:nvSpPr>
        <p:spPr>
          <a:xfrm>
            <a:off x="539552" y="1484784"/>
            <a:ext cx="7992888" cy="4680520"/>
          </a:xfrm>
        </p:spPr>
        <p:txBody>
          <a:bodyPr>
            <a:normAutofit/>
          </a:bodyPr>
          <a:lstStyle/>
          <a:p>
            <a:pPr marL="0" indent="0">
              <a:lnSpc>
                <a:spcPct val="100000"/>
              </a:lnSpc>
              <a:buNone/>
            </a:pPr>
            <a:r>
              <a:rPr lang="pl-PL" sz="1600" dirty="0">
                <a:effectLst/>
                <a:latin typeface="Arial" panose="020B0604020202020204" pitchFamily="34" charset="0"/>
              </a:rPr>
              <a:t>W postępowaniu o podział majątku </a:t>
            </a:r>
            <a:r>
              <a:rPr lang="pl-PL" sz="1600" dirty="0">
                <a:effectLst/>
                <a:highlight>
                  <a:srgbClr val="FFFF00"/>
                </a:highlight>
                <a:latin typeface="Arial" panose="020B0604020202020204" pitchFamily="34" charset="0"/>
              </a:rPr>
              <a:t>wspólnego ustalanie wartości rynkowej nieruchomości</a:t>
            </a:r>
            <a:r>
              <a:rPr lang="pl-PL" sz="1600" dirty="0">
                <a:effectLst/>
                <a:latin typeface="Arial" panose="020B0604020202020204" pitchFamily="34" charset="0"/>
              </a:rPr>
              <a:t> następuje z uwzględnieniem przepisów ustawy z 21.08.1997 r. o gospodarce nieruchomościami. Przesądza to art. 149, który stanowi, że przepisy rozdziału I, działu IV ustawy stosuje się (z wyłączeniem określenia wartości nieruchomości w związku z realizacją ustawy o scalaniu i wymianie gruntów) do wszystkich nieruchomości, bez względu na ich rodzaj, położenie i przeznaczenie, a także </a:t>
            </a:r>
            <a:r>
              <a:rPr lang="pl-PL" sz="1600" dirty="0">
                <a:solidFill>
                  <a:srgbClr val="FF0000"/>
                </a:solidFill>
                <a:effectLst/>
                <a:latin typeface="Arial" panose="020B0604020202020204" pitchFamily="34" charset="0"/>
              </a:rPr>
              <a:t>bez względu na podmiot własności i cel wyceny</a:t>
            </a:r>
            <a:r>
              <a:rPr lang="pl-PL" sz="1600" dirty="0">
                <a:effectLst/>
                <a:latin typeface="Arial" panose="020B0604020202020204" pitchFamily="34" charset="0"/>
              </a:rPr>
              <a:t> (Wyr. SN z dnia 7.10.2005 r. IV CK 106/05, Post. SN z 8.12.2010 r.,  V CSK 171/10, Post. SN z 20.10.2011 r., IV CSK 12/11).</a:t>
            </a:r>
          </a:p>
          <a:p>
            <a:pPr marL="0" indent="0">
              <a:lnSpc>
                <a:spcPct val="100000"/>
              </a:lnSpc>
              <a:buNone/>
            </a:pPr>
            <a:endParaRPr lang="pl-PL" sz="1600" dirty="0" smtClean="0">
              <a:effectLst/>
              <a:latin typeface="Arial" panose="020B0604020202020204" pitchFamily="34" charset="0"/>
              <a:ea typeface="Times New Roman" panose="02020603050405020304" pitchFamily="18" charset="0"/>
            </a:endParaRPr>
          </a:p>
          <a:p>
            <a:pPr marL="0" indent="0">
              <a:lnSpc>
                <a:spcPct val="100000"/>
              </a:lnSpc>
              <a:buNone/>
            </a:pPr>
            <a:r>
              <a:rPr lang="pl-PL" sz="1600" dirty="0" smtClean="0">
                <a:effectLst/>
                <a:latin typeface="Arial" panose="020B0604020202020204" pitchFamily="34" charset="0"/>
                <a:ea typeface="Times New Roman" panose="02020603050405020304" pitchFamily="18" charset="0"/>
              </a:rPr>
              <a:t>Operat </a:t>
            </a:r>
            <a:r>
              <a:rPr lang="pl-PL" sz="1600" dirty="0">
                <a:effectLst/>
                <a:latin typeface="Arial" panose="020B0604020202020204" pitchFamily="34" charset="0"/>
                <a:ea typeface="Times New Roman" panose="02020603050405020304" pitchFamily="18" charset="0"/>
              </a:rPr>
              <a:t>szacunkowy powinien uwzględniać wymogi wynikające z art. 156 ust. 3 ustawy z dnia 21 sierpnia 1997 r. o gospodarce nieruchomościami. </a:t>
            </a:r>
            <a:r>
              <a:rPr lang="pl-PL" sz="1600" dirty="0">
                <a:latin typeface="Arial" panose="020B0604020202020204" pitchFamily="34" charset="0"/>
              </a:rPr>
              <a:t>Sąd dokonując wyceny powinien zlecić rzeczoznawcy majątkowemu sporządzenie operatu szacunkowego określającego rynkową wartość nieruchomości. Należy pamiętać, że ważność operatu szacunkowego wynosi rok. W przypadku, gdy okres ten minął sąd powinien zlecić dokonanie aktualizacji operatu.</a:t>
            </a:r>
          </a:p>
          <a:p>
            <a:pPr marL="0" indent="0">
              <a:lnSpc>
                <a:spcPct val="100000"/>
              </a:lnSpc>
              <a:buNone/>
            </a:pPr>
            <a:r>
              <a:rPr lang="pl-PL" sz="1600" dirty="0">
                <a:effectLst/>
                <a:latin typeface="Arial" panose="020B0604020202020204" pitchFamily="34" charset="0"/>
              </a:rPr>
              <a:t>Powstaje proble</a:t>
            </a:r>
            <a:r>
              <a:rPr lang="pl-PL" sz="1600" dirty="0">
                <a:latin typeface="Arial" panose="020B0604020202020204" pitchFamily="34" charset="0"/>
              </a:rPr>
              <a:t>m spraw apelacyjnych gdy od sporządzenia operatu minęło więcej niż rok. </a:t>
            </a:r>
            <a:endParaRPr lang="pl-PL" sz="1600" dirty="0">
              <a:effectLst/>
              <a:latin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42</a:t>
            </a:fld>
            <a:endParaRPr lang="pl-PL" altLang="pl-PL"/>
          </a:p>
        </p:txBody>
      </p:sp>
    </p:spTree>
    <p:extLst>
      <p:ext uri="{BB962C8B-B14F-4D97-AF65-F5344CB8AC3E}">
        <p14:creationId xmlns:p14="http://schemas.microsoft.com/office/powerpoint/2010/main" val="2529275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34572" y="262553"/>
            <a:ext cx="8352928" cy="903634"/>
          </a:xfrm>
        </p:spPr>
        <p:txBody>
          <a:bodyPr>
            <a:normAutofit/>
          </a:bodyPr>
          <a:lstStyle/>
          <a:p>
            <a:r>
              <a:rPr lang="pl-PL" sz="2400" b="1" dirty="0">
                <a:effectLst>
                  <a:outerShdw blurRad="38100" dist="38100" dir="2700000" algn="tl">
                    <a:srgbClr val="000000">
                      <a:alpha val="43137"/>
                    </a:srgbClr>
                  </a:outerShdw>
                </a:effectLst>
                <a:latin typeface="+mn-lt"/>
              </a:rPr>
              <a:t>Ustalenie wartości nieruchomości obciążonej hipoteką.</a:t>
            </a:r>
          </a:p>
        </p:txBody>
      </p:sp>
      <p:sp>
        <p:nvSpPr>
          <p:cNvPr id="3" name="Symbol zastępczy zawartości 2"/>
          <p:cNvSpPr>
            <a:spLocks noGrp="1"/>
          </p:cNvSpPr>
          <p:nvPr>
            <p:ph idx="1"/>
          </p:nvPr>
        </p:nvSpPr>
        <p:spPr>
          <a:xfrm>
            <a:off x="539552" y="1412776"/>
            <a:ext cx="7992888" cy="4619600"/>
          </a:xfrm>
        </p:spPr>
        <p:txBody>
          <a:bodyPr>
            <a:normAutofit/>
          </a:bodyPr>
          <a:lstStyle/>
          <a:p>
            <a:pPr marL="0" indent="0">
              <a:lnSpc>
                <a:spcPct val="100000"/>
              </a:lnSpc>
              <a:buNone/>
            </a:pP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Przez wiele lat orzecznictwo SN stało na stanowisku, że obciążenie hipoteczne nieruchomości odpowiadające aktualnemu na dzień dokonania podziału zadłużeniu zabezpieczonemu hipoteką powinno być odjęte od wartości nieruchomości ustalonej w toku postępowania działowego </a:t>
            </a:r>
          </a:p>
          <a:p>
            <a:pPr marL="0" indent="0">
              <a:lnSpc>
                <a:spcPct val="100000"/>
              </a:lnSpc>
              <a:buNone/>
            </a:pPr>
            <a:endPar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endParaRPr>
          </a:p>
          <a:p>
            <a:pPr marL="0" indent="0">
              <a:lnSpc>
                <a:spcPct val="100000"/>
              </a:lnSpc>
              <a:buNone/>
            </a:pP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Sąd Najwyższy zmienił linię orzeczniczą i uznał, że w sprawie o podział majątku wspólnego małżonków obejmującego nieruchomość obciążoną hipoteką zabezpieczającą udzielony małżonkom kredyt bankowy sąd przydzielając tę nieruchomość na własność jednego z małżonków </a:t>
            </a:r>
            <a:r>
              <a:rPr lang="pl-PL" sz="1600" dirty="0">
                <a:solidFill>
                  <a:srgbClr val="FF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ustala jej wartość i jeżeli nie przemawiają przeciwko temu jakieś ważne, szczególne względy z pominięciem wartości obciążenia hipotecznego</a:t>
            </a: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 </a:t>
            </a:r>
          </a:p>
          <a:p>
            <a:pPr marL="0" indent="0">
              <a:lnSpc>
                <a:spcPct val="100000"/>
              </a:lnSpc>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Post. SN z 26.01.2017 r., I CSK 54/16</a:t>
            </a:r>
            <a:endParaRPr lang="pl-PL" sz="1600" dirty="0">
              <a:solidFill>
                <a:srgbClr val="FF0000"/>
              </a:solidFill>
              <a:latin typeface="Arial" panose="020B0604020202020204" pitchFamily="34" charset="0"/>
              <a:cs typeface="Arial" panose="020B0604020202020204" pitchFamily="34" charset="0"/>
            </a:endParaRPr>
          </a:p>
          <a:p>
            <a:pPr marL="0" indent="0">
              <a:lnSpc>
                <a:spcPct val="100000"/>
              </a:lnSpc>
              <a:buNone/>
            </a:pPr>
            <a:r>
              <a:rPr lang="pl-PL" sz="1600" dirty="0">
                <a:solidFill>
                  <a:srgbClr val="000000"/>
                </a:solidFill>
                <a:highlight>
                  <a:srgbClr val="FFFFFF"/>
                </a:highlight>
                <a:latin typeface="Arial" panose="020B0604020202020204" pitchFamily="34" charset="0"/>
                <a:ea typeface="Times New Roman" panose="02020603050405020304" pitchFamily="18" charset="0"/>
                <a:cs typeface="Arial" panose="020B0604020202020204" pitchFamily="34" charset="0"/>
              </a:rPr>
              <a:t>Post. SN z 14.03.2017 r., III CZP 161/16, </a:t>
            </a:r>
          </a:p>
          <a:p>
            <a:pPr marL="0" indent="0">
              <a:lnSpc>
                <a:spcPct val="100000"/>
              </a:lnSpc>
              <a:buNone/>
            </a:pPr>
            <a:r>
              <a:rPr lang="pl-PL" sz="1600" dirty="0" err="1">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Uchw</a:t>
            </a: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 SN z 27.02.2019 r., III CZP 30/18; </a:t>
            </a:r>
          </a:p>
          <a:p>
            <a:pPr marL="0" indent="0">
              <a:lnSpc>
                <a:spcPct val="100000"/>
              </a:lnSpc>
              <a:buNone/>
            </a:pP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Wyr. SN z 28.03.2019 r., III CZP 21/18, </a:t>
            </a:r>
          </a:p>
          <a:p>
            <a:pPr marL="0" indent="0">
              <a:lnSpc>
                <a:spcPct val="100000"/>
              </a:lnSpc>
              <a:buNone/>
            </a:pPr>
            <a:r>
              <a:rPr lang="pl-PL" sz="1600" dirty="0" err="1">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Uchw</a:t>
            </a:r>
            <a:r>
              <a:rPr lang="pl-PL" sz="16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 SN </a:t>
            </a:r>
            <a:r>
              <a:rPr lang="pl-PL" sz="1600"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z 25.07.2019 r., III CZP 14/19.</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43</a:t>
            </a:fld>
            <a:endParaRPr lang="pl-PL" altLang="pl-PL"/>
          </a:p>
        </p:txBody>
      </p:sp>
    </p:spTree>
    <p:extLst>
      <p:ext uri="{BB962C8B-B14F-4D97-AF65-F5344CB8AC3E}">
        <p14:creationId xmlns:p14="http://schemas.microsoft.com/office/powerpoint/2010/main" val="40364477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52400"/>
            <a:ext cx="8208912" cy="1044351"/>
          </a:xfrm>
        </p:spPr>
        <p:txBody>
          <a:bodyPr>
            <a:normAutofit/>
          </a:bodyPr>
          <a:lstStyle/>
          <a:p>
            <a:r>
              <a:rPr lang="pl-PL" sz="2400" b="1" dirty="0">
                <a:latin typeface="+mn-lt"/>
              </a:rPr>
              <a:t>Ustalenie wartości nieruchomości obciążonej hipoteką.</a:t>
            </a:r>
          </a:p>
        </p:txBody>
      </p:sp>
      <p:sp>
        <p:nvSpPr>
          <p:cNvPr id="3" name="Symbol zastępczy zawartości 2"/>
          <p:cNvSpPr>
            <a:spLocks noGrp="1"/>
          </p:cNvSpPr>
          <p:nvPr>
            <p:ph idx="1"/>
          </p:nvPr>
        </p:nvSpPr>
        <p:spPr>
          <a:xfrm>
            <a:off x="477888" y="1412776"/>
            <a:ext cx="8054552" cy="4752528"/>
          </a:xfrm>
        </p:spPr>
        <p:txBody>
          <a:bodyPr>
            <a:normAutofit fontScale="85000" lnSpcReduction="10000"/>
          </a:bodyPr>
          <a:lstStyle/>
          <a:p>
            <a:pPr marL="0" indent="0">
              <a:lnSpc>
                <a:spcPct val="120000"/>
              </a:lnSpc>
              <a:buNone/>
            </a:pPr>
            <a:r>
              <a:rPr lang="pl-PL" sz="1600" dirty="0">
                <a:latin typeface="Arial" panose="020B0604020202020204" pitchFamily="34" charset="0"/>
                <a:ea typeface="Times New Roman" panose="02020603050405020304" pitchFamily="18" charset="0"/>
                <a:cs typeface="Arial" panose="020B0604020202020204" pitchFamily="34" charset="0"/>
              </a:rPr>
              <a:t>W</a:t>
            </a:r>
            <a:r>
              <a:rPr lang="pl-PL" sz="1600" dirty="0">
                <a:effectLst/>
                <a:latin typeface="Arial" panose="020B0604020202020204" pitchFamily="34" charset="0"/>
                <a:ea typeface="Times New Roman" panose="02020603050405020304" pitchFamily="18" charset="0"/>
                <a:cs typeface="Arial" panose="020B0604020202020204" pitchFamily="34" charset="0"/>
              </a:rPr>
              <a:t> postępowaniu o podział majątku wspólnego po ustaniu ustawowej wspólności majątkowej </a:t>
            </a:r>
            <a:r>
              <a:rPr lang="pl-PL" sz="16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sąd uwzględnia wartość rynkową prawa z pominięciem wartości obciążenia hipotecznego</a:t>
            </a:r>
            <a:r>
              <a:rPr lang="pl-PL" sz="1600" dirty="0">
                <a:effectLst/>
                <a:latin typeface="Arial" panose="020B0604020202020204" pitchFamily="34" charset="0"/>
                <a:ea typeface="Times New Roman" panose="02020603050405020304" pitchFamily="18" charset="0"/>
                <a:cs typeface="Arial" panose="020B0604020202020204" pitchFamily="34" charset="0"/>
              </a:rPr>
              <a:t>. W praktyce obrotu nieruchomościami, obciążenie hipoteką nie ma wpływu na wartość rynkową nieruchomości, dlatego też hipoteka obciążająca nieruchomość byłych małżonków będących zarówno dłużnikami osobistymi, jak i dłużnikami rzeczowymi banku (do chwili podziału) nie ma wpływu na wartość rynkową nieruchomości. </a:t>
            </a:r>
          </a:p>
          <a:p>
            <a:pPr marL="0" indent="0">
              <a:lnSpc>
                <a:spcPct val="120000"/>
              </a:lnSpc>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Podział majątku wspólnego nie wpływa na utrzymywanie się solidarnego i osobistego zobowiązania obojga małżonków do spłaty kredytu także po dokonaniu podziału majątku wspólnego, ewentualne ustalenia lub orzeczenie nie wpływa na uprawnienia kredytodawcy. Oznacza to, że po dokonaniu podziału poprzez przyznanie nieruchomości jednemu z małżonków, zobowiązanie kredytowe nadal będzie obciążało oboje byłych małżonków. Nie ma podstaw, aby uznać, że kredyt będzie spłacać akurat ten z byłych małżonków, komu nieruchomość przypadła. Może zatem dojść do sytuacji, że kredyt będzie zmuszony spłacać ten małżonek, któremu nie przyznano nieruchomości. W takiej sytuacji byłby on pokrzywdzony: raz poprzez zmniejszenie spłaty, drugi raz poprzez konieczność spłaty kredytu za nieruchomość, której nie jest już właścicielem. </a:t>
            </a:r>
          </a:p>
          <a:p>
            <a:pPr marL="0" indent="0">
              <a:lnSpc>
                <a:spcPct val="120000"/>
              </a:lnSpc>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Sytuacja taka powoduje konieczność przewidywania przez sąd w postępowaniu podziałowym tego, jak w przyszłości będzie się kształtowała realizacja przez małżonków (zarówno dobrowolna jak i przymusowa) obciążającego ich nadal osobiście zobowiązania solidarnego z tytułu kredytu zabezpieczonego hipoteką. </a:t>
            </a:r>
            <a:endParaRPr lang="pl-PL" sz="1400" dirty="0">
              <a:solidFill>
                <a:srgbClr val="FF0000"/>
              </a:solidFill>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44</a:t>
            </a:fld>
            <a:endParaRPr lang="pl-PL" altLang="pl-PL"/>
          </a:p>
        </p:txBody>
      </p:sp>
    </p:spTree>
    <p:extLst>
      <p:ext uri="{BB962C8B-B14F-4D97-AF65-F5344CB8AC3E}">
        <p14:creationId xmlns:p14="http://schemas.microsoft.com/office/powerpoint/2010/main" val="41145545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83529"/>
            <a:ext cx="8515350" cy="903634"/>
          </a:xfrm>
        </p:spPr>
        <p:txBody>
          <a:bodyPr>
            <a:normAutofit/>
          </a:bodyPr>
          <a:lstStyle/>
          <a:p>
            <a:r>
              <a:rPr lang="pl-PL" sz="2400" b="1" dirty="0">
                <a:effectLst>
                  <a:outerShdw blurRad="38100" dist="38100" dir="2700000" algn="tl">
                    <a:srgbClr val="000000">
                      <a:alpha val="43137"/>
                    </a:srgbClr>
                  </a:outerShdw>
                </a:effectLst>
                <a:latin typeface="+mn-lt"/>
              </a:rPr>
              <a:t>Ustalenie wartości nieruchomości obciążonej hipoteką.</a:t>
            </a:r>
          </a:p>
        </p:txBody>
      </p:sp>
      <p:sp>
        <p:nvSpPr>
          <p:cNvPr id="3" name="Symbol zastępczy zawartości 2"/>
          <p:cNvSpPr>
            <a:spLocks noGrp="1"/>
          </p:cNvSpPr>
          <p:nvPr>
            <p:ph idx="1"/>
          </p:nvPr>
        </p:nvSpPr>
        <p:spPr>
          <a:xfrm>
            <a:off x="467544" y="1412776"/>
            <a:ext cx="8136904" cy="4799559"/>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Zabezpieczenie rzeczowe nie zmienia wielkości zobowiązania kredytowego współwłaścicieli i nie przenosi na uczestnika, który otrzyma rzecz lub prawo, obowiązku samodzielnej spłaty długu z uwagi na zagrożenie egzekucją z nieruchomości (prawa) z wykorzystaniem hipoteki. </a:t>
            </a:r>
            <a:r>
              <a:rPr lang="pl-PL" sz="1600" dirty="0">
                <a:highlight>
                  <a:srgbClr val="FFFF00"/>
                </a:highlight>
                <a:latin typeface="Arial" panose="020B0604020202020204" pitchFamily="34" charset="0"/>
                <a:cs typeface="Arial" panose="020B0604020202020204" pitchFamily="34" charset="0"/>
              </a:rPr>
              <a:t>Wierzyciel zachowuje swobodę wyboru dłużnika, od którego będzie się domagał zapłaty i nie ma obowiązku zaspokajania się z przedmiotu hipoteki</a:t>
            </a:r>
            <a:r>
              <a:rPr lang="pl-PL" sz="1600" dirty="0">
                <a:latin typeface="Arial" panose="020B0604020202020204" pitchFamily="34" charset="0"/>
                <a:cs typeface="Arial" panose="020B0604020202020204" pitchFamily="34" charset="0"/>
              </a:rPr>
              <a:t>. Również utrata przez jednego z dłużników osobistych pozycji dłużnika rzeczowego, stanowiąca skutek przyznania innemu współuprawnionemu wspólnej dotychczas nieruchomości lub prawa, nie wpływa na rozmiar zobowiązania ani na wiążący charakter zabezpieczenia hipotecznego. </a:t>
            </a:r>
          </a:p>
          <a:p>
            <a:pPr marL="0" indent="0">
              <a:lnSpc>
                <a:spcPct val="100000"/>
              </a:lnSpc>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Nie ma podstaw, aby Sąd w postępowaniu podziałowym zajmował się kwestiami przyszłej spłaty długów obciążających małżonków. W chwili decydowania o podziale majątku i wysokości stosownej spłaty czyli praktycznie w dniu zamknięcia rozprawy poprzedzającej wydanie prawomocnego orzeczenia sąd nie dysponuje żadnymi danymi ani przesłankami umożliwiającymi zajęcie stanowiska co do tego, jak będzie przebiegać w przyszłości spłata niewymagalnego jeszcze i rozłożonego na lata kredytu obciążającego oboje małżonków jako dłużników osobistych. </a:t>
            </a:r>
            <a:r>
              <a:rPr lang="pl-PL" sz="16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Były małżonek, który po zakończeniu sprawy o podział majątku wspólnego będzie samodzielnie spłacał raty kredytu  będzie mógł skutecznie dochodzić roszczeń od </a:t>
            </a:r>
            <a:r>
              <a:rPr lang="pl-PL" sz="1600" dirty="0" err="1">
                <a:effectLst/>
                <a:highlight>
                  <a:srgbClr val="FFFF00"/>
                </a:highlight>
                <a:latin typeface="Arial" panose="020B0604020202020204" pitchFamily="34" charset="0"/>
                <a:ea typeface="Times New Roman" panose="02020603050405020304" pitchFamily="18" charset="0"/>
                <a:cs typeface="Arial" panose="020B0604020202020204" pitchFamily="34" charset="0"/>
              </a:rPr>
              <a:t>współkredytobiorcy</a:t>
            </a:r>
            <a:r>
              <a:rPr lang="pl-PL" sz="16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 na zasadzie odpowiedzialności regresowej.</a:t>
            </a:r>
          </a:p>
          <a:p>
            <a:pPr marL="0" indent="0">
              <a:lnSpc>
                <a:spcPct val="100000"/>
              </a:lnSpc>
              <a:buNone/>
            </a:pPr>
            <a:endParaRPr lang="pl-PL" sz="16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45</a:t>
            </a:fld>
            <a:endParaRPr lang="pl-PL" altLang="pl-PL"/>
          </a:p>
        </p:txBody>
      </p:sp>
    </p:spTree>
    <p:extLst>
      <p:ext uri="{BB962C8B-B14F-4D97-AF65-F5344CB8AC3E}">
        <p14:creationId xmlns:p14="http://schemas.microsoft.com/office/powerpoint/2010/main" val="14779709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73149" y="257175"/>
            <a:ext cx="8515350" cy="903634"/>
          </a:xfrm>
        </p:spPr>
        <p:txBody>
          <a:bodyPr>
            <a:normAutofit/>
          </a:bodyPr>
          <a:lstStyle/>
          <a:p>
            <a:r>
              <a:rPr lang="pl-PL" sz="2400" b="1" dirty="0">
                <a:effectLst>
                  <a:outerShdw blurRad="38100" dist="38100" dir="2700000" algn="tl">
                    <a:srgbClr val="000000">
                      <a:alpha val="43137"/>
                    </a:srgbClr>
                  </a:outerShdw>
                </a:effectLst>
                <a:latin typeface="+mn-lt"/>
              </a:rPr>
              <a:t>Ustalenie wartości nieruchomości obciążonej hipoteką.</a:t>
            </a:r>
          </a:p>
        </p:txBody>
      </p:sp>
      <p:sp>
        <p:nvSpPr>
          <p:cNvPr id="3" name="Symbol zastępczy zawartości 2"/>
          <p:cNvSpPr>
            <a:spLocks noGrp="1"/>
          </p:cNvSpPr>
          <p:nvPr>
            <p:ph idx="1"/>
          </p:nvPr>
        </p:nvSpPr>
        <p:spPr>
          <a:xfrm>
            <a:off x="457200" y="1414877"/>
            <a:ext cx="8147248" cy="4630391"/>
          </a:xfrm>
        </p:spPr>
        <p:txBody>
          <a:bodyPr>
            <a:normAutofit fontScale="92500"/>
          </a:bodyPr>
          <a:lstStyle/>
          <a:p>
            <a:pPr marL="0" indent="0">
              <a:lnSpc>
                <a:spcPct val="110000"/>
              </a:lnSpc>
              <a:buNone/>
            </a:pPr>
            <a:r>
              <a:rPr lang="pl-PL" sz="1600" dirty="0">
                <a:effectLst/>
                <a:latin typeface="Arial" panose="020B0604020202020204" pitchFamily="34" charset="0"/>
                <a:ea typeface="Times New Roman" panose="02020603050405020304" pitchFamily="18" charset="0"/>
              </a:rPr>
              <a:t>Strony mogą zbyć prawo do nieruchomości wspólnie i w porozumieniu na wolnym rynku i z uzyskanej ceny zaspokoić dług hipoteczny, dokonując podziału pozostałej kwoty między siebie, ewentualnie wynegocjować z bankiem (wierzycielem hipotecznym) stosowną zmianę umowy kredytowej, pociągającą za sobą przykładowo zwolnienie jednego z małżonków z długu, co upoważniałoby do obniżenia spłaty należnej zwolnionemu z długu małżonkowi w sytuacji, w której małżonek otrzymujący nieruchomość ponosiłby odpowiedzialność osobistą i rzeczową za dług zabezpieczony hipotecznie. </a:t>
            </a:r>
          </a:p>
          <a:p>
            <a:pPr marL="0" indent="0">
              <a:lnSpc>
                <a:spcPct val="110000"/>
              </a:lnSpc>
              <a:buNone/>
            </a:pPr>
            <a:r>
              <a:rPr lang="pl-PL" sz="1600" dirty="0">
                <a:effectLst/>
                <a:latin typeface="Arial" panose="020B0604020202020204" pitchFamily="34" charset="0"/>
                <a:ea typeface="Times New Roman" panose="02020603050405020304" pitchFamily="18" charset="0"/>
              </a:rPr>
              <a:t>Decydując się na sądowy podział majątku wspólnego, małżonkowie muszą liczyć się z konsekwencjami regulacji tego postępowania przez obowiązujące normy prawa materialnego i procesowego. W sprawie o podział majątku wspólnego małżonków, obejmującego nieruchomość obciążoną hipoteką zabezpieczającą udzielony małżonkom kredyt bankowy, sąd - przydzielając tę nieruchomość na własność jednego z małżonków - ustala jej wartość, </a:t>
            </a:r>
            <a:r>
              <a:rPr lang="pl-PL" sz="1600" dirty="0">
                <a:effectLst/>
                <a:highlight>
                  <a:srgbClr val="FFFF00"/>
                </a:highlight>
                <a:latin typeface="Arial" panose="020B0604020202020204" pitchFamily="34" charset="0"/>
                <a:ea typeface="Times New Roman" panose="02020603050405020304" pitchFamily="18" charset="0"/>
              </a:rPr>
              <a:t>jeżeli nie przemawiają przeciwko temu ważne względy, z pominięciem wartości obciążenia hipotecznego </a:t>
            </a:r>
          </a:p>
          <a:p>
            <a:pPr>
              <a:lnSpc>
                <a:spcPct val="110000"/>
              </a:lnSpc>
              <a:buFontTx/>
              <a:buChar char="-"/>
            </a:pPr>
            <a:r>
              <a:rPr lang="pl-PL" sz="1600" b="1" dirty="0">
                <a:solidFill>
                  <a:srgbClr val="FF0000"/>
                </a:solidFill>
                <a:effectLst/>
                <a:latin typeface="Arial" panose="020B0604020202020204" pitchFamily="34" charset="0"/>
                <a:ea typeface="Times New Roman" panose="02020603050405020304" pitchFamily="18" charset="0"/>
              </a:rPr>
              <a:t>uchwała SN z dnia 28 marca 2019 r., III CZP 21/18; </a:t>
            </a:r>
          </a:p>
          <a:p>
            <a:pPr>
              <a:lnSpc>
                <a:spcPct val="110000"/>
              </a:lnSpc>
              <a:buFontTx/>
              <a:buChar char="-"/>
            </a:pPr>
            <a:r>
              <a:rPr lang="pl-PL" sz="1600" b="1" dirty="0">
                <a:solidFill>
                  <a:srgbClr val="FF0000"/>
                </a:solidFill>
                <a:effectLst/>
                <a:latin typeface="Arial" panose="020B0604020202020204" pitchFamily="34" charset="0"/>
                <a:ea typeface="Times New Roman" panose="02020603050405020304" pitchFamily="18" charset="0"/>
              </a:rPr>
              <a:t>uchwała SN z dnia 25 lipca 2019 r., III CZP 14/19; </a:t>
            </a:r>
          </a:p>
          <a:p>
            <a:pPr>
              <a:lnSpc>
                <a:spcPct val="110000"/>
              </a:lnSpc>
              <a:buFontTx/>
              <a:buChar char="-"/>
            </a:pPr>
            <a:r>
              <a:rPr lang="pl-PL" sz="1600" b="1" dirty="0">
                <a:solidFill>
                  <a:srgbClr val="FF0000"/>
                </a:solidFill>
                <a:effectLst/>
                <a:latin typeface="Arial" panose="020B0604020202020204" pitchFamily="34" charset="0"/>
                <a:ea typeface="Times New Roman" panose="02020603050405020304" pitchFamily="18" charset="0"/>
              </a:rPr>
              <a:t>postanowienie SN z dnia 13 marca 2020 r., III CZP 64/19.</a:t>
            </a:r>
            <a:endParaRPr lang="pl-PL" sz="14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46</a:t>
            </a:fld>
            <a:endParaRPr lang="pl-PL" altLang="pl-PL"/>
          </a:p>
        </p:txBody>
      </p:sp>
    </p:spTree>
    <p:extLst>
      <p:ext uri="{BB962C8B-B14F-4D97-AF65-F5344CB8AC3E}">
        <p14:creationId xmlns:p14="http://schemas.microsoft.com/office/powerpoint/2010/main" val="34972103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10022"/>
            <a:ext cx="8515350" cy="975642"/>
          </a:xfrm>
        </p:spPr>
        <p:txBody>
          <a:bodyPr>
            <a:normAutofit/>
          </a:bodyPr>
          <a:lstStyle/>
          <a:p>
            <a:r>
              <a:rPr lang="pl-PL" sz="2400" b="1" dirty="0">
                <a:effectLst>
                  <a:outerShdw blurRad="38100" dist="38100" dir="2700000" algn="tl">
                    <a:srgbClr val="000000">
                      <a:alpha val="43137"/>
                    </a:srgbClr>
                  </a:outerShdw>
                </a:effectLst>
                <a:latin typeface="+mn-lt"/>
              </a:rPr>
              <a:t>Ważne przesłanki ustalenia wartości nieruchomości z uwzględnieniem obciążenia hipotecznego.</a:t>
            </a:r>
          </a:p>
        </p:txBody>
      </p:sp>
      <p:sp>
        <p:nvSpPr>
          <p:cNvPr id="3" name="Symbol zastępczy zawartości 2"/>
          <p:cNvSpPr>
            <a:spLocks noGrp="1"/>
          </p:cNvSpPr>
          <p:nvPr>
            <p:ph idx="1"/>
          </p:nvPr>
        </p:nvSpPr>
        <p:spPr>
          <a:xfrm>
            <a:off x="476747" y="1412776"/>
            <a:ext cx="8055693" cy="4608512"/>
          </a:xfrm>
        </p:spPr>
        <p:txBody>
          <a:bodyPr>
            <a:normAutofit fontScale="92500"/>
          </a:bodyPr>
          <a:lstStyle/>
          <a:p>
            <a:pPr marL="0" indent="0">
              <a:lnSpc>
                <a:spcPct val="110000"/>
              </a:lnSpc>
              <a:buNone/>
            </a:pPr>
            <a:r>
              <a:rPr lang="pl-PL" sz="1400" dirty="0">
                <a:effectLst/>
                <a:latin typeface="Arial" panose="020B0604020202020204" pitchFamily="34" charset="0"/>
                <a:ea typeface="Times New Roman" panose="02020603050405020304" pitchFamily="18" charset="0"/>
              </a:rPr>
              <a:t>W konkretnych sprawach mogą wystąpić okoliczności, które spowodują, że typowe rozwiązanie nie będzie spełniało swojej roli, ponieważ nie doprowadzi do założonego celu postępowania podziałowego, tj. do usunięcia stanu współwłasności nieruchomości bądź wspólności prawa </a:t>
            </a:r>
            <a:r>
              <a:rPr lang="pl-PL" sz="1400" dirty="0">
                <a:solidFill>
                  <a:srgbClr val="FF0000"/>
                </a:solidFill>
                <a:effectLst/>
                <a:latin typeface="Arial" panose="020B0604020202020204" pitchFamily="34" charset="0"/>
                <a:ea typeface="Times New Roman" panose="02020603050405020304" pitchFamily="18" charset="0"/>
              </a:rPr>
              <a:t>w sposób sprawiedliwie wyważający interesy współuprawnionych</a:t>
            </a:r>
            <a:r>
              <a:rPr lang="pl-PL" sz="1400" dirty="0">
                <a:effectLst/>
                <a:latin typeface="Arial" panose="020B0604020202020204" pitchFamily="34" charset="0"/>
                <a:ea typeface="Times New Roman" panose="02020603050405020304" pitchFamily="18" charset="0"/>
              </a:rPr>
              <a:t>. </a:t>
            </a:r>
            <a:endParaRPr lang="pl-PL" sz="1400" dirty="0" smtClean="0">
              <a:effectLst/>
              <a:latin typeface="Arial" panose="020B0604020202020204" pitchFamily="34" charset="0"/>
              <a:ea typeface="Times New Roman" panose="02020603050405020304" pitchFamily="18" charset="0"/>
            </a:endParaRPr>
          </a:p>
          <a:p>
            <a:pPr marL="0" indent="0">
              <a:lnSpc>
                <a:spcPct val="110000"/>
              </a:lnSpc>
              <a:buNone/>
            </a:pPr>
            <a:r>
              <a:rPr lang="pl-PL" sz="1400" dirty="0" smtClean="0">
                <a:effectLst/>
                <a:latin typeface="Arial" panose="020B0604020202020204" pitchFamily="34" charset="0"/>
                <a:ea typeface="Times New Roman" panose="02020603050405020304" pitchFamily="18" charset="0"/>
              </a:rPr>
              <a:t>Odliczenie </a:t>
            </a:r>
            <a:r>
              <a:rPr lang="pl-PL" sz="1400" dirty="0">
                <a:effectLst/>
                <a:latin typeface="Arial" panose="020B0604020202020204" pitchFamily="34" charset="0"/>
                <a:ea typeface="Times New Roman" panose="02020603050405020304" pitchFamily="18" charset="0"/>
              </a:rPr>
              <a:t>od wartości nieruchomości obciążenia hipotecznego mogą wynikać z osobistej lub majątkowej sytuacji współuprawnionych, </a:t>
            </a:r>
            <a:r>
              <a:rPr lang="pl-PL" sz="1400" dirty="0" smtClean="0">
                <a:effectLst/>
                <a:latin typeface="Arial" panose="020B0604020202020204" pitchFamily="34" charset="0"/>
                <a:ea typeface="Times New Roman" panose="02020603050405020304" pitchFamily="18" charset="0"/>
              </a:rPr>
              <a:t>proporcji </a:t>
            </a:r>
            <a:r>
              <a:rPr lang="pl-PL" sz="1400" dirty="0">
                <a:effectLst/>
                <a:latin typeface="Arial" panose="020B0604020202020204" pitchFamily="34" charset="0"/>
                <a:ea typeface="Times New Roman" panose="02020603050405020304" pitchFamily="18" charset="0"/>
              </a:rPr>
              <a:t>w jakiej pozostaje wielkości obciążenia do wartości obciążonej nieruchomości lub </a:t>
            </a:r>
            <a:r>
              <a:rPr lang="pl-PL" sz="1400" dirty="0" smtClean="0">
                <a:effectLst/>
                <a:latin typeface="Arial" panose="020B0604020202020204" pitchFamily="34" charset="0"/>
                <a:ea typeface="Times New Roman" panose="02020603050405020304" pitchFamily="18" charset="0"/>
              </a:rPr>
              <a:t>prawa powodującej, </a:t>
            </a:r>
            <a:r>
              <a:rPr lang="pl-PL" sz="1400" dirty="0">
                <a:effectLst/>
                <a:latin typeface="Arial" panose="020B0604020202020204" pitchFamily="34" charset="0"/>
                <a:ea typeface="Times New Roman" panose="02020603050405020304" pitchFamily="18" charset="0"/>
              </a:rPr>
              <a:t>że obciążenie rzutuje na wartość rynkową nieruchomości lub prawa, a nawet </a:t>
            </a:r>
            <a:r>
              <a:rPr lang="pl-PL" sz="1400" dirty="0" smtClean="0">
                <a:effectLst/>
                <a:latin typeface="Arial" panose="020B0604020202020204" pitchFamily="34" charset="0"/>
                <a:ea typeface="Times New Roman" panose="02020603050405020304" pitchFamily="18" charset="0"/>
              </a:rPr>
              <a:t>pozbawia </a:t>
            </a:r>
            <a:r>
              <a:rPr lang="pl-PL" sz="1400" dirty="0">
                <a:effectLst/>
                <a:latin typeface="Arial" panose="020B0604020202020204" pitchFamily="34" charset="0"/>
                <a:ea typeface="Times New Roman" panose="02020603050405020304" pitchFamily="18" charset="0"/>
              </a:rPr>
              <a:t>przedmiot zabezpieczenia możliwości zbycia lub też prowadzi do poważnego zagrożenia krzywdzącym i nieodpowiadającym założeniom postępowania działowego wynikiem tego postępowania. </a:t>
            </a:r>
          </a:p>
          <a:p>
            <a:pPr marL="0" indent="0">
              <a:lnSpc>
                <a:spcPct val="110000"/>
              </a:lnSpc>
              <a:buNone/>
            </a:pPr>
            <a:r>
              <a:rPr lang="pl-PL" sz="1400" dirty="0">
                <a:solidFill>
                  <a:srgbClr val="FF0000"/>
                </a:solidFill>
                <a:effectLst/>
                <a:latin typeface="Arial" panose="020B0604020202020204" pitchFamily="34" charset="0"/>
                <a:ea typeface="Times New Roman" panose="02020603050405020304" pitchFamily="18" charset="0"/>
              </a:rPr>
              <a:t>W takich wypadkach możliwe jest uwzględnienie obciążenia przez odliczenie nominalnej wartości hipoteki albo też zastosowanie innych rynkowych kryteriów urealniania wartości przedmiotu zniesienia współwłasności (wspólności), gdyż przyjąć należy, że wówczas zabezpieczone obciążenie wpływa negatywnie na wartość przedmiotu działu między uczestnikami postępowania działowego. </a:t>
            </a:r>
          </a:p>
          <a:p>
            <a:pPr marL="0" indent="0">
              <a:lnSpc>
                <a:spcPct val="110000"/>
              </a:lnSpc>
              <a:buNone/>
            </a:pPr>
            <a:r>
              <a:rPr lang="pl-PL" sz="1400" dirty="0">
                <a:effectLst/>
                <a:latin typeface="Arial" panose="020B0604020202020204" pitchFamily="34" charset="0"/>
                <a:ea typeface="Times New Roman" panose="02020603050405020304" pitchFamily="18" charset="0"/>
              </a:rPr>
              <a:t>Wielość różnych okoliczności faktycznych dotyczących przyczyn ustanowienia ciążącego na przedmiocie działu zabezpieczenia hipotecznego, którym nie musi być zadłużenie bezpośrednio związane z zakupem nieruchomości lub prawa, lecz np. osobisty dług jednego ze współwłaścicieli lub współuprawnionych, bądź nawet dług osoby trzeciej, wymaga pozostawienia sądowi możliwości dostosowania metody szacowania wartości i dokonywania rozliczeń między podmiotami wychodzącymi ze współwłasności (wspólności) w sposób bardziej elastyczny, uwzględniający kryteria ekonomiczne, gdy wymagać tego będą okoliczności.</a:t>
            </a:r>
            <a:endParaRPr lang="pl-PL" sz="1400" dirty="0">
              <a:effectLst/>
              <a:latin typeface="Times New Roman" panose="02020603050405020304" pitchFamily="18" charset="0"/>
              <a:ea typeface="Times New Roman" panose="02020603050405020304" pitchFamily="18"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47</a:t>
            </a:fld>
            <a:endParaRPr lang="pl-PL" altLang="pl-PL"/>
          </a:p>
        </p:txBody>
      </p:sp>
    </p:spTree>
    <p:extLst>
      <p:ext uri="{BB962C8B-B14F-4D97-AF65-F5344CB8AC3E}">
        <p14:creationId xmlns:p14="http://schemas.microsoft.com/office/powerpoint/2010/main" val="1825414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11110" y="260648"/>
            <a:ext cx="8263830" cy="903633"/>
          </a:xfrm>
        </p:spPr>
        <p:txBody>
          <a:bodyPr>
            <a:normAutofit/>
          </a:bodyPr>
          <a:lstStyle/>
          <a:p>
            <a:r>
              <a:rPr lang="pl-PL" sz="2400" b="1" dirty="0">
                <a:effectLst>
                  <a:outerShdw blurRad="38100" dist="38100" dir="2700000" algn="tl">
                    <a:srgbClr val="000000">
                      <a:alpha val="43137"/>
                    </a:srgbClr>
                  </a:outerShdw>
                </a:effectLst>
                <a:latin typeface="+mn-lt"/>
              </a:rPr>
              <a:t>Spłata kredytu a roszczenia regresowe.</a:t>
            </a:r>
          </a:p>
        </p:txBody>
      </p:sp>
      <p:sp>
        <p:nvSpPr>
          <p:cNvPr id="3" name="Symbol zastępczy zawartości 2"/>
          <p:cNvSpPr>
            <a:spLocks noGrp="1"/>
          </p:cNvSpPr>
          <p:nvPr>
            <p:ph idx="1"/>
          </p:nvPr>
        </p:nvSpPr>
        <p:spPr>
          <a:xfrm>
            <a:off x="537521" y="1448842"/>
            <a:ext cx="8068958" cy="4799558"/>
          </a:xfrm>
        </p:spPr>
        <p:txBody>
          <a:bodyPr>
            <a:noAutofit/>
          </a:bodyPr>
          <a:lstStyle/>
          <a:p>
            <a:pPr marL="0" indent="0">
              <a:lnSpc>
                <a:spcPct val="100000"/>
              </a:lnSpc>
              <a:buNone/>
            </a:pPr>
            <a:r>
              <a:rPr lang="pl-PL" sz="1600" dirty="0">
                <a:latin typeface="Arial" panose="020B0604020202020204" pitchFamily="34" charset="0"/>
                <a:cs typeface="Arial" panose="020B0604020202020204" pitchFamily="34" charset="0"/>
              </a:rPr>
              <a:t>U</a:t>
            </a:r>
            <a:r>
              <a:rPr lang="pl-PL" sz="1600" dirty="0">
                <a:effectLst/>
                <a:latin typeface="Arial" panose="020B0604020202020204" pitchFamily="34" charset="0"/>
                <a:cs typeface="Arial" panose="020B0604020202020204" pitchFamily="34" charset="0"/>
              </a:rPr>
              <a:t>trata przez jednego z małżonków (tego, który nie otrzymuje nieruchomości) statusu dłużnika rzeczowego, jest prawnie obojętna, gdyż oboje małżonkowie pozostają nadal zobowiązanymi dłużnikami osobistymi kredytodawcy, a ustanowione na nieruchomości zabezpieczenie pozostaje w mocy. </a:t>
            </a:r>
          </a:p>
          <a:p>
            <a:pPr marL="0" indent="0">
              <a:lnSpc>
                <a:spcPct val="100000"/>
              </a:lnSpc>
              <a:buNone/>
            </a:pPr>
            <a:r>
              <a:rPr lang="pl-PL" sz="1600" dirty="0">
                <a:solidFill>
                  <a:srgbClr val="FF0000"/>
                </a:solidFill>
                <a:latin typeface="Arial" panose="020B0604020202020204" pitchFamily="34" charset="0"/>
                <a:cs typeface="Arial" panose="020B0604020202020204" pitchFamily="34" charset="0"/>
              </a:rPr>
              <a:t>Sposób rozdzielenia wspólnie zgromadzonego majątku między współuprawnionymi nie może bowiem wpływać na sytuację prawną ich wierzycieli </a:t>
            </a:r>
            <a:r>
              <a:rPr lang="pl-PL" sz="1600" dirty="0">
                <a:latin typeface="Arial" panose="020B0604020202020204" pitchFamily="34" charset="0"/>
                <a:cs typeface="Arial" panose="020B0604020202020204" pitchFamily="34" charset="0"/>
              </a:rPr>
              <a:t>(Post. SN z 26 września 1968 r., III CRN 209/68, z 26.01.1972 r., III CRN 477/71, z 12.01.1978 r., III CRN 333/77, z dnia 20.09.2000 r.)</a:t>
            </a:r>
            <a:endParaRPr lang="pl-PL" sz="1600" dirty="0">
              <a:effectLst/>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Byli małżonkowie mimo przyznania nieruchomości jednemu z nich nadal pozostają dłużnikami osobistymi banku. Małżonkowi, który spłaca kredyt bankowy, jako dłużnikowi solidarnemu przysługuje roszczenie regresowe o zwrot odpowiedniej części spłaconego kredytu. Dotyczy to jednak rat kredytu spłaconych i nie może obejmować rat przyszłych. Ustalenie przez sąd, kto powinien spłacać kredyt nie jest wiążące wobec banku o wpływa jedynie na wzajemne regresowe rozliczenia stron. </a:t>
            </a:r>
            <a:r>
              <a:rPr lang="pl-PL" sz="1600" dirty="0">
                <a:solidFill>
                  <a:srgbClr val="FF0000"/>
                </a:solidFill>
                <a:latin typeface="Arial" panose="020B0604020202020204" pitchFamily="34" charset="0"/>
                <a:cs typeface="Arial" panose="020B0604020202020204" pitchFamily="34" charset="0"/>
              </a:rPr>
              <a:t>Art. 618 § 3 KPC nie wyłącza dochodzenia między małżonkami roszczenia o zwrot kwoty zobowiązania zabezpieczonego hipoteką, spłaconego przez jednego z nich po uprawomocnieniu się postanowienia o podziale majątku wspólnego.</a:t>
            </a:r>
            <a:r>
              <a:rPr lang="pl-PL" sz="1600" dirty="0">
                <a:latin typeface="Arial" panose="020B0604020202020204" pitchFamily="34" charset="0"/>
                <a:cs typeface="Arial" panose="020B0604020202020204" pitchFamily="34" charset="0"/>
              </a:rPr>
              <a:t>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27.02.2019 r., III CZP 30/18).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48</a:t>
            </a:fld>
            <a:endParaRPr lang="pl-PL" altLang="pl-PL"/>
          </a:p>
        </p:txBody>
      </p:sp>
    </p:spTree>
    <p:extLst>
      <p:ext uri="{BB962C8B-B14F-4D97-AF65-F5344CB8AC3E}">
        <p14:creationId xmlns:p14="http://schemas.microsoft.com/office/powerpoint/2010/main" val="17662269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260648"/>
            <a:ext cx="8191822" cy="918492"/>
          </a:xfrm>
        </p:spPr>
        <p:txBody>
          <a:bodyPr>
            <a:normAutofit/>
          </a:bodyPr>
          <a:lstStyle/>
          <a:p>
            <a:r>
              <a:rPr lang="pl-PL" sz="2400" b="1" dirty="0">
                <a:latin typeface="+mn-lt"/>
              </a:rPr>
              <a:t>Spłata kredytu a roszczenia regresowe.</a:t>
            </a:r>
          </a:p>
        </p:txBody>
      </p:sp>
      <p:sp>
        <p:nvSpPr>
          <p:cNvPr id="3" name="Symbol zastępczy zawartości 2"/>
          <p:cNvSpPr>
            <a:spLocks noGrp="1"/>
          </p:cNvSpPr>
          <p:nvPr>
            <p:ph idx="1"/>
          </p:nvPr>
        </p:nvSpPr>
        <p:spPr>
          <a:xfrm>
            <a:off x="611560" y="1711896"/>
            <a:ext cx="7920880" cy="4536504"/>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Jeżeli jeden z małżonków </a:t>
            </a:r>
            <a:r>
              <a:rPr lang="pl-PL" sz="1800" dirty="0">
                <a:highlight>
                  <a:srgbClr val="FFFF00"/>
                </a:highlight>
                <a:latin typeface="Arial" panose="020B0604020202020204" pitchFamily="34" charset="0"/>
                <a:cs typeface="Arial" panose="020B0604020202020204" pitchFamily="34" charset="0"/>
              </a:rPr>
              <a:t>spłaca kredyt przed postępowaniem podziałowym </a:t>
            </a:r>
            <a:r>
              <a:rPr lang="pl-PL" sz="1800" dirty="0">
                <a:latin typeface="Arial" panose="020B0604020202020204" pitchFamily="34" charset="0"/>
                <a:cs typeface="Arial" panose="020B0604020202020204" pitchFamily="34" charset="0"/>
              </a:rPr>
              <a:t>i przed wydaniem postanowienia działowego, to spłacone raty (w udziale jaki przypada na drugiego byłego małżonka) mogą zostać potrącone z kwotą do spłaty w przypadku przejęcia nieruchomości. </a:t>
            </a:r>
          </a:p>
          <a:p>
            <a:pPr marL="0" indent="0">
              <a:lnSpc>
                <a:spcPct val="100000"/>
              </a:lnSpc>
              <a:buNone/>
            </a:pPr>
            <a:endParaRPr lang="pl-PL" sz="1800" dirty="0">
              <a:highlight>
                <a:srgbClr val="FFFF00"/>
              </a:highlight>
              <a:latin typeface="Arial" panose="020B0604020202020204" pitchFamily="34" charset="0"/>
              <a:cs typeface="Arial" panose="020B0604020202020204" pitchFamily="34" charset="0"/>
            </a:endParaRPr>
          </a:p>
          <a:p>
            <a:pPr marL="0" indent="0">
              <a:lnSpc>
                <a:spcPct val="100000"/>
              </a:lnSpc>
              <a:buNone/>
            </a:pPr>
            <a:r>
              <a:rPr lang="pl-PL" sz="1800" dirty="0">
                <a:highlight>
                  <a:srgbClr val="FFFF00"/>
                </a:highlight>
                <a:latin typeface="Arial" panose="020B0604020202020204" pitchFamily="34" charset="0"/>
                <a:cs typeface="Arial" panose="020B0604020202020204" pitchFamily="34" charset="0"/>
              </a:rPr>
              <a:t>Spłata rat dokonana po wydaniu postanowienia podziałowego </a:t>
            </a:r>
            <a:r>
              <a:rPr lang="pl-PL" sz="1800" dirty="0">
                <a:latin typeface="Arial" panose="020B0604020202020204" pitchFamily="34" charset="0"/>
                <a:cs typeface="Arial" panose="020B0604020202020204" pitchFamily="34" charset="0"/>
              </a:rPr>
              <a:t>powoduje, że były małżonek spłacający kredyt każdą ze spłacanych rat (w udziale jaki przypada na drugiego byłego małżonka) będzie mógł żądać spłaty lub potrącać z zasądzonej do spłaty kwoty.</a:t>
            </a:r>
          </a:p>
          <a:p>
            <a:pPr marL="0" indent="0">
              <a:lnSpc>
                <a:spcPct val="100000"/>
              </a:lnSpc>
              <a:buNone/>
            </a:pPr>
            <a:endParaRPr lang="pl-PL" sz="1800" dirty="0">
              <a:highlight>
                <a:srgbClr val="FFFF00"/>
              </a:highlight>
              <a:latin typeface="Arial" panose="020B0604020202020204" pitchFamily="34" charset="0"/>
              <a:cs typeface="Arial" panose="020B0604020202020204" pitchFamily="34" charset="0"/>
            </a:endParaRPr>
          </a:p>
          <a:p>
            <a:pPr marL="0" indent="0">
              <a:lnSpc>
                <a:spcPct val="100000"/>
              </a:lnSpc>
              <a:buNone/>
            </a:pPr>
            <a:r>
              <a:rPr lang="pl-PL" sz="1800" dirty="0">
                <a:highlight>
                  <a:srgbClr val="FFFF00"/>
                </a:highlight>
                <a:latin typeface="Arial" panose="020B0604020202020204" pitchFamily="34" charset="0"/>
                <a:cs typeface="Arial" panose="020B0604020202020204" pitchFamily="34" charset="0"/>
              </a:rPr>
              <a:t>Niektóre sądy rozkładają zasądzoną kwotę na raty tak by były małżonek spłacający mógł dokonywać potrąceń z rat spłacanych na rzecz banku.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49</a:t>
            </a:fld>
            <a:endParaRPr lang="pl-PL" altLang="pl-PL"/>
          </a:p>
        </p:txBody>
      </p:sp>
    </p:spTree>
    <p:extLst>
      <p:ext uri="{BB962C8B-B14F-4D97-AF65-F5344CB8AC3E}">
        <p14:creationId xmlns:p14="http://schemas.microsoft.com/office/powerpoint/2010/main" val="2832300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52400"/>
            <a:ext cx="7670676" cy="1050016"/>
          </a:xfrm>
        </p:spPr>
        <p:txBody>
          <a:bodyPr>
            <a:normAutofit/>
          </a:bodyPr>
          <a:lstStyle/>
          <a:p>
            <a:r>
              <a:rPr lang="pl-PL" sz="2400" b="1" dirty="0">
                <a:effectLst>
                  <a:outerShdw blurRad="38100" dist="38100" dir="2700000" algn="tl">
                    <a:srgbClr val="000000">
                      <a:alpha val="43137"/>
                    </a:srgbClr>
                  </a:outerShdw>
                </a:effectLst>
                <a:latin typeface="+mn-lt"/>
              </a:rPr>
              <a:t>Podmioty uprawnione do złożenia wniosku o podział majątku.</a:t>
            </a:r>
          </a:p>
        </p:txBody>
      </p:sp>
      <p:sp>
        <p:nvSpPr>
          <p:cNvPr id="3" name="Symbol zastępczy zawartości 2"/>
          <p:cNvSpPr>
            <a:spLocks noGrp="1"/>
          </p:cNvSpPr>
          <p:nvPr>
            <p:ph idx="1"/>
          </p:nvPr>
        </p:nvSpPr>
        <p:spPr>
          <a:xfrm>
            <a:off x="467544" y="1756130"/>
            <a:ext cx="8208912" cy="4525963"/>
          </a:xfrm>
        </p:spPr>
        <p:txBody>
          <a:bodyPr>
            <a:normAutofit/>
          </a:bodyPr>
          <a:lstStyle/>
          <a:p>
            <a:pPr marL="0" indent="0">
              <a:spcBef>
                <a:spcPts val="0"/>
              </a:spcBef>
              <a:spcAft>
                <a:spcPts val="1200"/>
              </a:spcAft>
              <a:buNone/>
            </a:pPr>
            <a:r>
              <a:rPr lang="pl-PL" sz="1800" dirty="0">
                <a:latin typeface="Arial" panose="020B0604020202020204" pitchFamily="34" charset="0"/>
                <a:cs typeface="Arial" panose="020B0604020202020204" pitchFamily="34" charset="0"/>
              </a:rPr>
              <a:t>Wniosek o podział majątku może być skutecznie złożony przez:</a:t>
            </a:r>
          </a:p>
          <a:p>
            <a:pPr marL="457200" indent="-457200">
              <a:spcBef>
                <a:spcPts val="0"/>
              </a:spcBef>
              <a:spcAft>
                <a:spcPts val="1200"/>
              </a:spcAft>
              <a:buAutoNum type="arabicParenR"/>
            </a:pPr>
            <a:r>
              <a:rPr lang="pl-PL" sz="1800" dirty="0">
                <a:latin typeface="Arial" panose="020B0604020202020204" pitchFamily="34" charset="0"/>
                <a:cs typeface="Arial" panose="020B0604020202020204" pitchFamily="34" charset="0"/>
              </a:rPr>
              <a:t>każdego z małżonków lub byłych małżonków,</a:t>
            </a:r>
          </a:p>
          <a:p>
            <a:pPr marL="457200" indent="-457200">
              <a:spcBef>
                <a:spcPts val="0"/>
              </a:spcBef>
              <a:spcAft>
                <a:spcPts val="1200"/>
              </a:spcAft>
              <a:buAutoNum type="arabicParenR"/>
            </a:pPr>
            <a:r>
              <a:rPr lang="pl-PL" sz="1800" dirty="0">
                <a:latin typeface="Arial" panose="020B0604020202020204" pitchFamily="34" charset="0"/>
                <a:cs typeface="Arial" panose="020B0604020202020204" pitchFamily="34" charset="0"/>
              </a:rPr>
              <a:t>spadkobierców małżonków, jeżeli małżeństwo ustało przez śmierć którego z małżonków, bądź jeżeli któryś z małżonków lub oboje zmarło po ustaniu wspólności ale przez złożeniem wniosku o podział majątku wspólnego;</a:t>
            </a:r>
          </a:p>
          <a:p>
            <a:pPr marL="457200" indent="-457200">
              <a:spcBef>
                <a:spcPts val="0"/>
              </a:spcBef>
              <a:spcAft>
                <a:spcPts val="1200"/>
              </a:spcAft>
              <a:buAutoNum type="arabicParenR"/>
            </a:pPr>
            <a:r>
              <a:rPr lang="pl-PL" sz="1800" dirty="0">
                <a:latin typeface="Arial" panose="020B0604020202020204" pitchFamily="34" charset="0"/>
                <a:cs typeface="Arial" panose="020B0604020202020204" pitchFamily="34" charset="0"/>
              </a:rPr>
              <a:t>nabywców spadku lub udziału w spadku;</a:t>
            </a:r>
          </a:p>
          <a:p>
            <a:pPr marL="457200" indent="-457200">
              <a:spcBef>
                <a:spcPts val="0"/>
              </a:spcBef>
              <a:spcAft>
                <a:spcPts val="1200"/>
              </a:spcAft>
              <a:buAutoNum type="arabicParenR"/>
            </a:pPr>
            <a:r>
              <a:rPr lang="pl-PL" sz="1800" dirty="0">
                <a:latin typeface="Arial" panose="020B0604020202020204" pitchFamily="34" charset="0"/>
                <a:cs typeface="Arial" panose="020B0604020202020204" pitchFamily="34" charset="0"/>
              </a:rPr>
              <a:t>następców prawnych małżonka i ich spadkobierców, jeżeli małżonek po ustaniu wspólności zbył swój udział osobie trzeciej (art. 198 KC w zw. z 42 KRO);</a:t>
            </a:r>
          </a:p>
          <a:p>
            <a:pPr marL="457200" indent="-457200">
              <a:spcBef>
                <a:spcPts val="0"/>
              </a:spcBef>
              <a:spcAft>
                <a:spcPts val="1200"/>
              </a:spcAft>
              <a:buAutoNum type="arabicParenR"/>
            </a:pPr>
            <a:r>
              <a:rPr lang="pl-PL" sz="1800" dirty="0">
                <a:latin typeface="Arial" panose="020B0604020202020204" pitchFamily="34" charset="0"/>
                <a:cs typeface="Arial" panose="020B0604020202020204" pitchFamily="34" charset="0"/>
              </a:rPr>
              <a:t>wierzyciela, który w postępowaniu egzekucyjnym zajął roszczenie o podział majątku wspólnego (art. 912 § 1 KPC);</a:t>
            </a:r>
          </a:p>
          <a:p>
            <a:pPr marL="0" indent="0">
              <a:spcBef>
                <a:spcPts val="0"/>
              </a:spcBef>
              <a:spcAft>
                <a:spcPts val="1200"/>
              </a:spcAft>
              <a:buNone/>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a:t>
            </a:fld>
            <a:endParaRPr lang="pl-PL" altLang="pl-PL"/>
          </a:p>
        </p:txBody>
      </p:sp>
    </p:spTree>
    <p:extLst>
      <p:ext uri="{BB962C8B-B14F-4D97-AF65-F5344CB8AC3E}">
        <p14:creationId xmlns:p14="http://schemas.microsoft.com/office/powerpoint/2010/main" val="6653675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Ustalenie wartości nieruchomości w przypadku budowy domu na gruncie jednego z małżonków.</a:t>
            </a:r>
          </a:p>
        </p:txBody>
      </p:sp>
      <p:sp>
        <p:nvSpPr>
          <p:cNvPr id="3" name="Symbol zastępczy zawartości 2"/>
          <p:cNvSpPr>
            <a:spLocks noGrp="1"/>
          </p:cNvSpPr>
          <p:nvPr>
            <p:ph idx="1"/>
          </p:nvPr>
        </p:nvSpPr>
        <p:spPr>
          <a:xfrm>
            <a:off x="717426" y="1772816"/>
            <a:ext cx="7743006" cy="4475584"/>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W sytuacji, gdy małżonkowie w czasie trwania wspólności ustawowej wspólnie wybudowali dom na gruncie wchodzącym w skład majątku osobistego jednego z nich, wartość nakładów określa się w ten sposób, że </a:t>
            </a:r>
            <a:r>
              <a:rPr lang="pl-PL" sz="1800" dirty="0">
                <a:solidFill>
                  <a:srgbClr val="FF0000"/>
                </a:solidFill>
                <a:latin typeface="Arial" panose="020B0604020202020204" pitchFamily="34" charset="0"/>
                <a:cs typeface="Arial" panose="020B0604020202020204" pitchFamily="34" charset="0"/>
              </a:rPr>
              <a:t>najpierw ustala się ułamkowy udział nakładu małżonków w wartości domu wg. cen rynkowych z czasu jego budowy, a następnie oblicza się ten sam ułamkowy udział w wartości domu wg ren rynkowych z chwili podziału majątku wspó</a:t>
            </a:r>
            <a:r>
              <a:rPr lang="pl-PL" sz="1800" dirty="0">
                <a:latin typeface="Arial" panose="020B0604020202020204" pitchFamily="34" charset="0"/>
                <a:cs typeface="Arial" panose="020B0604020202020204" pitchFamily="34" charset="0"/>
              </a:rPr>
              <a:t>lnego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16.12.1980, III CZP 46/80).</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Spotykana jest też koncepcja, że określany jest udział małżonka w kosztach budowy budynku, następnie określana jest tzw. </a:t>
            </a:r>
            <a:r>
              <a:rPr lang="pl-PL" sz="1800" dirty="0">
                <a:solidFill>
                  <a:srgbClr val="FF0000"/>
                </a:solidFill>
                <a:latin typeface="Arial" panose="020B0604020202020204" pitchFamily="34" charset="0"/>
                <a:cs typeface="Arial" panose="020B0604020202020204" pitchFamily="34" charset="0"/>
              </a:rPr>
              <a:t>wartość odtworzeniowa budynku</a:t>
            </a:r>
            <a:r>
              <a:rPr lang="pl-PL" sz="1800" dirty="0">
                <a:latin typeface="Arial" panose="020B0604020202020204" pitchFamily="34" charset="0"/>
                <a:cs typeface="Arial" panose="020B0604020202020204" pitchFamily="34" charset="0"/>
              </a:rPr>
              <a:t> na dzień dokonywania wyceny i do rozliczenia przyjmowany jest udział w wartości odtworzeniowej budynku.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50</a:t>
            </a:fld>
            <a:endParaRPr lang="pl-PL" altLang="pl-PL"/>
          </a:p>
        </p:txBody>
      </p:sp>
    </p:spTree>
    <p:extLst>
      <p:ext uri="{BB962C8B-B14F-4D97-AF65-F5344CB8AC3E}">
        <p14:creationId xmlns:p14="http://schemas.microsoft.com/office/powerpoint/2010/main" val="42422823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Autofit/>
          </a:bodyPr>
          <a:lstStyle/>
          <a:p>
            <a:r>
              <a:rPr lang="pl-PL" sz="2400" b="1" dirty="0">
                <a:effectLst>
                  <a:outerShdw blurRad="38100" dist="38100" dir="2700000" algn="tl">
                    <a:srgbClr val="000000">
                      <a:alpha val="43137"/>
                    </a:srgbClr>
                  </a:outerShdw>
                </a:effectLst>
                <a:latin typeface="+mn-lt"/>
              </a:rPr>
              <a:t>Żądanie ustalenia nierównych udziałów w majątku.</a:t>
            </a:r>
          </a:p>
        </p:txBody>
      </p:sp>
      <p:sp>
        <p:nvSpPr>
          <p:cNvPr id="3" name="Symbol zastępczy zawartości 2"/>
          <p:cNvSpPr>
            <a:spLocks noGrp="1"/>
          </p:cNvSpPr>
          <p:nvPr>
            <p:ph idx="1"/>
          </p:nvPr>
        </p:nvSpPr>
        <p:spPr>
          <a:xfrm>
            <a:off x="573409" y="1412777"/>
            <a:ext cx="8113391" cy="4680520"/>
          </a:xfrm>
        </p:spPr>
        <p:txBody>
          <a:bodyPr>
            <a:normAutofit lnSpcReduction="10000"/>
          </a:bodyPr>
          <a:lstStyle/>
          <a:p>
            <a:pPr marL="0" indent="0">
              <a:lnSpc>
                <a:spcPct val="110000"/>
              </a:lnSpc>
              <a:buNone/>
            </a:pPr>
            <a:r>
              <a:rPr lang="pl-PL" sz="1600" dirty="0">
                <a:effectLst/>
                <a:latin typeface="Arial" panose="020B0604020202020204" pitchFamily="34" charset="0"/>
                <a:ea typeface="Calibri" panose="020F0502020204030204" pitchFamily="34" charset="0"/>
                <a:cs typeface="Arial" panose="020B0604020202020204" pitchFamily="34" charset="0"/>
              </a:rPr>
              <a:t>Z chwilą ustania wspólności majątkowej małżeńskiej i przekształcenia we współwłasność w częściach ułamkowych, następuje określenie udziałów małżonków w majątku wspólnym. </a:t>
            </a:r>
          </a:p>
          <a:p>
            <a:pPr marL="0" indent="0">
              <a:lnSpc>
                <a:spcPct val="110000"/>
              </a:lnSpc>
              <a:buNone/>
            </a:pPr>
            <a:endParaRPr lang="pl-PL" sz="1600" dirty="0">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buNone/>
            </a:pPr>
            <a:r>
              <a:rPr lang="pl-PL" sz="1600" dirty="0">
                <a:solidFill>
                  <a:srgbClr val="FF0000"/>
                </a:solidFill>
                <a:latin typeface="Arial" panose="020B0604020202020204" pitchFamily="34" charset="0"/>
                <a:ea typeface="Calibri" panose="020F0502020204030204" pitchFamily="34" charset="0"/>
                <a:cs typeface="Arial" panose="020B0604020202020204" pitchFamily="34" charset="0"/>
              </a:rPr>
              <a:t>A</a:t>
            </a:r>
            <a:r>
              <a:rPr lang="pl-PL" sz="1600" dirty="0">
                <a:solidFill>
                  <a:srgbClr val="FF0000"/>
                </a:solidFill>
                <a:effectLst/>
                <a:latin typeface="Arial" panose="020B0604020202020204" pitchFamily="34" charset="0"/>
                <a:ea typeface="Calibri" panose="020F0502020204030204" pitchFamily="34" charset="0"/>
                <a:cs typeface="Arial" panose="020B0604020202020204" pitchFamily="34" charset="0"/>
              </a:rPr>
              <a:t>rt. 43 § 1 KRO </a:t>
            </a:r>
            <a:r>
              <a:rPr lang="pl-PL" sz="1600" dirty="0">
                <a:effectLst/>
                <a:latin typeface="Arial" panose="020B0604020202020204" pitchFamily="34" charset="0"/>
                <a:ea typeface="Calibri" panose="020F0502020204030204" pitchFamily="34" charset="0"/>
                <a:cs typeface="Arial" panose="020B0604020202020204" pitchFamily="34" charset="0"/>
              </a:rPr>
              <a:t>ustanawia domniemanie, że z chwilą ustania wspólności ustawowej, oboje małżonkowie mają równe udziały w majątku, który był nią objęty. </a:t>
            </a:r>
          </a:p>
          <a:p>
            <a:pPr marL="0" indent="0">
              <a:lnSpc>
                <a:spcPct val="110000"/>
              </a:lnSpc>
              <a:buNone/>
            </a:pPr>
            <a:r>
              <a:rPr lang="pl-PL" sz="1600" dirty="0">
                <a:effectLst/>
                <a:latin typeface="Arial" panose="020B0604020202020204" pitchFamily="34" charset="0"/>
                <a:ea typeface="Calibri" panose="020F0502020204030204" pitchFamily="34" charset="0"/>
                <a:cs typeface="Arial" panose="020B0604020202020204" pitchFamily="34" charset="0"/>
              </a:rPr>
              <a:t>Dopiero wówczas jeżeli jeden z współmałżonków - zainteresowany ustaleniem innej wielkości udziałów wykaże różny stopień przyczyniania się do powstania tego majątku przez małżonków, możliwe jest ustalenie nierównych udziałów. </a:t>
            </a:r>
          </a:p>
          <a:p>
            <a:pPr marL="0" indent="0">
              <a:lnSpc>
                <a:spcPct val="110000"/>
              </a:lnSpc>
              <a:buNone/>
            </a:pPr>
            <a:endParaRPr lang="pl-PL" sz="1600" dirty="0">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buNone/>
            </a:pPr>
            <a:r>
              <a:rPr lang="pl-PL" sz="1600" dirty="0">
                <a:latin typeface="Arial" panose="020B0604020202020204" pitchFamily="34" charset="0"/>
                <a:ea typeface="Calibri" panose="020F0502020204030204" pitchFamily="34" charset="0"/>
                <a:cs typeface="Arial" panose="020B0604020202020204" pitchFamily="34" charset="0"/>
              </a:rPr>
              <a:t>Ustalenie nierównych udziałów odbywa się wyłącznie na zadanie strony. Przy </a:t>
            </a:r>
            <a:r>
              <a:rPr lang="pl-PL" sz="1600" dirty="0">
                <a:effectLst/>
                <a:latin typeface="Arial" panose="020B0604020202020204" pitchFamily="34" charset="0"/>
                <a:ea typeface="Calibri" panose="020F0502020204030204" pitchFamily="34" charset="0"/>
                <a:cs typeface="Arial" panose="020B0604020202020204" pitchFamily="34" charset="0"/>
              </a:rPr>
              <a:t>braku żądania ustalenia - zastosowanie znajduje zasada wyrażona w art. 43 § 1 KRO</a:t>
            </a:r>
          </a:p>
          <a:p>
            <a:pPr marL="0" indent="0">
              <a:lnSpc>
                <a:spcPct val="110000"/>
              </a:lnSpc>
              <a:buNone/>
            </a:pPr>
            <a:endParaRPr lang="pl-PL" sz="16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buNone/>
            </a:pPr>
            <a:r>
              <a:rPr lang="pl-PL" sz="1600" dirty="0">
                <a:effectLst/>
                <a:latin typeface="Arial" panose="020B0604020202020204" pitchFamily="34" charset="0"/>
                <a:ea typeface="Calibri" panose="020F0502020204030204" pitchFamily="34" charset="0"/>
                <a:cs typeface="Arial" panose="020B0604020202020204" pitchFamily="34" charset="0"/>
              </a:rPr>
              <a:t>Dopiero gdy ważne powody i stopień przyczynienia się do jego powstania to uzasadnia, możliwe jest – na żądanie jednego z byłych małżonków – ustalenie nierównych udziałów a nawet pozbawienie małżonka udziału w majątku wspólnym.</a:t>
            </a:r>
          </a:p>
          <a:p>
            <a:pPr marL="0" indent="0">
              <a:lnSpc>
                <a:spcPct val="110000"/>
              </a:lnSpc>
              <a:buNone/>
            </a:pPr>
            <a:endParaRPr lang="pl-PL" sz="16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51</a:t>
            </a:fld>
            <a:endParaRPr lang="pl-PL" altLang="pl-PL"/>
          </a:p>
        </p:txBody>
      </p:sp>
    </p:spTree>
    <p:extLst>
      <p:ext uri="{BB962C8B-B14F-4D97-AF65-F5344CB8AC3E}">
        <p14:creationId xmlns:p14="http://schemas.microsoft.com/office/powerpoint/2010/main" val="27371714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31676"/>
            <a:ext cx="8015287" cy="914400"/>
          </a:xfrm>
        </p:spPr>
        <p:txBody>
          <a:bodyPr>
            <a:noAutofit/>
          </a:bodyPr>
          <a:lstStyle/>
          <a:p>
            <a:r>
              <a:rPr lang="pl-PL" sz="2400" b="1" dirty="0">
                <a:effectLst>
                  <a:outerShdw blurRad="38100" dist="38100" dir="2700000" algn="tl">
                    <a:srgbClr val="000000">
                      <a:alpha val="43137"/>
                    </a:srgbClr>
                  </a:outerShdw>
                </a:effectLst>
                <a:latin typeface="+mn-lt"/>
                <a:cs typeface="Arial" panose="020B0604020202020204" pitchFamily="34" charset="0"/>
              </a:rPr>
              <a:t>Żądanie ustalenia nierównych udziałów w majątku.</a:t>
            </a:r>
          </a:p>
        </p:txBody>
      </p:sp>
      <p:sp>
        <p:nvSpPr>
          <p:cNvPr id="3" name="Symbol zastępczy zawartości 2"/>
          <p:cNvSpPr>
            <a:spLocks noGrp="1"/>
          </p:cNvSpPr>
          <p:nvPr>
            <p:ph idx="1"/>
          </p:nvPr>
        </p:nvSpPr>
        <p:spPr>
          <a:xfrm>
            <a:off x="573409" y="1495325"/>
            <a:ext cx="8015287" cy="4861026"/>
          </a:xfrm>
        </p:spPr>
        <p:txBody>
          <a:bodyPr>
            <a:normAutofit fontScale="92500"/>
          </a:bodyPr>
          <a:lstStyle/>
          <a:p>
            <a:pPr marL="0" indent="0" algn="just">
              <a:lnSpc>
                <a:spcPct val="110000"/>
              </a:lnSpc>
              <a:spcBef>
                <a:spcPts val="0"/>
              </a:spcBef>
              <a:spcAft>
                <a:spcPts val="800"/>
              </a:spcAft>
              <a:buNone/>
              <a:tabLst>
                <a:tab pos="317500" algn="l"/>
              </a:tabLst>
            </a:pPr>
            <a:r>
              <a:rPr lang="pl-PL" sz="1800" dirty="0">
                <a:effectLst/>
                <a:latin typeface="Arial" panose="020B0604020202020204" pitchFamily="34" charset="0"/>
                <a:ea typeface="Calibri" panose="020F0502020204030204" pitchFamily="34" charset="0"/>
                <a:cs typeface="Arial" panose="020B0604020202020204" pitchFamily="34" charset="0"/>
              </a:rPr>
              <a:t>Ustawodawca uzależnił możliwość zastosowania art. 43 § 2 KRO od łącznego spełnienia przesłanek:</a:t>
            </a:r>
            <a:r>
              <a:rPr lang="pl-PL" sz="1800" dirty="0">
                <a:latin typeface="Arial" panose="020B0604020202020204" pitchFamily="34" charset="0"/>
                <a:ea typeface="Calibri" panose="020F0502020204030204" pitchFamily="34" charset="0"/>
                <a:cs typeface="Arial" panose="020B0604020202020204" pitchFamily="34" charset="0"/>
              </a:rPr>
              <a:t> </a:t>
            </a:r>
          </a:p>
          <a:p>
            <a:pPr marL="342900" indent="-342900" algn="just">
              <a:lnSpc>
                <a:spcPct val="110000"/>
              </a:lnSpc>
              <a:spcBef>
                <a:spcPts val="0"/>
              </a:spcBef>
              <a:spcAft>
                <a:spcPts val="800"/>
              </a:spcAft>
              <a:buFont typeface="+mj-lt"/>
              <a:buAutoNum type="arabicPeriod"/>
              <a:tabLst>
                <a:tab pos="317500" algn="l"/>
              </a:tabLst>
            </a:pPr>
            <a:r>
              <a:rPr lang="pl-PL" sz="1800" dirty="0">
                <a:effectLst/>
                <a:highlight>
                  <a:srgbClr val="FFFF00"/>
                </a:highlight>
                <a:latin typeface="Arial" panose="020B0604020202020204" pitchFamily="34" charset="0"/>
                <a:ea typeface="Calibri" panose="020F0502020204030204" pitchFamily="34" charset="0"/>
                <a:cs typeface="Arial" panose="020B0604020202020204" pitchFamily="34" charset="0"/>
              </a:rPr>
              <a:t>przyczynienia się małżonków do powstania majątku wspólnego w różnym stopniu i</a:t>
            </a:r>
          </a:p>
          <a:p>
            <a:pPr marL="342900" indent="-342900" algn="just">
              <a:lnSpc>
                <a:spcPct val="110000"/>
              </a:lnSpc>
              <a:spcBef>
                <a:spcPts val="0"/>
              </a:spcBef>
              <a:spcAft>
                <a:spcPts val="800"/>
              </a:spcAft>
              <a:buFont typeface="+mj-lt"/>
              <a:buAutoNum type="arabicPeriod"/>
              <a:tabLst>
                <a:tab pos="317500" algn="l"/>
              </a:tabLst>
            </a:pPr>
            <a:r>
              <a:rPr lang="pl-PL" sz="1800" dirty="0">
                <a:effectLst/>
                <a:highlight>
                  <a:srgbClr val="FFFF00"/>
                </a:highlight>
                <a:latin typeface="Arial" panose="020B0604020202020204" pitchFamily="34" charset="0"/>
                <a:ea typeface="Calibri" panose="020F0502020204030204" pitchFamily="34" charset="0"/>
                <a:cs typeface="Arial" panose="020B0604020202020204" pitchFamily="34" charset="0"/>
              </a:rPr>
              <a:t>istnienia ważnych powodów, które uzasadniają ustalenie udziałów w innym od równości stosunku. </a:t>
            </a:r>
          </a:p>
          <a:p>
            <a:pPr marL="0" indent="0" algn="just">
              <a:lnSpc>
                <a:spcPct val="110000"/>
              </a:lnSpc>
              <a:spcBef>
                <a:spcPts val="0"/>
              </a:spcBef>
              <a:spcAft>
                <a:spcPts val="800"/>
              </a:spcAft>
              <a:buNone/>
              <a:tabLst>
                <a:tab pos="317500" algn="l"/>
              </a:tabLst>
            </a:pPr>
            <a:endParaRPr lang="pl-PL" sz="18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spcBef>
                <a:spcPts val="0"/>
              </a:spcBef>
              <a:buNone/>
            </a:pPr>
            <a:r>
              <a:rPr lang="pl-PL" sz="1800" dirty="0">
                <a:effectLst/>
                <a:latin typeface="Arial" panose="020B0604020202020204" pitchFamily="34" charset="0"/>
                <a:ea typeface="Calibri" panose="020F0502020204030204" pitchFamily="34" charset="0"/>
                <a:cs typeface="Arial" panose="020B0604020202020204" pitchFamily="34" charset="0"/>
              </a:rPr>
              <a:t>Ważne powody stanowią w swej istocie względy natury etycznej. Ważne powody sprawiają, że w niektórych stanach faktycznych, równość udziałów małżonków w ich majątku wspólnym będzie kolidować z zasadami współżycia społecznego. </a:t>
            </a:r>
          </a:p>
          <a:p>
            <a:pPr marL="0" indent="0">
              <a:lnSpc>
                <a:spcPct val="110000"/>
              </a:lnSpc>
              <a:spcBef>
                <a:spcPts val="0"/>
              </a:spcBef>
              <a:buNone/>
            </a:pPr>
            <a:endParaRPr lang="pl-PL" sz="18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10000"/>
              </a:lnSpc>
              <a:spcBef>
                <a:spcPts val="0"/>
              </a:spcBef>
              <a:buNone/>
            </a:pPr>
            <a:r>
              <a:rPr lang="pl-PL" sz="1800" dirty="0">
                <a:effectLst/>
                <a:latin typeface="Arial" panose="020B0604020202020204" pitchFamily="34" charset="0"/>
                <a:ea typeface="Calibri" panose="020F0502020204030204" pitchFamily="34" charset="0"/>
                <a:cs typeface="Arial" panose="020B0604020202020204" pitchFamily="34" charset="0"/>
              </a:rPr>
              <a:t>Może wystąpić w sytuacji, w której jeden z małżonków, w sposób uporczywy lub rażący nie przyczynił się do powstania majątku wspólnego stosownie do swoich sił i możliwości zarobkowych (post. SN z 26.11.1973, III CRN 227/73). </a:t>
            </a:r>
          </a:p>
          <a:p>
            <a:pPr marL="0" indent="0">
              <a:lnSpc>
                <a:spcPct val="110000"/>
              </a:lnSpc>
              <a:spcBef>
                <a:spcPts val="0"/>
              </a:spcBef>
              <a:buNone/>
            </a:pPr>
            <a:r>
              <a:rPr lang="pl-PL" sz="1800" dirty="0">
                <a:effectLst/>
                <a:latin typeface="Arial" panose="020B0604020202020204" pitchFamily="34" charset="0"/>
                <a:ea typeface="Calibri" panose="020F0502020204030204" pitchFamily="34" charset="0"/>
                <a:cs typeface="Arial" panose="020B0604020202020204" pitchFamily="34" charset="0"/>
              </a:rPr>
              <a:t>Najczęściej taka sytuacja ma miejsce w sytuacji porzucenia rodziny.</a:t>
            </a: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52</a:t>
            </a:fld>
            <a:endParaRPr lang="pl-PL" altLang="pl-PL"/>
          </a:p>
        </p:txBody>
      </p:sp>
    </p:spTree>
    <p:extLst>
      <p:ext uri="{BB962C8B-B14F-4D97-AF65-F5344CB8AC3E}">
        <p14:creationId xmlns:p14="http://schemas.microsoft.com/office/powerpoint/2010/main" val="7383717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Żądanie ustalenia nierównych udziałów w majątku.</a:t>
            </a:r>
          </a:p>
        </p:txBody>
      </p:sp>
      <p:sp>
        <p:nvSpPr>
          <p:cNvPr id="3" name="Symbol zastępczy zawartości 2"/>
          <p:cNvSpPr>
            <a:spLocks noGrp="1"/>
          </p:cNvSpPr>
          <p:nvPr>
            <p:ph idx="1"/>
          </p:nvPr>
        </p:nvSpPr>
        <p:spPr>
          <a:xfrm>
            <a:off x="467544" y="1412776"/>
            <a:ext cx="8208912" cy="4525963"/>
          </a:xfrm>
        </p:spPr>
        <p:txBody>
          <a:bodyPr/>
          <a:lstStyle/>
          <a:p>
            <a:pPr marL="0" indent="0">
              <a:lnSpc>
                <a:spcPct val="100000"/>
              </a:lnSpc>
              <a:buNone/>
            </a:pPr>
            <a:r>
              <a:rPr lang="pl-PL" sz="1800" dirty="0">
                <a:effectLst/>
                <a:latin typeface="Arial" panose="020B0604020202020204" pitchFamily="34" charset="0"/>
                <a:ea typeface="Calibri" panose="020F0502020204030204" pitchFamily="34" charset="0"/>
              </a:rPr>
              <a:t>Ważnymi powodami są zachowania szkodliwe dla interesów rodziny, zależne od małżonka, zawinione i naganne postępowanie takie jak:</a:t>
            </a:r>
          </a:p>
          <a:p>
            <a:pPr>
              <a:lnSpc>
                <a:spcPct val="100000"/>
              </a:lnSpc>
              <a:buFontTx/>
              <a:buChar char="-"/>
            </a:pPr>
            <a:r>
              <a:rPr lang="pl-PL" sz="1800" dirty="0">
                <a:effectLst/>
                <a:latin typeface="Arial" panose="020B0604020202020204" pitchFamily="34" charset="0"/>
                <a:ea typeface="Calibri" panose="020F0502020204030204" pitchFamily="34" charset="0"/>
              </a:rPr>
              <a:t>porzucenie rodziny,</a:t>
            </a:r>
          </a:p>
          <a:p>
            <a:pPr>
              <a:lnSpc>
                <a:spcPct val="100000"/>
              </a:lnSpc>
              <a:buFontTx/>
              <a:buChar char="-"/>
            </a:pPr>
            <a:r>
              <a:rPr lang="pl-PL" sz="1800" dirty="0">
                <a:effectLst/>
                <a:latin typeface="Arial" panose="020B0604020202020204" pitchFamily="34" charset="0"/>
                <a:ea typeface="Calibri" panose="020F0502020204030204" pitchFamily="34" charset="0"/>
              </a:rPr>
              <a:t>niewykazywanie troski, </a:t>
            </a:r>
          </a:p>
          <a:p>
            <a:pPr>
              <a:lnSpc>
                <a:spcPct val="100000"/>
              </a:lnSpc>
              <a:buFontTx/>
              <a:buChar char="-"/>
            </a:pPr>
            <a:r>
              <a:rPr lang="pl-PL" sz="1800" dirty="0">
                <a:effectLst/>
                <a:latin typeface="Arial" panose="020B0604020202020204" pitchFamily="34" charset="0"/>
                <a:ea typeface="Calibri" panose="020F0502020204030204" pitchFamily="34" charset="0"/>
              </a:rPr>
              <a:t>prowadzeniu nagannego moralnie trybu życia, </a:t>
            </a:r>
            <a:endParaRPr lang="pl-PL" sz="1800" dirty="0">
              <a:latin typeface="Arial" panose="020B0604020202020204" pitchFamily="34" charset="0"/>
              <a:ea typeface="Calibri" panose="020F0502020204030204" pitchFamily="34" charset="0"/>
            </a:endParaRPr>
          </a:p>
          <a:p>
            <a:pPr>
              <a:lnSpc>
                <a:spcPct val="100000"/>
              </a:lnSpc>
              <a:buFontTx/>
              <a:buChar char="-"/>
            </a:pPr>
            <a:r>
              <a:rPr lang="pl-PL" sz="1800" dirty="0">
                <a:effectLst/>
                <a:latin typeface="Arial" panose="020B0604020202020204" pitchFamily="34" charset="0"/>
                <a:ea typeface="Calibri" panose="020F0502020204030204" pitchFamily="34" charset="0"/>
              </a:rPr>
              <a:t>uchylanie się od pracy,</a:t>
            </a:r>
          </a:p>
          <a:p>
            <a:pPr>
              <a:lnSpc>
                <a:spcPct val="100000"/>
              </a:lnSpc>
              <a:buFontTx/>
              <a:buChar char="-"/>
            </a:pPr>
            <a:r>
              <a:rPr lang="pl-PL" sz="1800" dirty="0">
                <a:latin typeface="Arial" panose="020B0604020202020204" pitchFamily="34" charset="0"/>
                <a:ea typeface="Calibri" panose="020F0502020204030204" pitchFamily="34" charset="0"/>
              </a:rPr>
              <a:t>trwonienie majątku,</a:t>
            </a:r>
          </a:p>
          <a:p>
            <a:pPr>
              <a:lnSpc>
                <a:spcPct val="100000"/>
              </a:lnSpc>
              <a:buFontTx/>
              <a:buChar char="-"/>
            </a:pPr>
            <a:r>
              <a:rPr lang="pl-PL" sz="1800" dirty="0">
                <a:latin typeface="Arial" panose="020B0604020202020204" pitchFamily="34" charset="0"/>
                <a:ea typeface="Calibri" panose="020F0502020204030204" pitchFamily="34" charset="0"/>
              </a:rPr>
              <a:t>u</a:t>
            </a:r>
            <a:r>
              <a:rPr lang="pl-PL" sz="1800" dirty="0">
                <a:effectLst/>
                <a:latin typeface="Arial" panose="020B0604020202020204" pitchFamily="34" charset="0"/>
                <a:ea typeface="Calibri" panose="020F0502020204030204" pitchFamily="34" charset="0"/>
              </a:rPr>
              <a:t>chylanie się od obowiązku alimentacyjnego.</a:t>
            </a:r>
          </a:p>
          <a:p>
            <a:pPr marL="0" indent="0">
              <a:lnSpc>
                <a:spcPct val="100000"/>
              </a:lnSpc>
              <a:buNone/>
            </a:pPr>
            <a:endParaRPr lang="pl-PL" sz="1800" dirty="0">
              <a:solidFill>
                <a:srgbClr val="FF0000"/>
              </a:solidFill>
              <a:effectLst/>
              <a:latin typeface="Arial" panose="020B0604020202020204" pitchFamily="34" charset="0"/>
              <a:ea typeface="Calibri" panose="020F0502020204030204" pitchFamily="34" charset="0"/>
            </a:endParaRPr>
          </a:p>
          <a:p>
            <a:pPr marL="0" indent="0">
              <a:lnSpc>
                <a:spcPct val="100000"/>
              </a:lnSpc>
              <a:buNone/>
            </a:pPr>
            <a:r>
              <a:rPr lang="pl-PL" sz="1800" dirty="0">
                <a:solidFill>
                  <a:srgbClr val="FF0000"/>
                </a:solidFill>
                <a:effectLst/>
                <a:latin typeface="Arial" panose="020B0604020202020204" pitchFamily="34" charset="0"/>
                <a:ea typeface="Calibri" panose="020F0502020204030204" pitchFamily="34" charset="0"/>
              </a:rPr>
              <a:t>Dla ustalenia nierównych udziałów w majątku nie ma znaczenia sama wysokość pobieranych zarobków</a:t>
            </a:r>
            <a:r>
              <a:rPr lang="pl-PL" sz="1800" dirty="0">
                <a:effectLst/>
                <a:latin typeface="Arial" panose="020B0604020202020204" pitchFamily="34" charset="0"/>
                <a:ea typeface="Calibri" panose="020F0502020204030204" pitchFamily="34" charset="0"/>
              </a:rPr>
              <a:t>. Osobiste starania w wychowaniu potomstwa oraz dbałość i pracę fizyczną w  gospodarstwie domowym, jest przyczynianiem się małżonka do powstania majątku i jego dbałości. </a:t>
            </a:r>
            <a:endParaRPr lang="pl-PL" sz="1800" dirty="0">
              <a:effectLst/>
              <a:latin typeface="Times New Roman" panose="02020603050405020304" pitchFamily="18" charset="0"/>
              <a:ea typeface="Calibri" panose="020F0502020204030204" pitchFamily="34" charset="0"/>
            </a:endParaRPr>
          </a:p>
          <a:p>
            <a:pPr marL="0" indent="0">
              <a:lnSpc>
                <a:spcPct val="100000"/>
              </a:lnSpc>
              <a:buNone/>
            </a:pPr>
            <a:endParaRPr lang="pl-PL" sz="1800" dirty="0"/>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53</a:t>
            </a:fld>
            <a:endParaRPr lang="pl-PL" altLang="pl-PL"/>
          </a:p>
        </p:txBody>
      </p:sp>
    </p:spTree>
    <p:extLst>
      <p:ext uri="{BB962C8B-B14F-4D97-AF65-F5344CB8AC3E}">
        <p14:creationId xmlns:p14="http://schemas.microsoft.com/office/powerpoint/2010/main" val="4150460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a:effectLst>
                  <a:outerShdw blurRad="38100" dist="38100" dir="2700000" algn="tl">
                    <a:srgbClr val="000000">
                      <a:alpha val="43137"/>
                    </a:srgbClr>
                  </a:outerShdw>
                </a:effectLst>
                <a:latin typeface="+mn-lt"/>
                <a:cs typeface="Arial" panose="020B0604020202020204" pitchFamily="34" charset="0"/>
              </a:rPr>
              <a:t>Żądanie ustalenia nierównych udziałów w majątku.</a:t>
            </a:r>
          </a:p>
        </p:txBody>
      </p:sp>
      <p:sp>
        <p:nvSpPr>
          <p:cNvPr id="3" name="Symbol zastępczy zawartości 2"/>
          <p:cNvSpPr>
            <a:spLocks noGrp="1"/>
          </p:cNvSpPr>
          <p:nvPr>
            <p:ph idx="1"/>
          </p:nvPr>
        </p:nvSpPr>
        <p:spPr>
          <a:xfrm>
            <a:off x="467544" y="1412776"/>
            <a:ext cx="8208912" cy="5080098"/>
          </a:xfrm>
        </p:spPr>
        <p:txBody>
          <a:bodyPr>
            <a:normAutofit/>
          </a:bodyPr>
          <a:lstStyle/>
          <a:p>
            <a:pPr marL="0" indent="0">
              <a:lnSpc>
                <a:spcPct val="100000"/>
              </a:lnSpc>
              <a:buNone/>
            </a:pPr>
            <a:r>
              <a:rPr lang="pl-PL" sz="1800" dirty="0">
                <a:effectLst/>
                <a:latin typeface="Arial" panose="020B0604020202020204" pitchFamily="34" charset="0"/>
                <a:ea typeface="Calibri" panose="020F0502020204030204" pitchFamily="34" charset="0"/>
              </a:rPr>
              <a:t>Pierwszą przesłanką ustalenia nierównych udziałów są ważne powody. Dopiero w drugiej kolejności badaniu podlega druga przesłanka dot. stopnia przyczynienia małżonków do powstania majątku wspólnego. </a:t>
            </a:r>
          </a:p>
          <a:p>
            <a:pPr marL="0" indent="0">
              <a:lnSpc>
                <a:spcPct val="100000"/>
              </a:lnSpc>
              <a:buNone/>
            </a:pPr>
            <a:r>
              <a:rPr lang="pl-PL" sz="1800" dirty="0">
                <a:effectLst/>
                <a:latin typeface="Arial" panose="020B0604020202020204" pitchFamily="34" charset="0"/>
                <a:ea typeface="Calibri" panose="020F0502020204030204" pitchFamily="34" charset="0"/>
              </a:rPr>
              <a:t>Ponieważ obie przesłanki muszą wystąpić łącznie, stwierdzenie przez Sąd rozpoznający daną sprawę, nieistnienia choćby jednej z nich skutkuje nieuwzględnieniem wniosku. </a:t>
            </a:r>
          </a:p>
          <a:p>
            <a:pPr marL="0" indent="0">
              <a:lnSpc>
                <a:spcPct val="100000"/>
              </a:lnSpc>
              <a:buNone/>
            </a:pPr>
            <a:r>
              <a:rPr lang="pl-PL" sz="1800" b="1" dirty="0">
                <a:solidFill>
                  <a:srgbClr val="FF0000"/>
                </a:solidFill>
                <a:effectLst/>
                <a:highlight>
                  <a:srgbClr val="FFFF00"/>
                </a:highlight>
                <a:latin typeface="Arial" panose="020B0604020202020204" pitchFamily="34" charset="0"/>
                <a:ea typeface="Calibri" panose="020F0502020204030204" pitchFamily="34" charset="0"/>
              </a:rPr>
              <a:t>Ciężar dowodu co do wykazania przesłanek ustalenia nierównych udziałów w majątku wspólnym spoczywa na uczestniku postępowania, który zgłosił taki wniosek </a:t>
            </a:r>
            <a:r>
              <a:rPr lang="pl-PL" sz="1800" dirty="0">
                <a:solidFill>
                  <a:srgbClr val="000000"/>
                </a:solidFill>
                <a:effectLst/>
                <a:highlight>
                  <a:srgbClr val="FFFF00"/>
                </a:highlight>
                <a:latin typeface="Arial" panose="020B0604020202020204" pitchFamily="34" charset="0"/>
                <a:ea typeface="Calibri" panose="020F0502020204030204" pitchFamily="34" charset="0"/>
              </a:rPr>
              <a:t>(Post. SN z 2.10.1997 r., II CKN 348/97).</a:t>
            </a:r>
          </a:p>
          <a:p>
            <a:pPr marL="0" indent="0">
              <a:lnSpc>
                <a:spcPct val="100000"/>
              </a:lnSpc>
              <a:buNone/>
            </a:pPr>
            <a:r>
              <a:rPr lang="pl-PL" sz="1800" dirty="0">
                <a:solidFill>
                  <a:srgbClr val="000000"/>
                </a:solidFill>
                <a:latin typeface="Arial" panose="020B0604020202020204" pitchFamily="34" charset="0"/>
              </a:rPr>
              <a:t>Przyczynienie się do powstania majątku wspólnego może polegać zarówno na wniesieniu aktywów jak i na zaoszczędzeniu wydatków.</a:t>
            </a:r>
          </a:p>
          <a:p>
            <a:pPr marL="0" indent="0">
              <a:lnSpc>
                <a:spcPct val="100000"/>
              </a:lnSpc>
              <a:buNone/>
            </a:pPr>
            <a:r>
              <a:rPr lang="pl-PL" sz="1800" dirty="0">
                <a:solidFill>
                  <a:srgbClr val="000000"/>
                </a:solidFill>
                <a:latin typeface="Arial" panose="020B0604020202020204" pitchFamily="34" charset="0"/>
              </a:rPr>
              <a:t>Jeżeli któreś z małżonków z znacznie większym stopniu przyczyniło się do powstania majątku wspólnego, ale nie zaistniały ważne powody w rozumieniu art. 43§ 2 KRO, to żądanie tego małżonka ustalenia większego udziału w majtku wspólnym nie powinno zostać uwzględnione. </a:t>
            </a:r>
            <a:endParaRPr lang="pl-PL" sz="1800" dirty="0"/>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54</a:t>
            </a:fld>
            <a:endParaRPr lang="pl-PL" altLang="pl-PL"/>
          </a:p>
        </p:txBody>
      </p:sp>
    </p:spTree>
    <p:extLst>
      <p:ext uri="{BB962C8B-B14F-4D97-AF65-F5344CB8AC3E}">
        <p14:creationId xmlns:p14="http://schemas.microsoft.com/office/powerpoint/2010/main" val="837903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Żądanie ustalenia nierównych udziałów w majątku.</a:t>
            </a:r>
            <a:br>
              <a:rPr lang="pl-PL" sz="2400" b="1" dirty="0">
                <a:effectLst>
                  <a:outerShdw blurRad="38100" dist="38100" dir="2700000" algn="tl">
                    <a:srgbClr val="000000">
                      <a:alpha val="43137"/>
                    </a:srgbClr>
                  </a:outerShdw>
                </a:effectLst>
                <a:latin typeface="+mn-lt"/>
              </a:rPr>
            </a:br>
            <a:r>
              <a:rPr lang="pl-PL" sz="2400" b="1" dirty="0">
                <a:effectLst>
                  <a:outerShdw blurRad="38100" dist="38100" dir="2700000" algn="tl">
                    <a:srgbClr val="000000">
                      <a:alpha val="43137"/>
                    </a:srgbClr>
                  </a:outerShdw>
                </a:effectLst>
                <a:latin typeface="+mn-lt"/>
              </a:rPr>
              <a:t>Tryb postępowania.  </a:t>
            </a:r>
          </a:p>
        </p:txBody>
      </p:sp>
      <p:sp>
        <p:nvSpPr>
          <p:cNvPr id="3" name="Symbol zastępczy zawartości 2"/>
          <p:cNvSpPr>
            <a:spLocks noGrp="1"/>
          </p:cNvSpPr>
          <p:nvPr>
            <p:ph idx="1"/>
          </p:nvPr>
        </p:nvSpPr>
        <p:spPr>
          <a:xfrm>
            <a:off x="462347" y="1314686"/>
            <a:ext cx="8208912" cy="4943575"/>
          </a:xfrm>
        </p:spPr>
        <p:txBody>
          <a:bodyPr>
            <a:noAutofit/>
          </a:bodyPr>
          <a:lstStyle/>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Ustalenia nierównych udziałów w majątku wspólnym nie można żądać w czasie trwania małżeńskiej wspólności majątkowej. Ustalenia takiego można domagać się jedynie w razie ustala wspólności majątkowej, bez względu na przyczynę tego ustania.</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Wyjątkowo można żądać ustalenia nierównych udziałów w majątku wspólnym przed ustaniem wspólności majątkowej, gdy w sprawie o rozwód lub separację zostanie zgłoszony wniosek o podział majątku wspólnego.</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Z żądaniem może wystąpić każde z małżonków.</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Żądanie ustalenia nierównych udziałów może być zgłoszone jedynie przed sądem I instancji najpóźniej do czasu zamknięcia rozprawy.</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Zgłoszenie żądania ustalenia nierównych udziałów w postępowaniu podziałowym obliguje Sąd Rejonowy do rozstrzygnięcia pozytywnego lub negatywnego o tym wniosku. </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Uprawnienie do żądania ustalenia nierównych udziałów nie ma charakteru roszczenia majątkowego wiec nie ulega przedawnieniu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22.11.1971r. III CZP 83/71)</a:t>
            </a:r>
          </a:p>
          <a:p>
            <a:pPr marL="358775" indent="-358775">
              <a:lnSpc>
                <a:spcPct val="100000"/>
              </a:lnSpc>
              <a:spcBef>
                <a:spcPts val="0"/>
              </a:spcBef>
              <a:spcAft>
                <a:spcPts val="600"/>
              </a:spcAft>
              <a:buAutoNum type="arabicParenR"/>
            </a:pPr>
            <a:r>
              <a:rPr lang="pl-PL" sz="1600" dirty="0">
                <a:latin typeface="Arial" panose="020B0604020202020204" pitchFamily="34" charset="0"/>
                <a:cs typeface="Arial" panose="020B0604020202020204" pitchFamily="34" charset="0"/>
              </a:rPr>
              <a:t>Po prawomocnym orzeczeniu o podziale majątku żądanie ustalenia nierównych udziałów w majątku wspólnym jest niedopuszczalne.</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55</a:t>
            </a:fld>
            <a:endParaRPr lang="pl-PL" altLang="pl-PL"/>
          </a:p>
        </p:txBody>
      </p:sp>
    </p:spTree>
    <p:extLst>
      <p:ext uri="{BB962C8B-B14F-4D97-AF65-F5344CB8AC3E}">
        <p14:creationId xmlns:p14="http://schemas.microsoft.com/office/powerpoint/2010/main" val="13994323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186216"/>
            <a:ext cx="7886700" cy="1047650"/>
          </a:xfrm>
        </p:spPr>
        <p:txBody>
          <a:bodyPr>
            <a:normAutofit/>
          </a:bodyPr>
          <a:lstStyle/>
          <a:p>
            <a:r>
              <a:rPr lang="pl-PL" sz="2400" b="1" dirty="0">
                <a:effectLst>
                  <a:outerShdw blurRad="38100" dist="38100" dir="2700000" algn="tl">
                    <a:srgbClr val="000000">
                      <a:alpha val="43137"/>
                    </a:srgbClr>
                  </a:outerShdw>
                </a:effectLst>
                <a:latin typeface="+mn-lt"/>
              </a:rPr>
              <a:t>Żądanie ustalenia nierównych udziałów w majątku po śmierci małżonka.  </a:t>
            </a:r>
          </a:p>
        </p:txBody>
      </p:sp>
      <p:sp>
        <p:nvSpPr>
          <p:cNvPr id="3" name="Symbol zastępczy zawartości 2"/>
          <p:cNvSpPr>
            <a:spLocks noGrp="1"/>
          </p:cNvSpPr>
          <p:nvPr>
            <p:ph idx="1"/>
          </p:nvPr>
        </p:nvSpPr>
        <p:spPr>
          <a:xfrm>
            <a:off x="467544" y="1412776"/>
            <a:ext cx="8208912" cy="4943575"/>
          </a:xfrm>
        </p:spPr>
        <p:txBody>
          <a:bodyPr>
            <a:noAutofit/>
          </a:bodyPr>
          <a:lstStyle/>
          <a:p>
            <a:pPr marL="0" indent="0">
              <a:lnSpc>
                <a:spcPct val="100000"/>
              </a:lnSpc>
              <a:spcBef>
                <a:spcPts val="0"/>
              </a:spcBef>
              <a:spcAft>
                <a:spcPts val="600"/>
              </a:spcAft>
              <a:buNone/>
            </a:pPr>
            <a:r>
              <a:rPr lang="pl-PL" sz="1600" dirty="0">
                <a:latin typeface="Arial" panose="020B0604020202020204" pitchFamily="34" charset="0"/>
                <a:cs typeface="Arial" panose="020B0604020202020204" pitchFamily="34" charset="0"/>
              </a:rPr>
              <a:t>Jeżeli w skład spadku wchodzi prawo wchodzące w skład majątku wspólnego spadkodawcy i jego, postępowanie o dział spadku musi łączyć się także z postępowaniem o podział majątku wspólnego.</a:t>
            </a:r>
          </a:p>
          <a:p>
            <a:pPr marL="0" indent="0">
              <a:lnSpc>
                <a:spcPct val="100000"/>
              </a:lnSpc>
              <a:spcBef>
                <a:spcPts val="0"/>
              </a:spcBef>
              <a:spcAft>
                <a:spcPts val="600"/>
              </a:spcAft>
              <a:buNone/>
            </a:pPr>
            <a:r>
              <a:rPr lang="pl-PL" sz="1600" dirty="0">
                <a:latin typeface="Arial" panose="020B0604020202020204" pitchFamily="34" charset="0"/>
                <a:cs typeface="Arial" panose="020B0604020202020204" pitchFamily="34" charset="0"/>
              </a:rPr>
              <a:t>Art. 43 KRO</a:t>
            </a:r>
          </a:p>
          <a:p>
            <a:pPr marL="0" indent="0">
              <a:lnSpc>
                <a:spcPct val="100000"/>
              </a:lnSpc>
              <a:spcBef>
                <a:spcPts val="0"/>
              </a:spcBef>
              <a:spcAft>
                <a:spcPts val="600"/>
              </a:spcAft>
              <a:buNone/>
            </a:pPr>
            <a:r>
              <a:rPr lang="pl-PL" sz="1600" dirty="0">
                <a:latin typeface="Arial" panose="020B0604020202020204" pitchFamily="34" charset="0"/>
                <a:cs typeface="Arial" panose="020B0604020202020204" pitchFamily="34" charset="0"/>
              </a:rPr>
              <a:t>§  1.  Oboje małżonkowie mają równe udziały w majątku wspólnym.</a:t>
            </a:r>
          </a:p>
          <a:p>
            <a:pPr marL="0" indent="0">
              <a:lnSpc>
                <a:spcPct val="100000"/>
              </a:lnSpc>
              <a:spcBef>
                <a:spcPts val="0"/>
              </a:spcBef>
              <a:spcAft>
                <a:spcPts val="600"/>
              </a:spcAft>
              <a:buNone/>
            </a:pPr>
            <a:r>
              <a:rPr lang="pl-PL" sz="1600" dirty="0">
                <a:latin typeface="Arial" panose="020B0604020202020204" pitchFamily="34" charset="0"/>
                <a:cs typeface="Arial" panose="020B0604020202020204" pitchFamily="34" charset="0"/>
              </a:rPr>
              <a:t>§  2.  Jednakże z ważnych powodów każdy z małżonków może żądać, ażeby ustalenie udziałów w majątku wspólnym nastąpiło z uwzględnieniem stopnia, w którym każdy z nich przyczynił się do powstania tego majątku</a:t>
            </a:r>
            <a:r>
              <a:rPr lang="pl-PL" sz="1600" b="1" dirty="0">
                <a:latin typeface="Arial" panose="020B0604020202020204" pitchFamily="34" charset="0"/>
                <a:cs typeface="Arial" panose="020B0604020202020204" pitchFamily="34" charset="0"/>
              </a:rPr>
              <a:t>. </a:t>
            </a:r>
            <a:r>
              <a:rPr lang="pl-PL" sz="1600" b="1" dirty="0">
                <a:solidFill>
                  <a:srgbClr val="FF0000"/>
                </a:solidFill>
                <a:latin typeface="Arial" panose="020B0604020202020204" pitchFamily="34" charset="0"/>
                <a:cs typeface="Arial" panose="020B0604020202020204" pitchFamily="34" charset="0"/>
              </a:rPr>
              <a:t>Spadkobiercy małżonka mogą wystąpić z takim żądaniem tylko w wypadku, gdy </a:t>
            </a:r>
            <a:r>
              <a:rPr lang="pl-PL" sz="1600" b="1" dirty="0">
                <a:solidFill>
                  <a:srgbClr val="FF0000"/>
                </a:solidFill>
                <a:highlight>
                  <a:srgbClr val="FFFF00"/>
                </a:highlight>
                <a:latin typeface="Arial" panose="020B0604020202020204" pitchFamily="34" charset="0"/>
                <a:cs typeface="Arial" panose="020B0604020202020204" pitchFamily="34" charset="0"/>
              </a:rPr>
              <a:t>spadkodawca wytoczył powództwo o unieważnienie małżeństwa albo o rozwód lub wystąpił o orzeczenie separacji</a:t>
            </a:r>
            <a:r>
              <a:rPr lang="pl-PL" sz="1600" b="1" dirty="0">
                <a:latin typeface="Arial" panose="020B0604020202020204" pitchFamily="34" charset="0"/>
                <a:cs typeface="Arial" panose="020B0604020202020204" pitchFamily="34" charset="0"/>
              </a:rPr>
              <a:t>.</a:t>
            </a:r>
          </a:p>
          <a:p>
            <a:pPr marL="0" indent="0">
              <a:lnSpc>
                <a:spcPct val="100000"/>
              </a:lnSpc>
              <a:spcBef>
                <a:spcPts val="0"/>
              </a:spcBef>
              <a:spcAft>
                <a:spcPts val="600"/>
              </a:spcAft>
              <a:buNone/>
            </a:pPr>
            <a:r>
              <a:rPr lang="pl-PL" sz="1600" dirty="0" smtClean="0">
                <a:solidFill>
                  <a:srgbClr val="FF0000"/>
                </a:solidFill>
                <a:latin typeface="Arial" panose="020B0604020202020204" pitchFamily="34" charset="0"/>
                <a:cs typeface="Arial" panose="020B0604020202020204" pitchFamily="34" charset="0"/>
              </a:rPr>
              <a:t>Spadkobiercy </a:t>
            </a:r>
            <a:r>
              <a:rPr lang="pl-PL" sz="1600" dirty="0">
                <a:solidFill>
                  <a:srgbClr val="FF0000"/>
                </a:solidFill>
                <a:latin typeface="Arial" panose="020B0604020202020204" pitchFamily="34" charset="0"/>
                <a:cs typeface="Arial" panose="020B0604020202020204" pitchFamily="34" charset="0"/>
              </a:rPr>
              <a:t>nie mogą żądać ustalenia nierównych udziałów jeżeli:</a:t>
            </a:r>
          </a:p>
          <a:p>
            <a:pPr marL="358775" indent="-358775">
              <a:lnSpc>
                <a:spcPct val="100000"/>
              </a:lnSpc>
              <a:spcBef>
                <a:spcPts val="0"/>
              </a:spcBef>
              <a:spcAft>
                <a:spcPts val="600"/>
              </a:spcAft>
              <a:buFont typeface="Wingdings" panose="05000000000000000000" pitchFamily="2" charset="2"/>
              <a:buChar char="Ø"/>
            </a:pPr>
            <a:r>
              <a:rPr lang="pl-PL" sz="1600" dirty="0">
                <a:latin typeface="Arial" panose="020B0604020202020204" pitchFamily="34" charset="0"/>
                <a:cs typeface="Arial" panose="020B0604020202020204" pitchFamily="34" charset="0"/>
              </a:rPr>
              <a:t>nie było prowadzonego procesu rozwodowego ani separacyjnego między spadkodawcą i jego małżonkiem,</a:t>
            </a:r>
          </a:p>
          <a:p>
            <a:pPr marL="358775" indent="-358775">
              <a:lnSpc>
                <a:spcPct val="100000"/>
              </a:lnSpc>
              <a:spcBef>
                <a:spcPts val="0"/>
              </a:spcBef>
              <a:spcAft>
                <a:spcPts val="600"/>
              </a:spcAft>
              <a:buFont typeface="Wingdings" panose="05000000000000000000" pitchFamily="2" charset="2"/>
              <a:buChar char="Ø"/>
            </a:pPr>
            <a:r>
              <a:rPr lang="pl-PL" sz="1600" dirty="0">
                <a:latin typeface="Arial" panose="020B0604020202020204" pitchFamily="34" charset="0"/>
                <a:cs typeface="Arial" panose="020B0604020202020204" pitchFamily="34" charset="0"/>
              </a:rPr>
              <a:t>spadkodawca złożył pozew ale został on przed śmiercią prawomocnie zwrócony.</a:t>
            </a:r>
          </a:p>
          <a:p>
            <a:pPr marL="358775" indent="-358775">
              <a:lnSpc>
                <a:spcPct val="100000"/>
              </a:lnSpc>
              <a:spcBef>
                <a:spcPts val="0"/>
              </a:spcBef>
              <a:spcAft>
                <a:spcPts val="600"/>
              </a:spcAft>
              <a:buFont typeface="Wingdings" panose="05000000000000000000" pitchFamily="2" charset="2"/>
              <a:buChar char="Ø"/>
            </a:pPr>
            <a:r>
              <a:rPr lang="pl-PL" sz="1600" dirty="0">
                <a:latin typeface="Arial" panose="020B0604020202020204" pitchFamily="34" charset="0"/>
                <a:cs typeface="Arial" panose="020B0604020202020204" pitchFamily="34" charset="0"/>
              </a:rPr>
              <a:t>został co prawda orzeczony rozwód lub separacja ale powództwo wytoczył drugi małżonek a nie spadkodawca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56</a:t>
            </a:fld>
            <a:endParaRPr lang="pl-PL" altLang="pl-PL"/>
          </a:p>
        </p:txBody>
      </p:sp>
    </p:spTree>
    <p:extLst>
      <p:ext uri="{BB962C8B-B14F-4D97-AF65-F5344CB8AC3E}">
        <p14:creationId xmlns:p14="http://schemas.microsoft.com/office/powerpoint/2010/main" val="32500822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Sądowy podział majątku wspólnego.</a:t>
            </a:r>
          </a:p>
        </p:txBody>
      </p:sp>
      <p:sp>
        <p:nvSpPr>
          <p:cNvPr id="3" name="Symbol zastępczy zawartości 2"/>
          <p:cNvSpPr>
            <a:spLocks noGrp="1"/>
          </p:cNvSpPr>
          <p:nvPr>
            <p:ph idx="1"/>
          </p:nvPr>
        </p:nvSpPr>
        <p:spPr>
          <a:xfrm>
            <a:off x="467544" y="1412776"/>
            <a:ext cx="8352928" cy="4525963"/>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Sądowy podział majątku wspólnego polega na:</a:t>
            </a:r>
          </a:p>
          <a:p>
            <a:pPr marL="0" indent="0">
              <a:lnSpc>
                <a:spcPct val="100000"/>
              </a:lnSpc>
              <a:buNone/>
            </a:pPr>
            <a:endParaRPr lang="pl-PL" sz="1800" dirty="0">
              <a:latin typeface="Arial" panose="020B0604020202020204" pitchFamily="34" charset="0"/>
              <a:cs typeface="Arial" panose="020B0604020202020204" pitchFamily="34" charset="0"/>
            </a:endParaRPr>
          </a:p>
          <a:p>
            <a:pPr marL="533400" indent="-533400">
              <a:lnSpc>
                <a:spcPct val="100000"/>
              </a:lnSpc>
              <a:buAutoNum type="arabicParenR"/>
            </a:pPr>
            <a:r>
              <a:rPr lang="pl-PL" sz="1800" dirty="0">
                <a:latin typeface="Arial" panose="020B0604020202020204" pitchFamily="34" charset="0"/>
                <a:cs typeface="Arial" panose="020B0604020202020204" pitchFamily="34" charset="0"/>
              </a:rPr>
              <a:t>Podziale fizycznym rzecz wchodzących w skład majątku (art. 212 § 2 KC).</a:t>
            </a:r>
          </a:p>
          <a:p>
            <a:pPr marL="533400" indent="-533400">
              <a:lnSpc>
                <a:spcPct val="100000"/>
              </a:lnSpc>
              <a:buAutoNum type="arabicParenR"/>
            </a:pPr>
            <a:endParaRPr lang="pl-PL" sz="1800" dirty="0">
              <a:latin typeface="Arial" panose="020B0604020202020204" pitchFamily="34" charset="0"/>
              <a:cs typeface="Arial" panose="020B0604020202020204" pitchFamily="34" charset="0"/>
            </a:endParaRPr>
          </a:p>
          <a:p>
            <a:pPr marL="533400" indent="-533400">
              <a:lnSpc>
                <a:spcPct val="100000"/>
              </a:lnSpc>
              <a:buAutoNum type="arabicParenR"/>
            </a:pPr>
            <a:r>
              <a:rPr lang="pl-PL" sz="1800" dirty="0">
                <a:latin typeface="Arial" panose="020B0604020202020204" pitchFamily="34" charset="0"/>
                <a:cs typeface="Arial" panose="020B0604020202020204" pitchFamily="34" charset="0"/>
              </a:rPr>
              <a:t>Przyznaniu rzeczy jednemu z małżonków z obowiązkiem odpowiedniej spłaty drugiego.</a:t>
            </a:r>
          </a:p>
          <a:p>
            <a:pPr marL="533400" indent="-533400">
              <a:lnSpc>
                <a:spcPct val="100000"/>
              </a:lnSpc>
              <a:buAutoNum type="arabicParenR"/>
            </a:pPr>
            <a:endParaRPr lang="pl-PL" sz="1800" dirty="0">
              <a:latin typeface="Arial" panose="020B0604020202020204" pitchFamily="34" charset="0"/>
              <a:cs typeface="Arial" panose="020B0604020202020204" pitchFamily="34" charset="0"/>
            </a:endParaRPr>
          </a:p>
          <a:p>
            <a:pPr marL="533400" indent="-533400">
              <a:lnSpc>
                <a:spcPct val="100000"/>
              </a:lnSpc>
              <a:buAutoNum type="arabicParenR"/>
            </a:pPr>
            <a:r>
              <a:rPr lang="pl-PL" sz="1800" dirty="0">
                <a:latin typeface="Arial" panose="020B0604020202020204" pitchFamily="34" charset="0"/>
                <a:cs typeface="Arial" panose="020B0604020202020204" pitchFamily="34" charset="0"/>
              </a:rPr>
              <a:t>Sprzedaży rzeczy stosownie do przepisów KPC i podziale sumy netto uzyskanej ze sprzedaży zgodnie z udziałem w majątku wspólnym.</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57</a:t>
            </a:fld>
            <a:endParaRPr lang="pl-PL" altLang="pl-PL"/>
          </a:p>
        </p:txBody>
      </p:sp>
    </p:spTree>
    <p:extLst>
      <p:ext uri="{BB962C8B-B14F-4D97-AF65-F5344CB8AC3E}">
        <p14:creationId xmlns:p14="http://schemas.microsoft.com/office/powerpoint/2010/main" val="6664761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17631"/>
            <a:ext cx="8015287" cy="914400"/>
          </a:xfrm>
        </p:spPr>
        <p:txBody>
          <a:bodyPr>
            <a:normAutofit/>
          </a:bodyPr>
          <a:lstStyle/>
          <a:p>
            <a:r>
              <a:rPr lang="pl-PL" sz="2400" b="1" dirty="0">
                <a:effectLst>
                  <a:outerShdw blurRad="38100" dist="38100" dir="2700000" algn="tl">
                    <a:srgbClr val="000000">
                      <a:alpha val="43137"/>
                    </a:srgbClr>
                  </a:outerShdw>
                </a:effectLst>
                <a:latin typeface="+mn-lt"/>
              </a:rPr>
              <a:t>Sądowy podział majątku wspólnego.</a:t>
            </a:r>
          </a:p>
        </p:txBody>
      </p:sp>
      <p:sp>
        <p:nvSpPr>
          <p:cNvPr id="3" name="Symbol zastępczy zawartości 2"/>
          <p:cNvSpPr>
            <a:spLocks noGrp="1"/>
          </p:cNvSpPr>
          <p:nvPr>
            <p:ph idx="1"/>
          </p:nvPr>
        </p:nvSpPr>
        <p:spPr>
          <a:xfrm>
            <a:off x="467544" y="1412776"/>
            <a:ext cx="8208912" cy="4525963"/>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Podstawowym i preferowanym sposobem zniesienia współwłasności i podziału rzeczy jest jej podział fizyczny. </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Dokonując podziału majątku wspólnego i zniesienia współwłasności w pierwszej kolejności należy brać pod uwagę treść zgodnego wniosku stron co do proponowanego sposobu podziału. </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Brak zgody co do sposobu podziału obliguje sąd do rozważenia wszystkich sposobów zniesienia współwłasności o wyboru najbardziej optymalnego służącego zaspokojeniu potrzeb obu stron. Dlatego sąd orzekając w sprawie podziałowej nie jest związany stanowiskiem stron do co sposobu podziału, tym bardziej, że najczęściej są to stanowiska rozbieżne.</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58</a:t>
            </a:fld>
            <a:endParaRPr lang="pl-PL" altLang="pl-PL"/>
          </a:p>
        </p:txBody>
      </p:sp>
    </p:spTree>
    <p:extLst>
      <p:ext uri="{BB962C8B-B14F-4D97-AF65-F5344CB8AC3E}">
        <p14:creationId xmlns:p14="http://schemas.microsoft.com/office/powerpoint/2010/main" val="13115404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37420"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Sądowy podział majątku wspólnego.</a:t>
            </a:r>
          </a:p>
        </p:txBody>
      </p:sp>
      <p:sp>
        <p:nvSpPr>
          <p:cNvPr id="3" name="Symbol zastępczy zawartości 2"/>
          <p:cNvSpPr>
            <a:spLocks noGrp="1"/>
          </p:cNvSpPr>
          <p:nvPr>
            <p:ph idx="1"/>
          </p:nvPr>
        </p:nvSpPr>
        <p:spPr>
          <a:xfrm>
            <a:off x="473561" y="1628800"/>
            <a:ext cx="7743006" cy="3949899"/>
          </a:xfrm>
        </p:spPr>
        <p:txBody>
          <a:bodyPr>
            <a:normAutofit/>
          </a:bodyPr>
          <a:lstStyle/>
          <a:p>
            <a:pPr>
              <a:lnSpc>
                <a:spcPct val="100000"/>
              </a:lnSpc>
              <a:buFontTx/>
              <a:buChar char="-"/>
            </a:pPr>
            <a:r>
              <a:rPr lang="pl-PL" sz="1800" dirty="0">
                <a:latin typeface="Arial" panose="020B0604020202020204" pitchFamily="34" charset="0"/>
                <a:cs typeface="Arial" panose="020B0604020202020204" pitchFamily="34" charset="0"/>
              </a:rPr>
              <a:t>Sąd nie może wbrew woli uczestnika przyznać mu prawa majątkowego i zasądzić od niego na rzecz drugiego spłaty lub dopłaty (art. 46 KRO w zw. z art. 1035 i 212 KC), niezależnie od motywacji dotyczącej odmowy przejęcia składnika majątkowego.</a:t>
            </a:r>
          </a:p>
          <a:p>
            <a:pPr>
              <a:lnSpc>
                <a:spcPct val="100000"/>
              </a:lnSpc>
              <a:buFontTx/>
              <a:buChar char="-"/>
            </a:pPr>
            <a:endParaRPr lang="pl-PL" sz="1800" dirty="0">
              <a:latin typeface="Arial" panose="020B0604020202020204" pitchFamily="34" charset="0"/>
              <a:cs typeface="Arial" panose="020B0604020202020204" pitchFamily="34" charset="0"/>
            </a:endParaRPr>
          </a:p>
          <a:p>
            <a:pPr>
              <a:lnSpc>
                <a:spcPct val="100000"/>
              </a:lnSpc>
              <a:buFontTx/>
              <a:buChar char="-"/>
            </a:pPr>
            <a:r>
              <a:rPr lang="pl-PL" sz="1800" dirty="0">
                <a:latin typeface="Arial" panose="020B0604020202020204" pitchFamily="34" charset="0"/>
                <a:cs typeface="Arial" panose="020B0604020202020204" pitchFamily="34" charset="0"/>
              </a:rPr>
              <a:t>Jeżeli żadna ze stron nie wyrazi zgody na przyznanie rzeczy (najczęściej nieruchomości) to sąd powinien zarządzić jego sprzedaż i dokonać podziału sumy uzyskanej ze sprzedaży.</a:t>
            </a:r>
          </a:p>
          <a:p>
            <a:pPr>
              <a:lnSpc>
                <a:spcPct val="100000"/>
              </a:lnSpc>
              <a:buFontTx/>
              <a:buChar char="-"/>
            </a:pPr>
            <a:endParaRPr lang="pl-PL" sz="1800" dirty="0">
              <a:latin typeface="Arial" panose="020B0604020202020204" pitchFamily="34" charset="0"/>
              <a:cs typeface="Arial" panose="020B0604020202020204" pitchFamily="34" charset="0"/>
            </a:endParaRPr>
          </a:p>
          <a:p>
            <a:pPr>
              <a:lnSpc>
                <a:spcPct val="100000"/>
              </a:lnSpc>
              <a:buFontTx/>
              <a:buChar char="-"/>
            </a:pPr>
            <a:r>
              <a:rPr lang="pl-PL" sz="1800" dirty="0">
                <a:latin typeface="Arial" panose="020B0604020202020204" pitchFamily="34" charset="0"/>
                <a:cs typeface="Arial" panose="020B0604020202020204" pitchFamily="34" charset="0"/>
              </a:rPr>
              <a:t>W przypadku sporu co do tego komu przyznać prawo własności Sąd może wydać postanowienie wstępne rozstrzygające tę kwestię.</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59</a:t>
            </a:fld>
            <a:endParaRPr lang="pl-PL" altLang="pl-PL"/>
          </a:p>
        </p:txBody>
      </p:sp>
    </p:spTree>
    <p:extLst>
      <p:ext uri="{BB962C8B-B14F-4D97-AF65-F5344CB8AC3E}">
        <p14:creationId xmlns:p14="http://schemas.microsoft.com/office/powerpoint/2010/main" val="1461322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a:effectLst>
                  <a:outerShdw blurRad="38100" dist="38100" dir="2700000" algn="tl">
                    <a:srgbClr val="000000">
                      <a:alpha val="43137"/>
                    </a:srgbClr>
                  </a:outerShdw>
                </a:effectLst>
                <a:latin typeface="+mn-lt"/>
              </a:rPr>
              <a:t>Podmioty uprawnione do złożenia wniosku o podział majątku.</a:t>
            </a:r>
          </a:p>
        </p:txBody>
      </p:sp>
      <p:sp>
        <p:nvSpPr>
          <p:cNvPr id="3" name="Symbol zastępczy zawartości 2"/>
          <p:cNvSpPr>
            <a:spLocks noGrp="1"/>
          </p:cNvSpPr>
          <p:nvPr>
            <p:ph idx="1"/>
          </p:nvPr>
        </p:nvSpPr>
        <p:spPr>
          <a:xfrm>
            <a:off x="467544" y="1628800"/>
            <a:ext cx="8208912" cy="4525963"/>
          </a:xfrm>
        </p:spPr>
        <p:txBody>
          <a:bodyPr>
            <a:normAutofit/>
          </a:bodyPr>
          <a:lstStyle/>
          <a:p>
            <a:pPr marL="358775" indent="-358775">
              <a:buNone/>
            </a:pPr>
            <a:r>
              <a:rPr lang="pl-PL" sz="1800" dirty="0">
                <a:latin typeface="Arial" panose="020B0604020202020204" pitchFamily="34" charset="0"/>
                <a:cs typeface="Arial" panose="020B0604020202020204" pitchFamily="34" charset="0"/>
              </a:rPr>
              <a:t>Wniosek o podział majątku może być skutecznie złożony przez:</a:t>
            </a:r>
          </a:p>
          <a:p>
            <a:pPr marL="358775" indent="-358775">
              <a:buNone/>
            </a:pPr>
            <a:endParaRPr lang="pl-PL" sz="1800" dirty="0">
              <a:latin typeface="Arial" panose="020B0604020202020204" pitchFamily="34" charset="0"/>
              <a:cs typeface="Arial" panose="020B0604020202020204" pitchFamily="34" charset="0"/>
            </a:endParaRPr>
          </a:p>
          <a:p>
            <a:pPr marL="358775" indent="-358775">
              <a:spcBef>
                <a:spcPts val="0"/>
              </a:spcBef>
              <a:spcAft>
                <a:spcPts val="1200"/>
              </a:spcAft>
              <a:buFont typeface="+mj-lt"/>
              <a:buAutoNum type="arabicParenR" startAt="6"/>
            </a:pPr>
            <a:r>
              <a:rPr lang="pl-PL" sz="1800" dirty="0">
                <a:latin typeface="Arial" panose="020B0604020202020204" pitchFamily="34" charset="0"/>
                <a:cs typeface="Arial" panose="020B0604020202020204" pitchFamily="34" charset="0"/>
              </a:rPr>
              <a:t>współwłaściciela, jeżeli współwłasność obejmowała składniki majątku wspólnego;</a:t>
            </a:r>
          </a:p>
          <a:p>
            <a:pPr marL="358775" indent="-358775">
              <a:spcBef>
                <a:spcPts val="0"/>
              </a:spcBef>
              <a:spcAft>
                <a:spcPts val="1200"/>
              </a:spcAft>
              <a:buFont typeface="+mj-lt"/>
              <a:buAutoNum type="arabicParenR" startAt="6"/>
            </a:pPr>
            <a:r>
              <a:rPr lang="pl-PL" sz="1800" dirty="0">
                <a:latin typeface="Arial" panose="020B0604020202020204" pitchFamily="34" charset="0"/>
                <a:cs typeface="Arial" panose="020B0604020202020204" pitchFamily="34" charset="0"/>
              </a:rPr>
              <a:t>Skarb Państwa w odniesieniu do składników majątku wspólnego, co do którego orzeczono środek karny w postaci przepadku (art. 29 KKW). Roszczenia tego Skarb Państwa może dochodzić wyłącznie w drodze postępowania cywilnego (art. 421 KPK);</a:t>
            </a:r>
          </a:p>
          <a:p>
            <a:pPr marL="358775" indent="-358775">
              <a:spcBef>
                <a:spcPts val="0"/>
              </a:spcBef>
              <a:spcAft>
                <a:spcPts val="1200"/>
              </a:spcAft>
              <a:buFont typeface="+mj-lt"/>
              <a:buAutoNum type="arabicParenR" startAt="6"/>
            </a:pPr>
            <a:r>
              <a:rPr lang="pl-PL" sz="1800" dirty="0">
                <a:latin typeface="Arial" panose="020B0604020202020204" pitchFamily="34" charset="0"/>
                <a:cs typeface="Arial" panose="020B0604020202020204" pitchFamily="34" charset="0"/>
              </a:rPr>
              <a:t>prokuratora (art. 7 KPC);</a:t>
            </a:r>
          </a:p>
          <a:p>
            <a:pPr marL="358775" indent="-358775">
              <a:spcBef>
                <a:spcPts val="0"/>
              </a:spcBef>
              <a:spcAft>
                <a:spcPts val="1200"/>
              </a:spcAft>
              <a:buFont typeface="+mj-lt"/>
              <a:buAutoNum type="arabicParenR" startAt="6"/>
            </a:pPr>
            <a:r>
              <a:rPr lang="pl-PL" sz="1800" dirty="0">
                <a:latin typeface="Arial" panose="020B0604020202020204" pitchFamily="34" charset="0"/>
                <a:cs typeface="Arial" panose="020B0604020202020204" pitchFamily="34" charset="0"/>
              </a:rPr>
              <a:t>Rzecznika Praw Obywatelskich (art. 14 pkt 4 w zw. z art. 1 ust 2 i 3 ustawy o RPO).</a:t>
            </a:r>
          </a:p>
          <a:p>
            <a:pPr marL="358775" indent="-358775">
              <a:spcBef>
                <a:spcPts val="0"/>
              </a:spcBef>
              <a:spcAft>
                <a:spcPts val="1200"/>
              </a:spcAft>
              <a:buNone/>
            </a:pPr>
            <a:r>
              <a:rPr lang="pl-PL" sz="1800" b="1" dirty="0">
                <a:solidFill>
                  <a:srgbClr val="FF0000"/>
                </a:solidFill>
                <a:latin typeface="Arial" panose="020B0604020202020204" pitchFamily="34" charset="0"/>
                <a:cs typeface="Arial" panose="020B0604020202020204" pitchFamily="34" charset="0"/>
              </a:rPr>
              <a:t>Wniosek złożony przez osobę nieuprawnioną podlega oddaleniu z uwagi na brak legitymacji procesowej.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a:t>
            </a:fld>
            <a:endParaRPr lang="pl-PL" altLang="pl-PL"/>
          </a:p>
        </p:txBody>
      </p:sp>
    </p:spTree>
    <p:extLst>
      <p:ext uri="{BB962C8B-B14F-4D97-AF65-F5344CB8AC3E}">
        <p14:creationId xmlns:p14="http://schemas.microsoft.com/office/powerpoint/2010/main" val="31874144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Fizyczny podział nieruchomości.</a:t>
            </a:r>
          </a:p>
        </p:txBody>
      </p:sp>
      <p:sp>
        <p:nvSpPr>
          <p:cNvPr id="3" name="Symbol zastępczy zawartości 2"/>
          <p:cNvSpPr>
            <a:spLocks noGrp="1"/>
          </p:cNvSpPr>
          <p:nvPr>
            <p:ph idx="1"/>
          </p:nvPr>
        </p:nvSpPr>
        <p:spPr>
          <a:xfrm>
            <a:off x="647564" y="1484784"/>
            <a:ext cx="7848872" cy="4392488"/>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Art. 211 KC – fizyczny podział rzeczy jest podstawowym sposobem zniesienia współwłasności. </a:t>
            </a:r>
          </a:p>
          <a:p>
            <a:pPr marL="0" indent="0">
              <a:lnSpc>
                <a:spcPct val="100000"/>
              </a:lnSpc>
              <a:buNone/>
            </a:pPr>
            <a:r>
              <a:rPr lang="pl-PL" sz="1600" dirty="0">
                <a:latin typeface="Arial" panose="020B0604020202020204" pitchFamily="34" charset="0"/>
                <a:cs typeface="Arial" panose="020B0604020202020204" pitchFamily="34" charset="0"/>
              </a:rPr>
              <a:t>Fizyczny podział nieruchomości </a:t>
            </a:r>
            <a:r>
              <a:rPr lang="pl-PL" sz="1600" dirty="0">
                <a:solidFill>
                  <a:srgbClr val="FF0000"/>
                </a:solidFill>
                <a:latin typeface="Arial" panose="020B0604020202020204" pitchFamily="34" charset="0"/>
                <a:cs typeface="Arial" panose="020B0604020202020204" pitchFamily="34" charset="0"/>
              </a:rPr>
              <a:t>jest wyłączony </a:t>
            </a:r>
            <a:r>
              <a:rPr lang="pl-PL" sz="1600" dirty="0">
                <a:latin typeface="Arial" panose="020B0604020202020204" pitchFamily="34" charset="0"/>
                <a:cs typeface="Arial" panose="020B0604020202020204" pitchFamily="34" charset="0"/>
              </a:rPr>
              <a:t>gdyby:</a:t>
            </a:r>
          </a:p>
          <a:p>
            <a:pPr marL="358775" indent="-358775">
              <a:lnSpc>
                <a:spcPct val="100000"/>
              </a:lnSpc>
              <a:buAutoNum type="arabicParenR"/>
            </a:pPr>
            <a:r>
              <a:rPr lang="pl-PL" sz="1600" dirty="0">
                <a:latin typeface="Arial" panose="020B0604020202020204" pitchFamily="34" charset="0"/>
                <a:cs typeface="Arial" panose="020B0604020202020204" pitchFamily="34" charset="0"/>
              </a:rPr>
              <a:t>dokonanie podziału było sprzeczne z przepisami ustawy lub społeczno-gospodarczym przeznaczeniem rzeczy (np. podział nieruchomości rolnej na działki mniejsze niż 30 arów, nie można w budynku wydzielić lokali niezależnych z uwagi na ograniczenia prawa budowlanego); </a:t>
            </a:r>
          </a:p>
          <a:p>
            <a:pPr marL="358775" indent="-358775">
              <a:lnSpc>
                <a:spcPct val="100000"/>
              </a:lnSpc>
              <a:buAutoNum type="arabicParenR"/>
            </a:pPr>
            <a:r>
              <a:rPr lang="pl-PL" sz="1600" dirty="0">
                <a:latin typeface="Arial" panose="020B0604020202020204" pitchFamily="34" charset="0"/>
                <a:cs typeface="Arial" panose="020B0604020202020204" pitchFamily="34" charset="0"/>
              </a:rPr>
              <a:t>podział pociągał za sobą istotną zmianę rzeczy lub znacznie zmniejszenie jej wartości.</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Dokonując fizycznego podziału i przy braku zgody stron, podział ten powinien odpowiadać wartością wielkości udziałów w majątku wspólnym.</a:t>
            </a:r>
          </a:p>
          <a:p>
            <a:pPr marL="0" indent="0">
              <a:lnSpc>
                <a:spcPct val="100000"/>
              </a:lnSpc>
              <a:buNone/>
            </a:pPr>
            <a:r>
              <a:rPr lang="pl-PL" sz="1600" dirty="0">
                <a:latin typeface="Arial" panose="020B0604020202020204" pitchFamily="34" charset="0"/>
                <a:cs typeface="Arial" panose="020B0604020202020204" pitchFamily="34" charset="0"/>
              </a:rPr>
              <a:t>Jeżeli w skład majątku wchodzi kilka nieruchomości zasadnym i racjonalnym jest przydzielenie poszczególnych nieruchomości małżonkom z zasądzeniem dopłat a nie ich dzielenie i przyznanie każdemu z nich wydzielonej działki.(Post. SN z 27.01.1999r., II CKN 166/98)</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60</a:t>
            </a:fld>
            <a:endParaRPr lang="pl-PL" altLang="pl-PL"/>
          </a:p>
        </p:txBody>
      </p:sp>
    </p:spTree>
    <p:extLst>
      <p:ext uri="{BB962C8B-B14F-4D97-AF65-F5344CB8AC3E}">
        <p14:creationId xmlns:p14="http://schemas.microsoft.com/office/powerpoint/2010/main" val="17234584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731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Fizyczny podział nieruchomości.</a:t>
            </a:r>
          </a:p>
        </p:txBody>
      </p:sp>
      <p:sp>
        <p:nvSpPr>
          <p:cNvPr id="3" name="Symbol zastępczy zawartości 2"/>
          <p:cNvSpPr>
            <a:spLocks noGrp="1"/>
          </p:cNvSpPr>
          <p:nvPr>
            <p:ph idx="1"/>
          </p:nvPr>
        </p:nvSpPr>
        <p:spPr>
          <a:xfrm>
            <a:off x="661169" y="1484784"/>
            <a:ext cx="7439223" cy="4824536"/>
          </a:xfrm>
        </p:spPr>
        <p:txBody>
          <a:bodyPr>
            <a:normAutofit/>
          </a:bodyPr>
          <a:lstStyle/>
          <a:p>
            <a:pPr marL="0" indent="0">
              <a:buNone/>
            </a:pPr>
            <a:r>
              <a:rPr lang="pl-PL" sz="1600" dirty="0">
                <a:latin typeface="Arial" panose="020B0604020202020204" pitchFamily="34" charset="0"/>
                <a:cs typeface="Arial" panose="020B0604020202020204" pitchFamily="34" charset="0"/>
              </a:rPr>
              <a:t>Podział fizyczny nie powinien być sprzeczny z przepisami ustawy o planowaniu i zagospodarowaniu przestrzennym i powinien być zgodny z miejscowym planem zagospodarowania przestrzennego lub warunkami zabudowy i zagospodarowania terenu. </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Sądowy podział nieruchomości może być dokonany po uzyskaniu zgody wójta, burmistrza lub prezydenta jeżeli w wyniku podziału dostęp działek do drogi publicznej miałby zostać zapewniony przez ustanowienie dla nich służebności drogi koniecznej. Sąd dokonując fizycznego podziału może obciążyć nieruchomości służebnością drogi koniecznej.   </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Art. 621 KPC projektowany sposób podziału nieruchomości na części powinien być zaznaczony na planie sporządzonym wg zasad obowiązujących przy oznaczaniu nieruchomości w księgach wieczystych a określonych w </a:t>
            </a:r>
            <a:r>
              <a:rPr lang="pl-PL" sz="1600" dirty="0" err="1">
                <a:latin typeface="Arial" panose="020B0604020202020204" pitchFamily="34" charset="0"/>
                <a:cs typeface="Arial" panose="020B0604020202020204" pitchFamily="34" charset="0"/>
              </a:rPr>
              <a:t>Rozp</a:t>
            </a:r>
            <a:r>
              <a:rPr lang="pl-PL" sz="1600" dirty="0">
                <a:latin typeface="Arial" panose="020B0604020202020204" pitchFamily="34" charset="0"/>
                <a:cs typeface="Arial" panose="020B0604020202020204" pitchFamily="34" charset="0"/>
              </a:rPr>
              <a:t>. MS z 17.09.2001 r. w sprawie prowadzenia ksiąg wieczystych i zbiorów dokumentów.</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61</a:t>
            </a:fld>
            <a:endParaRPr lang="pl-PL" altLang="pl-PL"/>
          </a:p>
        </p:txBody>
      </p:sp>
    </p:spTree>
    <p:extLst>
      <p:ext uri="{BB962C8B-B14F-4D97-AF65-F5344CB8AC3E}">
        <p14:creationId xmlns:p14="http://schemas.microsoft.com/office/powerpoint/2010/main" val="188139541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Podział fizyczny nieruchomości zabudowanej budynkiem.</a:t>
            </a:r>
          </a:p>
        </p:txBody>
      </p:sp>
      <p:sp>
        <p:nvSpPr>
          <p:cNvPr id="3" name="Symbol zastępczy zawartości 2"/>
          <p:cNvSpPr>
            <a:spLocks noGrp="1"/>
          </p:cNvSpPr>
          <p:nvPr>
            <p:ph idx="1"/>
          </p:nvPr>
        </p:nvSpPr>
        <p:spPr>
          <a:xfrm>
            <a:off x="467544" y="1412776"/>
            <a:ext cx="8208912" cy="4943575"/>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Budynek może być podzielony tylko wraz z działką i </a:t>
            </a:r>
            <a:r>
              <a:rPr lang="pl-PL" sz="1600" dirty="0">
                <a:solidFill>
                  <a:srgbClr val="FF0000"/>
                </a:solidFill>
                <a:highlight>
                  <a:srgbClr val="FFFF00"/>
                </a:highlight>
                <a:latin typeface="Arial" panose="020B0604020202020204" pitchFamily="34" charset="0"/>
                <a:cs typeface="Arial" panose="020B0604020202020204" pitchFamily="34" charset="0"/>
              </a:rPr>
              <a:t>wg. linii pionowej, jeżeli linia podziału przebiega przez ścianę dzielącą budynek na regularne i samodzielne części</a:t>
            </a:r>
            <a:r>
              <a:rPr lang="pl-PL" sz="1600" dirty="0">
                <a:latin typeface="Arial" panose="020B0604020202020204" pitchFamily="34" charset="0"/>
                <a:cs typeface="Arial" panose="020B0604020202020204" pitchFamily="34" charset="0"/>
              </a:rPr>
              <a:t>, nie może natomiast zostać podzielony jeżeli linia podziału przebiega przez znajdujące się w budynku pomieszczenia, lub dzieli budynek na części nieregularne. (post. SN z 28.09.1978r., III CRN 173/78). </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Budynek nie może zostać podzielony w taki sposób, że poszczególne jego pomieszczenia ulegną rozczłonkowaniu i staną się własnością dotychczasowych współwłaścicieli, niektóre pozostaną we współwłasności i współwłasnością pozostanie grunt pod budynkiem i wokół niego (post. SN z 29.01.1998r., I CKU 197/97).</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Przy podziale budynku linia podziału może przebiegać wzdłuż ściany istniejącej lub wykonanej w tym celu. Uprzednie wykonanie takiej ściany jest warunkiem koniecznym dokonania podziału fizycznego budynku. Jeżeli w wyniku podziału zajdzie konieczność korzystania przez użytkowników jednego z nowo powstałych budynków z niektórych pomieszczeń drugiego budynku (np. kotłowni) to możliwe jest ustanowienie odpowiedniej  służebności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62</a:t>
            </a:fld>
            <a:endParaRPr lang="pl-PL" altLang="pl-PL"/>
          </a:p>
        </p:txBody>
      </p:sp>
    </p:spTree>
    <p:extLst>
      <p:ext uri="{BB962C8B-B14F-4D97-AF65-F5344CB8AC3E}">
        <p14:creationId xmlns:p14="http://schemas.microsoft.com/office/powerpoint/2010/main" val="41378936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Ustanowienie odrębnej własności lokalu.</a:t>
            </a:r>
          </a:p>
        </p:txBody>
      </p:sp>
      <p:sp>
        <p:nvSpPr>
          <p:cNvPr id="3" name="Symbol zastępczy zawartości 2"/>
          <p:cNvSpPr>
            <a:spLocks noGrp="1"/>
          </p:cNvSpPr>
          <p:nvPr>
            <p:ph idx="1"/>
          </p:nvPr>
        </p:nvSpPr>
        <p:spPr>
          <a:xfrm>
            <a:off x="606388" y="1556792"/>
            <a:ext cx="7931224" cy="4536504"/>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Ustanowienie odrębnej własności lokalu  jest formą fizycznego podziału nieruchomości.</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Samodzielnym lokalem mieszkalnym jest wydzielona trwałymi ścianami w obrębie budynku izba lub zespół izb przeznaczonych na stały pobyt ludzi, które wraz z pomieszczeniami pomocniczymi służy zaspokojeniu potrzeb mieszkaniowych ludzi (art. 2 ustawy o własności lokali).</a:t>
            </a:r>
          </a:p>
          <a:p>
            <a:pPr marL="0" indent="0">
              <a:lnSpc>
                <a:spcPct val="100000"/>
              </a:lnSpc>
              <a:buNone/>
            </a:pPr>
            <a:r>
              <a:rPr lang="pl-PL" sz="1600" dirty="0">
                <a:latin typeface="Arial" panose="020B0604020202020204" pitchFamily="34" charset="0"/>
                <a:cs typeface="Arial" panose="020B0604020202020204" pitchFamily="34" charset="0"/>
              </a:rPr>
              <a:t>Na skutek wydzielenia lokalu powstaje własność wydzielonego lokalu oraz współwłasność gruntu i części wspólnych budynku. </a:t>
            </a:r>
          </a:p>
          <a:p>
            <a:pPr marL="0" indent="0">
              <a:lnSpc>
                <a:spcPct val="100000"/>
              </a:lnSpc>
              <a:buNone/>
            </a:pPr>
            <a:r>
              <a:rPr lang="pl-PL" sz="1600" dirty="0">
                <a:latin typeface="Arial" panose="020B0604020202020204" pitchFamily="34" charset="0"/>
                <a:cs typeface="Arial" panose="020B0604020202020204" pitchFamily="34" charset="0"/>
              </a:rPr>
              <a:t>Przed umownym ustanowieniem odrębnej własności lokali konieczne jest uzyskanie od starosty zaświadczenia o samodzielności lokalu. Jednak w przypadku sądowego ustanowienia odrębnej własności lokali w postępowaniu podziałowym sąd sam ustala spełnienie przesłanek samodzielności lokalu i nie jest związany zaświadczeniem organu administracji o samodzielności lokalu, może dokonywany podział dokonać w oparciu o opinię biegłego z dziedziny budownictwa. (post. SN z 5.02.2010r., III CSK 195/09, z 13.03.1997r., III CKN 14/97, z 6.11.2002r., III CKN 1371/00)</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63</a:t>
            </a:fld>
            <a:endParaRPr lang="pl-PL" altLang="pl-PL"/>
          </a:p>
        </p:txBody>
      </p:sp>
    </p:spTree>
    <p:extLst>
      <p:ext uri="{BB962C8B-B14F-4D97-AF65-F5344CB8AC3E}">
        <p14:creationId xmlns:p14="http://schemas.microsoft.com/office/powerpoint/2010/main" val="139752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55786" y="188640"/>
            <a:ext cx="8015287" cy="914400"/>
          </a:xfrm>
        </p:spPr>
        <p:txBody>
          <a:bodyPr>
            <a:normAutofit/>
          </a:bodyPr>
          <a:lstStyle/>
          <a:p>
            <a:r>
              <a:rPr lang="pl-PL" sz="2400" b="1" dirty="0">
                <a:effectLst>
                  <a:outerShdw blurRad="38100" dist="38100" dir="2700000" algn="tl">
                    <a:srgbClr val="000000">
                      <a:alpha val="43137"/>
                    </a:srgbClr>
                  </a:outerShdw>
                </a:effectLst>
                <a:latin typeface="+mn-lt"/>
              </a:rPr>
              <a:t>Ustanowienie odrębnej własności lokalu.</a:t>
            </a:r>
          </a:p>
        </p:txBody>
      </p:sp>
      <p:sp>
        <p:nvSpPr>
          <p:cNvPr id="3" name="Symbol zastępczy zawartości 2"/>
          <p:cNvSpPr>
            <a:spLocks noGrp="1"/>
          </p:cNvSpPr>
          <p:nvPr>
            <p:ph idx="1"/>
          </p:nvPr>
        </p:nvSpPr>
        <p:spPr>
          <a:xfrm>
            <a:off x="611560" y="1556792"/>
            <a:ext cx="7743006" cy="4511527"/>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Jeżeli wyodrębnienie lokalu wymaga wykonania robót adaptacyjnych, to sąd może w postanowieniu wstępnym, uznającym żądanie ustanowienia odrębnej własności lokalu za uzasadnione, upoważnić zainteresowanego uczestnika postępowania do wykonania tych robót tymczasowo na jego koszt. W razie przeszkód stawianych przez innych uczestników sąd może wydać stosowne nakazy lub zakazy (post. SN z 8.09.1983r., III CRN 185/5).</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Dokonanie podziału przez ustanowienie odrębnej własności lokali powinno uwzględniać wielkość udziałów i wartość odrębnej własności każdego z wydzielonych lokali, powinno także zaspokajać potrzeby wszystkich współwłaścicieli bez rażącego pokrzywdzenia któregokolwiek z nich (post. SN z 4.06.2003r., I CKN 447/01). Możliwe jest wydzielenie lokali nie odpowiadających udziałowi we współwłasności ze stosownym rozliczeniem różnicy ich wartości. </a:t>
            </a:r>
          </a:p>
          <a:p>
            <a:pPr marL="0" indent="0">
              <a:lnSpc>
                <a:spcPct val="100000"/>
              </a:lnSpc>
              <a:buNone/>
            </a:pPr>
            <a:r>
              <a:rPr lang="pl-PL" sz="1600" dirty="0">
                <a:solidFill>
                  <a:srgbClr val="FF0000"/>
                </a:solidFill>
                <a:latin typeface="Arial" panose="020B0604020202020204" pitchFamily="34" charset="0"/>
                <a:cs typeface="Arial" panose="020B0604020202020204" pitchFamily="34" charset="0"/>
              </a:rPr>
              <a:t>Dla ustanowienia odrębnej własności lokali niezbędny jest wpis do Księgi Wieczystej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64</a:t>
            </a:fld>
            <a:endParaRPr lang="pl-PL" altLang="pl-PL"/>
          </a:p>
        </p:txBody>
      </p:sp>
    </p:spTree>
    <p:extLst>
      <p:ext uri="{BB962C8B-B14F-4D97-AF65-F5344CB8AC3E}">
        <p14:creationId xmlns:p14="http://schemas.microsoft.com/office/powerpoint/2010/main" val="30087074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73137"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Ustanowienie odrębnej własności lokalu.</a:t>
            </a:r>
          </a:p>
        </p:txBody>
      </p:sp>
      <p:sp>
        <p:nvSpPr>
          <p:cNvPr id="3" name="Symbol zastępczy zawartości 2"/>
          <p:cNvSpPr>
            <a:spLocks noGrp="1"/>
          </p:cNvSpPr>
          <p:nvPr>
            <p:ph idx="1"/>
          </p:nvPr>
        </p:nvSpPr>
        <p:spPr>
          <a:xfrm>
            <a:off x="539552" y="1556792"/>
            <a:ext cx="7920880" cy="4453955"/>
          </a:xfrm>
        </p:spPr>
        <p:txBody>
          <a:bodyPr/>
          <a:lstStyle/>
          <a:p>
            <a:pPr marL="0" indent="0">
              <a:lnSpc>
                <a:spcPct val="100000"/>
              </a:lnSpc>
              <a:buNone/>
            </a:pPr>
            <a:r>
              <a:rPr lang="pl-PL" sz="1800" dirty="0">
                <a:latin typeface="Arial" panose="020B0604020202020204" pitchFamily="34" charset="0"/>
                <a:cs typeface="Arial" panose="020B0604020202020204" pitchFamily="34" charset="0"/>
              </a:rPr>
              <a:t>Jeżeli fizyczny podział nieruchomości lub ustanowienie odrębnej własności lokalu następuje na podstawie postanowienia sądu znoszącego współwłasność, to zgodnie z art. 621 KPC projektowany sposób podziału nieruchomości powinien być zaznaczony na planie sporządzonym wg zasad obowiązujących przy oznaczeniu nieruchomości w księgach wieczystych.</a:t>
            </a:r>
          </a:p>
          <a:p>
            <a:pPr marL="0" indent="0">
              <a:lnSpc>
                <a:spcPct val="100000"/>
              </a:lnSpc>
              <a:buNone/>
            </a:pPr>
            <a:r>
              <a:rPr lang="pl-PL" sz="1800" dirty="0">
                <a:latin typeface="Arial" panose="020B0604020202020204" pitchFamily="34" charset="0"/>
                <a:cs typeface="Arial" panose="020B0604020202020204" pitchFamily="34" charset="0"/>
              </a:rPr>
              <a:t> </a:t>
            </a:r>
          </a:p>
          <a:p>
            <a:pPr marL="0" indent="0">
              <a:lnSpc>
                <a:spcPct val="100000"/>
              </a:lnSpc>
              <a:buNone/>
            </a:pPr>
            <a:r>
              <a:rPr lang="pl-PL" sz="1800" dirty="0">
                <a:latin typeface="Arial" panose="020B0604020202020204" pitchFamily="34" charset="0"/>
                <a:cs typeface="Arial" panose="020B0604020202020204" pitchFamily="34" charset="0"/>
              </a:rPr>
              <a:t>Plan taki staje się częścią postanowienia podziałowego przez stosowne odniesienie w sentencji postanowienia. </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Należy kontrolować prawidłowość oznaczenia wydzielanej nieruchomości, w przypadku jej niewłaściwego oznaczenia lub naniesienia na plan sąd wieczysto księgowy odmówi wpisu do KW.</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65</a:t>
            </a:fld>
            <a:endParaRPr lang="pl-PL" altLang="pl-PL"/>
          </a:p>
        </p:txBody>
      </p:sp>
    </p:spTree>
    <p:extLst>
      <p:ext uri="{BB962C8B-B14F-4D97-AF65-F5344CB8AC3E}">
        <p14:creationId xmlns:p14="http://schemas.microsoft.com/office/powerpoint/2010/main" val="4700257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Przyznanie rzeczy jednemu ze współwłaścicieli z obowiązkiem spłaty.</a:t>
            </a:r>
          </a:p>
        </p:txBody>
      </p:sp>
      <p:sp>
        <p:nvSpPr>
          <p:cNvPr id="3" name="Symbol zastępczy zawartości 2"/>
          <p:cNvSpPr>
            <a:spLocks noGrp="1"/>
          </p:cNvSpPr>
          <p:nvPr>
            <p:ph idx="1"/>
          </p:nvPr>
        </p:nvSpPr>
        <p:spPr>
          <a:xfrm>
            <a:off x="467544" y="1556792"/>
            <a:ext cx="8015287" cy="4525963"/>
          </a:xfrm>
        </p:spPr>
        <p:txBody>
          <a:bodyPr/>
          <a:lstStyle/>
          <a:p>
            <a:pPr marL="0" indent="0">
              <a:buNone/>
            </a:pPr>
            <a:r>
              <a:rPr lang="pl-PL" sz="1600" b="1" dirty="0">
                <a:highlight>
                  <a:srgbClr val="FFFF00"/>
                </a:highlight>
                <a:latin typeface="Arial" panose="020B0604020202020204" pitchFamily="34" charset="0"/>
                <a:cs typeface="Arial" panose="020B0604020202020204" pitchFamily="34" charset="0"/>
              </a:rPr>
              <a:t>Art. 212 KC </a:t>
            </a:r>
            <a:r>
              <a:rPr lang="pl-PL" sz="1600" dirty="0">
                <a:highlight>
                  <a:srgbClr val="FFFF00"/>
                </a:highlight>
                <a:latin typeface="Arial" panose="020B0604020202020204" pitchFamily="34" charset="0"/>
                <a:cs typeface="Arial" panose="020B0604020202020204" pitchFamily="34" charset="0"/>
              </a:rPr>
              <a:t>wyraża zasadę, że rzecz, która nie daje się podzielić, może być stosownie do okoliczności albo przyznana jednemu ze współwłaścicieli z obowiązkiem spłaty drugiego albo sprzedana stosownie do przepisów KPC</a:t>
            </a:r>
            <a:r>
              <a:rPr lang="pl-PL" sz="1600" dirty="0">
                <a:latin typeface="Arial" panose="020B0604020202020204" pitchFamily="34" charset="0"/>
                <a:cs typeface="Arial" panose="020B0604020202020204" pitchFamily="34" charset="0"/>
              </a:rPr>
              <a:t>. </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Określenie, że rzecz nie daje się podzielić, odnosi się nie tylko do braku możliwości fizycznego podziału rzeczy ale także do sytuacji, w której przydzielenie rzeczy poszczególnym współwłaścielom jest niemożliwe z uwagi na stosunki osobiste i rodzinne ich łączące lub ich zasobność oraz gdy żaden ze współwłaścicieli nie wyraża zgody na przyznanie mu rzeczy. W takim wypadku rzecz może być przyznana jednemu z obowiązkiem spłaty drugiego lub sprzedana. </a:t>
            </a:r>
          </a:p>
          <a:p>
            <a:pPr marL="0" indent="0">
              <a:buNone/>
            </a:pPr>
            <a:r>
              <a:rPr lang="pl-PL" sz="1600" dirty="0">
                <a:latin typeface="Arial" panose="020B0604020202020204" pitchFamily="34" charset="0"/>
                <a:cs typeface="Arial" panose="020B0604020202020204" pitchFamily="34" charset="0"/>
              </a:rPr>
              <a:t>Sąd powinien dążyć do takiego podziału majątku i zniesienia współwłasności, który byłby akceptowalny przez współwłaścicieli. </a:t>
            </a:r>
          </a:p>
          <a:p>
            <a:pPr marL="0" indent="0">
              <a:buNone/>
            </a:pPr>
            <a:endParaRPr lang="pl-PL" sz="1600" dirty="0">
              <a:latin typeface="Arial" panose="020B0604020202020204" pitchFamily="34" charset="0"/>
              <a:cs typeface="Arial" panose="020B0604020202020204" pitchFamily="34" charset="0"/>
            </a:endParaRPr>
          </a:p>
          <a:p>
            <a:pPr marL="0" indent="0">
              <a:buNone/>
            </a:pPr>
            <a:r>
              <a:rPr lang="pl-PL" sz="1600" dirty="0">
                <a:latin typeface="Arial" panose="020B0604020202020204" pitchFamily="34" charset="0"/>
                <a:cs typeface="Arial" panose="020B0604020202020204" pitchFamily="34" charset="0"/>
              </a:rPr>
              <a:t>Wybór współwłaściciela, któremu sąd przyzna własność rzeczy jest uprawnieniem sądu i powinien zostać poprzedzony analizą potrzeb i możliwości stron. </a:t>
            </a:r>
          </a:p>
          <a:p>
            <a:pPr marL="0" indent="0">
              <a:buNone/>
            </a:pPr>
            <a:r>
              <a:rPr lang="pl-PL" sz="1600" dirty="0">
                <a:latin typeface="Arial" panose="020B0604020202020204" pitchFamily="34" charset="0"/>
                <a:cs typeface="Arial" panose="020B0604020202020204" pitchFamily="34" charset="0"/>
              </a:rPr>
              <a:t>Orzecznictwo preferuje przyznanie lokalu temu małżonkowi, który sprawuje pieczę nad dziećmi</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66</a:t>
            </a:fld>
            <a:endParaRPr lang="pl-PL" altLang="pl-PL"/>
          </a:p>
        </p:txBody>
      </p:sp>
    </p:spTree>
    <p:extLst>
      <p:ext uri="{BB962C8B-B14F-4D97-AF65-F5344CB8AC3E}">
        <p14:creationId xmlns:p14="http://schemas.microsoft.com/office/powerpoint/2010/main" val="41657838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Zarządzenie sprzedaży rzecz wspólnej.</a:t>
            </a:r>
          </a:p>
        </p:txBody>
      </p:sp>
      <p:sp>
        <p:nvSpPr>
          <p:cNvPr id="3" name="Symbol zastępczy zawartości 2"/>
          <p:cNvSpPr>
            <a:spLocks noGrp="1"/>
          </p:cNvSpPr>
          <p:nvPr>
            <p:ph idx="1"/>
          </p:nvPr>
        </p:nvSpPr>
        <p:spPr>
          <a:xfrm>
            <a:off x="467544" y="1641376"/>
            <a:ext cx="8219256" cy="4835624"/>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Zarządzenie sprzedaży rzeczy wspólnej jest ostatecznością i przynosi stronom najmniejsze korzyści i pociąga za sobą największe koszty. </a:t>
            </a:r>
          </a:p>
          <a:p>
            <a:pPr marL="0" indent="0">
              <a:lnSpc>
                <a:spcPct val="100000"/>
              </a:lnSpc>
              <a:buNone/>
            </a:pPr>
            <a:r>
              <a:rPr lang="pl-PL" sz="1600" dirty="0">
                <a:latin typeface="Arial" panose="020B0604020202020204" pitchFamily="34" charset="0"/>
                <a:cs typeface="Arial" panose="020B0604020202020204" pitchFamily="34" charset="0"/>
              </a:rPr>
              <a:t>Najczęściej jest ono stosowane gdy żaden ze współwłaścicieli nie chce przyznania mu rzecz wspólnej, sąd nie może wbrew woli współwłaściciela przyznać mu własność rzeczy i nakazać stosowne spłaty. (Wyr. SN z 14.11.2012., II CSK 187/12; post SN z 26.01.2017r., II </a:t>
            </a:r>
            <a:r>
              <a:rPr lang="pl-PL" sz="1600" dirty="0" err="1">
                <a:latin typeface="Arial" panose="020B0604020202020204" pitchFamily="34" charset="0"/>
                <a:cs typeface="Arial" panose="020B0604020202020204" pitchFamily="34" charset="0"/>
              </a:rPr>
              <a:t>Cz</a:t>
            </a:r>
            <a:r>
              <a:rPr lang="pl-PL" sz="1600" dirty="0">
                <a:latin typeface="Arial" panose="020B0604020202020204" pitchFamily="34" charset="0"/>
                <a:cs typeface="Arial" panose="020B0604020202020204" pitchFamily="34" charset="0"/>
              </a:rPr>
              <a:t> 129/16)</a:t>
            </a:r>
          </a:p>
          <a:p>
            <a:pPr marL="0" indent="0">
              <a:lnSpc>
                <a:spcPct val="100000"/>
              </a:lnSpc>
              <a:buNone/>
            </a:pPr>
            <a:r>
              <a:rPr lang="pl-PL" sz="1600" dirty="0">
                <a:latin typeface="Arial" panose="020B0604020202020204" pitchFamily="34" charset="0"/>
                <a:cs typeface="Arial" panose="020B0604020202020204" pitchFamily="34" charset="0"/>
              </a:rPr>
              <a:t>Zarządzenie sprzedaży rzeczy wspólnej i prawomocność postanowienia nie kończy stosunku współwłasności. Stosunek ten kończy dopiero sprzedaż rzeczy. </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Postanowienie sądu zarządzające sprzedaż rzeczy pozostającej we współwłasności może przybrać dwojaką postać:</a:t>
            </a:r>
          </a:p>
          <a:p>
            <a:pPr>
              <a:lnSpc>
                <a:spcPct val="100000"/>
              </a:lnSpc>
              <a:buFont typeface="+mj-lt"/>
              <a:buAutoNum type="arabicPeriod"/>
            </a:pPr>
            <a:r>
              <a:rPr lang="pl-PL" sz="1600" dirty="0">
                <a:latin typeface="Arial" panose="020B0604020202020204" pitchFamily="34" charset="0"/>
                <a:cs typeface="Arial" panose="020B0604020202020204" pitchFamily="34" charset="0"/>
              </a:rPr>
              <a:t> może ograniczyć się do samego zarządzenie sprzedaży, odkładając rozstrzygnięcie o wzajemnych roszczeniach oraz o podziale sumy uzyskanej ze sprzedaży do czasu jej przeprowadzenia,</a:t>
            </a:r>
          </a:p>
          <a:p>
            <a:pPr>
              <a:lnSpc>
                <a:spcPct val="100000"/>
              </a:lnSpc>
              <a:buFont typeface="+mj-lt"/>
              <a:buAutoNum type="arabicPeriod"/>
            </a:pPr>
            <a:r>
              <a:rPr lang="pl-PL" sz="1600" dirty="0">
                <a:latin typeface="Arial" panose="020B0604020202020204" pitchFamily="34" charset="0"/>
                <a:cs typeface="Arial" panose="020B0604020202020204" pitchFamily="34" charset="0"/>
              </a:rPr>
              <a:t> może jednocześnie rozstrzygać o tych roszczeniach a w istocie o podział sumy uzyskanej ze sprzedaży.</a:t>
            </a:r>
          </a:p>
          <a:p>
            <a:pPr marL="0" indent="0">
              <a:lnSpc>
                <a:spcPct val="100000"/>
              </a:lnSpc>
              <a:buNone/>
            </a:pPr>
            <a:endParaRPr lang="pl-PL" sz="16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67</a:t>
            </a:fld>
            <a:endParaRPr lang="pl-PL" altLang="pl-PL"/>
          </a:p>
        </p:txBody>
      </p:sp>
    </p:spTree>
    <p:extLst>
      <p:ext uri="{BB962C8B-B14F-4D97-AF65-F5344CB8AC3E}">
        <p14:creationId xmlns:p14="http://schemas.microsoft.com/office/powerpoint/2010/main" val="15799282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a:latin typeface="+mn-lt"/>
              </a:rPr>
              <a:t>Spłata a dopłata.</a:t>
            </a:r>
          </a:p>
        </p:txBody>
      </p:sp>
      <p:sp>
        <p:nvSpPr>
          <p:cNvPr id="3" name="Symbol zastępczy zawartości 2"/>
          <p:cNvSpPr>
            <a:spLocks noGrp="1"/>
          </p:cNvSpPr>
          <p:nvPr>
            <p:ph idx="1"/>
          </p:nvPr>
        </p:nvSpPr>
        <p:spPr>
          <a:xfrm>
            <a:off x="467544" y="1412776"/>
            <a:ext cx="8208912" cy="4943575"/>
          </a:xfrm>
        </p:spPr>
        <p:txBody>
          <a:bodyPr>
            <a:noAutofit/>
          </a:bodyPr>
          <a:lstStyle/>
          <a:p>
            <a:pPr marL="0" indent="0">
              <a:buNone/>
            </a:pPr>
            <a:r>
              <a:rPr lang="pl-PL" sz="1800" dirty="0">
                <a:latin typeface="Arial" panose="020B0604020202020204" pitchFamily="34" charset="0"/>
                <a:cs typeface="Arial" panose="020B0604020202020204" pitchFamily="34" charset="0"/>
              </a:rPr>
              <a:t>Gdy w wyniku podziału małżonek nie otrzyma żądnych przedmiotów majątkowych lub otrzyma przedmioty o wartości niższej od jego udziału, przysługuje mu spłata lub dopłata – art. 46 KRO w zw. z art. 1035 i 212 KC</a:t>
            </a:r>
          </a:p>
          <a:p>
            <a:pPr marL="0" indent="0">
              <a:buNone/>
            </a:pPr>
            <a:r>
              <a:rPr lang="pl-PL" sz="1800" dirty="0">
                <a:solidFill>
                  <a:srgbClr val="FF0000"/>
                </a:solidFill>
                <a:latin typeface="Arial" panose="020B0604020202020204" pitchFamily="34" charset="0"/>
                <a:cs typeface="Arial" panose="020B0604020202020204" pitchFamily="34" charset="0"/>
              </a:rPr>
              <a:t>Spłata</a:t>
            </a:r>
            <a:r>
              <a:rPr lang="pl-PL" sz="1800" dirty="0">
                <a:latin typeface="Arial" panose="020B0604020202020204" pitchFamily="34" charset="0"/>
                <a:cs typeface="Arial" panose="020B0604020202020204" pitchFamily="34" charset="0"/>
              </a:rPr>
              <a:t> – zostaje zasądzona, gdy uprawniony do niej małżonek nie otrzymał żądnej rzeczy wchodzącej w skład majątku wspólnego.</a:t>
            </a:r>
          </a:p>
          <a:p>
            <a:pPr marL="0" indent="0">
              <a:buNone/>
            </a:pPr>
            <a:r>
              <a:rPr lang="pl-PL" sz="1800" dirty="0">
                <a:solidFill>
                  <a:srgbClr val="FF0000"/>
                </a:solidFill>
                <a:latin typeface="Arial" panose="020B0604020202020204" pitchFamily="34" charset="0"/>
                <a:cs typeface="Arial" panose="020B0604020202020204" pitchFamily="34" charset="0"/>
              </a:rPr>
              <a:t>Dopłata</a:t>
            </a:r>
            <a:r>
              <a:rPr lang="pl-PL" sz="1800" dirty="0">
                <a:latin typeface="Arial" panose="020B0604020202020204" pitchFamily="34" charset="0"/>
                <a:cs typeface="Arial" panose="020B0604020202020204" pitchFamily="34" charset="0"/>
              </a:rPr>
              <a:t> – zostaje zasądzona gdy małżonek otrzymał w wyniku podziału przedmioty o wartości mniejszej niż jego udział w majątku wspólnym.</a:t>
            </a:r>
          </a:p>
          <a:p>
            <a:pPr marL="0" indent="0">
              <a:buNone/>
            </a:pPr>
            <a:endParaRPr lang="pl-PL" sz="1800" dirty="0">
              <a:latin typeface="Arial" panose="020B0604020202020204" pitchFamily="34" charset="0"/>
              <a:cs typeface="Arial" panose="020B0604020202020204" pitchFamily="34" charset="0"/>
            </a:endParaRPr>
          </a:p>
          <a:p>
            <a:pPr marL="0" indent="0">
              <a:spcBef>
                <a:spcPts val="0"/>
              </a:spcBef>
              <a:buNone/>
            </a:pPr>
            <a:r>
              <a:rPr lang="pl-PL" sz="1800" dirty="0">
                <a:latin typeface="Arial" panose="020B0604020202020204" pitchFamily="34" charset="0"/>
                <a:cs typeface="Arial" panose="020B0604020202020204" pitchFamily="34" charset="0"/>
              </a:rPr>
              <a:t>Przy ustaleniu spłat lub dopłat sąd w postanowieniu powinien oznaczyć</a:t>
            </a:r>
          </a:p>
          <a:p>
            <a:pPr marL="457200" indent="-457200">
              <a:spcBef>
                <a:spcPts val="0"/>
              </a:spcBef>
              <a:buAutoNum type="arabicPeriod"/>
            </a:pPr>
            <a:r>
              <a:rPr lang="pl-PL" sz="1800" dirty="0">
                <a:latin typeface="Arial" panose="020B0604020202020204" pitchFamily="34" charset="0"/>
                <a:cs typeface="Arial" panose="020B0604020202020204" pitchFamily="34" charset="0"/>
              </a:rPr>
              <a:t>wysokość spłaty lub dopłaty,</a:t>
            </a:r>
          </a:p>
          <a:p>
            <a:pPr marL="457200" indent="-457200">
              <a:spcBef>
                <a:spcPts val="0"/>
              </a:spcBef>
              <a:buAutoNum type="arabicPeriod"/>
            </a:pPr>
            <a:r>
              <a:rPr lang="pl-PL" sz="1800" dirty="0">
                <a:latin typeface="Arial" panose="020B0604020202020204" pitchFamily="34" charset="0"/>
                <a:cs typeface="Arial" panose="020B0604020202020204" pitchFamily="34" charset="0"/>
              </a:rPr>
              <a:t>termin i sposób jej uiszczenia (możliwe jest rozłożenie na raty)</a:t>
            </a:r>
          </a:p>
          <a:p>
            <a:pPr marL="457200" indent="-457200">
              <a:spcBef>
                <a:spcPts val="0"/>
              </a:spcBef>
              <a:buAutoNum type="arabicPeriod"/>
            </a:pPr>
            <a:r>
              <a:rPr lang="pl-PL" sz="1800" dirty="0">
                <a:latin typeface="Arial" panose="020B0604020202020204" pitchFamily="34" charset="0"/>
                <a:cs typeface="Arial" panose="020B0604020202020204" pitchFamily="34" charset="0"/>
              </a:rPr>
              <a:t>wysokość i termin uiszczenia odsetek w razie potrzeby</a:t>
            </a:r>
          </a:p>
          <a:p>
            <a:pPr marL="457200" indent="-457200">
              <a:spcBef>
                <a:spcPts val="0"/>
              </a:spcBef>
              <a:buAutoNum type="arabicPeriod"/>
            </a:pPr>
            <a:r>
              <a:rPr lang="pl-PL" sz="1800" dirty="0">
                <a:latin typeface="Arial" panose="020B0604020202020204" pitchFamily="34" charset="0"/>
                <a:cs typeface="Arial" panose="020B0604020202020204" pitchFamily="34" charset="0"/>
              </a:rPr>
              <a:t>sposób zabezpieczenia spłaty lub dopłaty. </a:t>
            </a:r>
            <a:endParaRPr lang="pl-PL" sz="1800" dirty="0">
              <a:latin typeface="Arial" panose="020B0604020202020204" pitchFamily="34" charset="0"/>
              <a:cs typeface="Arial" panose="020B0604020202020204" pitchFamily="34" charset="0"/>
            </a:endParaRPr>
          </a:p>
          <a:p>
            <a:pPr marL="0" indent="0">
              <a:spcBef>
                <a:spcPts val="0"/>
              </a:spcBef>
              <a:buNone/>
            </a:pPr>
            <a:r>
              <a:rPr lang="pl-PL" sz="1800" dirty="0" smtClean="0">
                <a:latin typeface="Arial" panose="020B0604020202020204" pitchFamily="34" charset="0"/>
                <a:cs typeface="Arial" panose="020B0604020202020204" pitchFamily="34" charset="0"/>
              </a:rPr>
              <a:t>(</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27.11.2003r., III CZP 80/03)</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68</a:t>
            </a:fld>
            <a:endParaRPr lang="pl-PL" altLang="pl-PL"/>
          </a:p>
        </p:txBody>
      </p:sp>
    </p:spTree>
    <p:extLst>
      <p:ext uri="{BB962C8B-B14F-4D97-AF65-F5344CB8AC3E}">
        <p14:creationId xmlns:p14="http://schemas.microsoft.com/office/powerpoint/2010/main" val="9489336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Spłata a dopłata.</a:t>
            </a:r>
          </a:p>
        </p:txBody>
      </p:sp>
      <p:sp>
        <p:nvSpPr>
          <p:cNvPr id="3" name="Symbol zastępczy zawartości 2"/>
          <p:cNvSpPr>
            <a:spLocks noGrp="1"/>
          </p:cNvSpPr>
          <p:nvPr>
            <p:ph idx="1"/>
          </p:nvPr>
        </p:nvSpPr>
        <p:spPr>
          <a:xfrm>
            <a:off x="467544" y="1556792"/>
            <a:ext cx="7943279" cy="4799559"/>
          </a:xfrm>
        </p:spPr>
        <p:txBody>
          <a:bodyPr>
            <a:noAutofit/>
          </a:bodyPr>
          <a:lstStyle/>
          <a:p>
            <a:pPr marL="0" indent="0">
              <a:lnSpc>
                <a:spcPct val="100000"/>
              </a:lnSpc>
              <a:buNone/>
            </a:pPr>
            <a:r>
              <a:rPr lang="pl-PL" sz="1800" dirty="0">
                <a:effectLst/>
                <a:latin typeface="Arial" panose="020B0604020202020204" pitchFamily="34" charset="0"/>
                <a:ea typeface="Times New Roman" panose="02020603050405020304" pitchFamily="18" charset="0"/>
                <a:cs typeface="Arial" panose="020B0604020202020204" pitchFamily="34" charset="0"/>
              </a:rPr>
              <a:t>Zgodnie z </a:t>
            </a:r>
            <a:r>
              <a:rPr lang="pl-PL" sz="1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art. 212 § 3 k.p.c. </a:t>
            </a:r>
            <a:r>
              <a:rPr lang="pl-PL" sz="1800" dirty="0">
                <a:effectLst/>
                <a:latin typeface="Arial" panose="020B0604020202020204" pitchFamily="34" charset="0"/>
                <a:ea typeface="Times New Roman" panose="02020603050405020304" pitchFamily="18" charset="0"/>
                <a:cs typeface="Arial" panose="020B0604020202020204" pitchFamily="34" charset="0"/>
              </a:rPr>
              <a:t>jeżeli ustalone zostały dopłaty lub spłaty, sąd oznaczy termin i sposób ich uiszczenia, wysokość i termin uiszczenia odsetek, a w razie potrzeby także sposób ich zabezpieczenia. </a:t>
            </a:r>
          </a:p>
          <a:p>
            <a:pPr marL="0" indent="0">
              <a:lnSpc>
                <a:spcPct val="100000"/>
              </a:lnSpc>
              <a:buNone/>
            </a:pPr>
            <a:r>
              <a:rPr lang="pl-PL" sz="1800" dirty="0">
                <a:effectLst/>
                <a:latin typeface="Arial" panose="020B0604020202020204" pitchFamily="34" charset="0"/>
                <a:ea typeface="Times New Roman" panose="02020603050405020304" pitchFamily="18" charset="0"/>
                <a:cs typeface="Arial" panose="020B0604020202020204" pitchFamily="34" charset="0"/>
              </a:rPr>
              <a:t>Kierując się dyspozycją tego przepisu oraz mając na uwadze znaczną wysokość kwoty jaką uczestnik jest zobowiązany uiścić na rzecz wnioskodawców, Sąd może oznaczyć termin spłaty na dłuższy okres lub rozłożyć spłatę na raty. Pozwoli to uczestnikowi zgromadzić odpowiednie środki finansowe na dokonanie spłaty bez konieczności sprzedaży majątku. Jednocześnie Sąd może zasądzić zasądził ustawowe odsetki w wypadku opóźnienia w płatności, które były należne na podstawie art. 481 k.c.</a:t>
            </a:r>
          </a:p>
          <a:p>
            <a:pPr marL="0" indent="0">
              <a:lnSpc>
                <a:spcPct val="100000"/>
              </a:lnSpc>
              <a:buNone/>
            </a:pPr>
            <a:r>
              <a:rPr lang="pl-PL" sz="1800" dirty="0">
                <a:latin typeface="Arial" panose="020B0604020202020204" pitchFamily="34" charset="0"/>
                <a:ea typeface="Times New Roman" panose="02020603050405020304" pitchFamily="18" charset="0"/>
                <a:cs typeface="Arial" panose="020B0604020202020204" pitchFamily="34" charset="0"/>
              </a:rPr>
              <a:t>Sąd nie zasądza odsetek za czas od prawomocności wyroku do dnia określonego jako data spłaty.</a:t>
            </a:r>
            <a:endParaRPr lang="pl-PL" sz="180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0000"/>
              </a:lnSpc>
              <a:buNone/>
            </a:pPr>
            <a:endParaRPr lang="pl-PL" sz="16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69</a:t>
            </a:fld>
            <a:endParaRPr lang="pl-PL" altLang="pl-PL"/>
          </a:p>
        </p:txBody>
      </p:sp>
    </p:spTree>
    <p:extLst>
      <p:ext uri="{BB962C8B-B14F-4D97-AF65-F5344CB8AC3E}">
        <p14:creationId xmlns:p14="http://schemas.microsoft.com/office/powerpoint/2010/main" val="3758250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a:effectLst>
                  <a:outerShdw blurRad="38100" dist="38100" dir="2700000" algn="tl">
                    <a:srgbClr val="000000">
                      <a:alpha val="43137"/>
                    </a:srgbClr>
                  </a:outerShdw>
                </a:effectLst>
                <a:latin typeface="+mn-lt"/>
              </a:rPr>
              <a:t>Uczestnicy postępowania o podział majątku wspólnego.</a:t>
            </a:r>
          </a:p>
        </p:txBody>
      </p:sp>
      <p:sp>
        <p:nvSpPr>
          <p:cNvPr id="3" name="Symbol zastępczy zawartości 2"/>
          <p:cNvSpPr>
            <a:spLocks noGrp="1"/>
          </p:cNvSpPr>
          <p:nvPr>
            <p:ph idx="1"/>
          </p:nvPr>
        </p:nvSpPr>
        <p:spPr>
          <a:xfrm>
            <a:off x="467544" y="1412776"/>
            <a:ext cx="8352928" cy="5080098"/>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Uczestnikiem postępowania (nieprocesowego) o podział majątku wspólnego może być każdy zainteresowany wynikiem postępowania (art. 510 KPC). Art. 510 ma zastosowanie w każdej sprawie także w sprawie działowej. </a:t>
            </a:r>
          </a:p>
          <a:p>
            <a:pPr marL="0" indent="0">
              <a:lnSpc>
                <a:spcPct val="100000"/>
              </a:lnSpc>
              <a:buNone/>
            </a:pPr>
            <a:r>
              <a:rPr lang="pl-PL" sz="1800" u="sng" dirty="0">
                <a:latin typeface="Arial" panose="020B0604020202020204" pitchFamily="34" charset="0"/>
                <a:cs typeface="Arial" panose="020B0604020202020204" pitchFamily="34" charset="0"/>
              </a:rPr>
              <a:t>Uczestnikiem może być:</a:t>
            </a:r>
          </a:p>
          <a:p>
            <a:pPr>
              <a:lnSpc>
                <a:spcPct val="100000"/>
              </a:lnSpc>
              <a:buFontTx/>
              <a:buChar char="-"/>
            </a:pPr>
            <a:r>
              <a:rPr lang="pl-PL" sz="1800" dirty="0">
                <a:highlight>
                  <a:srgbClr val="FFFF00"/>
                </a:highlight>
                <a:latin typeface="Arial" panose="020B0604020202020204" pitchFamily="34" charset="0"/>
                <a:cs typeface="Arial" panose="020B0604020202020204" pitchFamily="34" charset="0"/>
              </a:rPr>
              <a:t>Wierzyciel</a:t>
            </a:r>
            <a:r>
              <a:rPr lang="pl-PL" sz="1800" dirty="0">
                <a:latin typeface="Arial" panose="020B0604020202020204" pitchFamily="34" charset="0"/>
                <a:cs typeface="Arial" panose="020B0604020202020204" pitchFamily="34" charset="0"/>
              </a:rPr>
              <a:t> jednego lub obu małżonków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12.04.1995, III CZP 34/95,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27.06.1996, III CZP 70/96).</a:t>
            </a:r>
          </a:p>
          <a:p>
            <a:pPr>
              <a:lnSpc>
                <a:spcPct val="100000"/>
              </a:lnSpc>
              <a:buFontTx/>
              <a:buChar char="-"/>
            </a:pPr>
            <a:r>
              <a:rPr lang="pl-PL" sz="1800" dirty="0">
                <a:highlight>
                  <a:srgbClr val="FFFF00"/>
                </a:highlight>
                <a:latin typeface="Arial" panose="020B0604020202020204" pitchFamily="34" charset="0"/>
                <a:cs typeface="Arial" panose="020B0604020202020204" pitchFamily="34" charset="0"/>
              </a:rPr>
              <a:t>Konkubent</a:t>
            </a:r>
            <a:r>
              <a:rPr lang="pl-PL" sz="1800" dirty="0">
                <a:latin typeface="Arial" panose="020B0604020202020204" pitchFamily="34" charset="0"/>
                <a:cs typeface="Arial" panose="020B0604020202020204" pitchFamily="34" charset="0"/>
              </a:rPr>
              <a:t> jednego z małżonków mający roszczenie o zwrot nakładów dokonanych na ich majątek wspólny (</a:t>
            </a:r>
            <a:r>
              <a:rPr lang="pl-PL" sz="1800" dirty="0" err="1">
                <a:latin typeface="Arial" panose="020B0604020202020204" pitchFamily="34" charset="0"/>
                <a:cs typeface="Arial" panose="020B0604020202020204" pitchFamily="34" charset="0"/>
              </a:rPr>
              <a:t>Uchw</a:t>
            </a:r>
            <a:r>
              <a:rPr lang="pl-PL" sz="1800" dirty="0">
                <a:latin typeface="Arial" panose="020B0604020202020204" pitchFamily="34" charset="0"/>
                <a:cs typeface="Arial" panose="020B0604020202020204" pitchFamily="34" charset="0"/>
              </a:rPr>
              <a:t>. SN z 27.06.1996 r., III CZP 70/96), jeżeli ma roszczenie o przedmioty nabyte w związku pozamałżeńskim stanowiące ich współwłasność w zakresie współwłasności małżonka wchodzą w skład majątku wspólnego małżonków.</a:t>
            </a:r>
          </a:p>
          <a:p>
            <a:pPr>
              <a:lnSpc>
                <a:spcPct val="100000"/>
              </a:lnSpc>
              <a:buFontTx/>
              <a:buChar char="-"/>
            </a:pPr>
            <a:r>
              <a:rPr lang="pl-PL" sz="1800" dirty="0">
                <a:highlight>
                  <a:srgbClr val="FFFF00"/>
                </a:highlight>
                <a:latin typeface="Arial" panose="020B0604020202020204" pitchFamily="34" charset="0"/>
                <a:cs typeface="Arial" panose="020B0604020202020204" pitchFamily="34" charset="0"/>
              </a:rPr>
              <a:t>Bank</a:t>
            </a:r>
            <a:r>
              <a:rPr lang="pl-PL" sz="1800" dirty="0">
                <a:latin typeface="Arial" panose="020B0604020202020204" pitchFamily="34" charset="0"/>
                <a:cs typeface="Arial" panose="020B0604020202020204" pitchFamily="34" charset="0"/>
              </a:rPr>
              <a:t> w przypadku zabezpieczenia hipoteką kredytu udzielonego na budowę lub zakup nieruchomości w sytuacji gdy sąd uzna, że właściwym sposobem zniesienia współwłasności jest sprzedaż licytacyjna – w takiej sytuacji sąd powinien zawiadomić wierzyciela hipotecznego o sprawie (art. 510§  2 KPC).</a:t>
            </a:r>
          </a:p>
          <a:p>
            <a:pPr>
              <a:lnSpc>
                <a:spcPct val="100000"/>
              </a:lnSpc>
              <a:buFontTx/>
              <a:buChar char="-"/>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a:t>
            </a:fld>
            <a:endParaRPr lang="pl-PL" altLang="pl-PL"/>
          </a:p>
        </p:txBody>
      </p:sp>
    </p:spTree>
    <p:extLst>
      <p:ext uri="{BB962C8B-B14F-4D97-AF65-F5344CB8AC3E}">
        <p14:creationId xmlns:p14="http://schemas.microsoft.com/office/powerpoint/2010/main" val="29173079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a:effectLst>
                  <a:outerShdw blurRad="38100" dist="38100" dir="2700000" algn="tl">
                    <a:srgbClr val="000000">
                      <a:alpha val="43137"/>
                    </a:srgbClr>
                  </a:outerShdw>
                </a:effectLst>
                <a:latin typeface="+mn-lt"/>
              </a:rPr>
              <a:t>Możliwość obniżenia spłat i dopłat </a:t>
            </a:r>
            <a:r>
              <a:rPr lang="pl-PL" sz="2400" b="1" dirty="0" smtClean="0">
                <a:effectLst>
                  <a:outerShdw blurRad="38100" dist="38100" dir="2700000" algn="tl">
                    <a:srgbClr val="000000">
                      <a:alpha val="43137"/>
                    </a:srgbClr>
                  </a:outerShdw>
                </a:effectLst>
                <a:latin typeface="+mn-lt"/>
              </a:rPr>
              <a:t/>
            </a:r>
            <a:br>
              <a:rPr lang="pl-PL" sz="2400" b="1" dirty="0" smtClean="0">
                <a:effectLst>
                  <a:outerShdw blurRad="38100" dist="38100" dir="2700000" algn="tl">
                    <a:srgbClr val="000000">
                      <a:alpha val="43137"/>
                    </a:srgbClr>
                  </a:outerShdw>
                </a:effectLst>
                <a:latin typeface="+mn-lt"/>
              </a:rPr>
            </a:br>
            <a:r>
              <a:rPr lang="pl-PL" sz="2400" b="1" dirty="0" smtClean="0">
                <a:effectLst>
                  <a:outerShdw blurRad="38100" dist="38100" dir="2700000" algn="tl">
                    <a:srgbClr val="000000">
                      <a:alpha val="43137"/>
                    </a:srgbClr>
                  </a:outerShdw>
                </a:effectLst>
                <a:latin typeface="+mn-lt"/>
              </a:rPr>
              <a:t>z </a:t>
            </a:r>
            <a:r>
              <a:rPr lang="pl-PL" sz="2400" b="1" dirty="0">
                <a:effectLst>
                  <a:outerShdw blurRad="38100" dist="38100" dir="2700000" algn="tl">
                    <a:srgbClr val="000000">
                      <a:alpha val="43137"/>
                    </a:srgbClr>
                  </a:outerShdw>
                </a:effectLst>
                <a:latin typeface="+mn-lt"/>
              </a:rPr>
              <a:t>powołaniem się na art. 5 KC. </a:t>
            </a:r>
          </a:p>
        </p:txBody>
      </p:sp>
      <p:sp>
        <p:nvSpPr>
          <p:cNvPr id="3" name="Symbol zastępczy zawartości 2"/>
          <p:cNvSpPr>
            <a:spLocks noGrp="1"/>
          </p:cNvSpPr>
          <p:nvPr>
            <p:ph idx="1"/>
          </p:nvPr>
        </p:nvSpPr>
        <p:spPr>
          <a:xfrm>
            <a:off x="581150" y="1556793"/>
            <a:ext cx="8239322" cy="4659860"/>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Nie można w sposób generalny wyłączyć stosowania art. 5 KC jako podstawy do obniżenia spłat lub dopłat z udziałów przy podziale majątku wspólnego.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24.01.2007r., III CZP 117/06). </a:t>
            </a:r>
          </a:p>
          <a:p>
            <a:pPr marL="0" indent="0">
              <a:lnSpc>
                <a:spcPct val="100000"/>
              </a:lnSpc>
              <a:buNone/>
            </a:pPr>
            <a:r>
              <a:rPr lang="pl-PL" sz="1600" dirty="0">
                <a:latin typeface="Arial" panose="020B0604020202020204" pitchFamily="34" charset="0"/>
                <a:cs typeface="Arial" panose="020B0604020202020204" pitchFamily="34" charset="0"/>
              </a:rPr>
              <a:t>Możliwość taka jest jednak usprawiedliwiona jedynie wyjątkowymi okolicznościami, które muszą wynikać z całokształtu  okoliczności faktycznych sprawy w szczególności gdy żądanie przez uczestnika spłaty przysługującego mu udziału w pełnej wysokości stanowi nadużycie prawa (post. SN z 22.01.2009 r., III CSK 251/08).</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Przykłady:</a:t>
            </a:r>
          </a:p>
          <a:p>
            <a:pPr>
              <a:lnSpc>
                <a:spcPct val="100000"/>
              </a:lnSpc>
              <a:buFontTx/>
              <a:buChar char="-"/>
            </a:pPr>
            <a:r>
              <a:rPr lang="pl-PL" sz="1600" dirty="0">
                <a:latin typeface="Arial" panose="020B0604020202020204" pitchFamily="34" charset="0"/>
                <a:cs typeface="Arial" panose="020B0604020202020204" pitchFamily="34" charset="0"/>
              </a:rPr>
              <a:t>Jedyny składnik stanowi mieszkanie przydzielone pierwotnie matce strony jako komunalne, co umożliwiło następnie wykupienie mieszkania z bonifikatą 90%, na którą to spłatę środki pochodziły z darowizny.</a:t>
            </a:r>
          </a:p>
          <a:p>
            <a:pPr>
              <a:lnSpc>
                <a:spcPct val="100000"/>
              </a:lnSpc>
              <a:buFontTx/>
              <a:buChar char="-"/>
            </a:pPr>
            <a:r>
              <a:rPr lang="pl-PL" sz="1600" dirty="0">
                <a:latin typeface="Arial" panose="020B0604020202020204" pitchFamily="34" charset="0"/>
                <a:cs typeface="Arial" panose="020B0604020202020204" pitchFamily="34" charset="0"/>
              </a:rPr>
              <a:t>Przyznanie mieszkania byłej choremu współmałżonkowi pod </a:t>
            </a:r>
            <a:r>
              <a:rPr lang="pl-PL" sz="1600" dirty="0" err="1">
                <a:latin typeface="Arial" panose="020B0604020202020204" pitchFamily="34" charset="0"/>
                <a:cs typeface="Arial" panose="020B0604020202020204" pitchFamily="34" charset="0"/>
              </a:rPr>
              <a:t>któreg</a:t>
            </a:r>
            <a:r>
              <a:rPr lang="pl-PL" sz="1600" dirty="0">
                <a:latin typeface="Arial" panose="020B0604020202020204" pitchFamily="34" charset="0"/>
                <a:cs typeface="Arial" panose="020B0604020202020204" pitchFamily="34" charset="0"/>
              </a:rPr>
              <a:t> opieką zostały pozostawione dzieci, gdy były małżonek posiada zaspokojone potrzeby mieszkaniowe ze swojego majątku odrębnego a rozwód nastąpił z powodu znęcania się nad rodziną.</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70</a:t>
            </a:fld>
            <a:endParaRPr lang="pl-PL" altLang="pl-PL"/>
          </a:p>
        </p:txBody>
      </p:sp>
    </p:spTree>
    <p:extLst>
      <p:ext uri="{BB962C8B-B14F-4D97-AF65-F5344CB8AC3E}">
        <p14:creationId xmlns:p14="http://schemas.microsoft.com/office/powerpoint/2010/main" val="36681906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44990"/>
            <a:ext cx="8380618" cy="914400"/>
          </a:xfrm>
        </p:spPr>
        <p:txBody>
          <a:bodyPr>
            <a:noAutofit/>
          </a:bodyPr>
          <a:lstStyle/>
          <a:p>
            <a:r>
              <a:rPr lang="pl-PL" sz="2000" b="1" dirty="0">
                <a:latin typeface="+mn-lt"/>
              </a:rPr>
              <a:t>Roszczenia z tytułu nakładów z majątku wspólnego na majątek osobisty i z majątku osobistego na majątek wspólny.</a:t>
            </a:r>
          </a:p>
        </p:txBody>
      </p:sp>
      <p:sp>
        <p:nvSpPr>
          <p:cNvPr id="3" name="Symbol zastępczy zawartości 2"/>
          <p:cNvSpPr>
            <a:spLocks noGrp="1"/>
          </p:cNvSpPr>
          <p:nvPr>
            <p:ph idx="1"/>
          </p:nvPr>
        </p:nvSpPr>
        <p:spPr>
          <a:xfrm>
            <a:off x="467543" y="1651872"/>
            <a:ext cx="8208912" cy="4525963"/>
          </a:xfrm>
        </p:spPr>
        <p:txBody>
          <a:bodyPr>
            <a:normAutofit lnSpcReduction="10000"/>
          </a:bodyPr>
          <a:lstStyle/>
          <a:p>
            <a:pPr marL="0" indent="0">
              <a:lnSpc>
                <a:spcPct val="100000"/>
              </a:lnSpc>
              <a:buNone/>
            </a:pPr>
            <a:r>
              <a:rPr lang="pl-PL" sz="1800" b="1" dirty="0">
                <a:solidFill>
                  <a:srgbClr val="FF0000"/>
                </a:solidFill>
                <a:latin typeface="Arial" panose="020B0604020202020204" pitchFamily="34" charset="0"/>
                <a:cs typeface="Arial" panose="020B0604020202020204" pitchFamily="34" charset="0"/>
              </a:rPr>
              <a:t>Art. 45 KRO – </a:t>
            </a:r>
          </a:p>
          <a:p>
            <a:pPr marL="0" indent="0">
              <a:lnSpc>
                <a:spcPct val="100000"/>
              </a:lnSpc>
              <a:buNone/>
            </a:pPr>
            <a:r>
              <a:rPr lang="pl-PL" sz="1800" dirty="0">
                <a:latin typeface="Arial" panose="020B0604020202020204" pitchFamily="34" charset="0"/>
                <a:cs typeface="Arial" panose="020B0604020202020204" pitchFamily="34" charset="0"/>
              </a:rPr>
              <a:t>Każdy z małżonków powinien zwrócić wydatki i nakłady poczynione z majątku wspólnego na jego majątek osobisty, z wyjątkiem wydatków i nakładów koniecznych na przedmioty majątkowe przynoszące dochód. </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Może żądać zwrotu wydatków i nakładów z majątku osobistego na majątek wspólny. Nie może jednak żądać zwrotu wydatków i nakładów zużytych w celu zaspokojenia potrzeb rodziny chyba, że zwiększyły one wartość majątku w chwili ustania wspólności</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Zwrotu dokonuje się przy podziale majątku wspólnego, jednak sąd może nakazać wcześniejszy zwrot jeżeli wymaga tego dobro rodziny. </a:t>
            </a:r>
          </a:p>
          <a:p>
            <a:pPr marL="0" indent="0">
              <a:lnSpc>
                <a:spcPct val="100000"/>
              </a:lnSpc>
              <a:buNone/>
            </a:pPr>
            <a:endParaRPr lang="pl-PL" sz="1800" dirty="0">
              <a:latin typeface="Arial" panose="020B0604020202020204" pitchFamily="34" charset="0"/>
              <a:cs typeface="Arial" panose="020B0604020202020204" pitchFamily="34" charset="0"/>
            </a:endParaRPr>
          </a:p>
          <a:p>
            <a:pPr marL="0" indent="0">
              <a:lnSpc>
                <a:spcPct val="100000"/>
              </a:lnSpc>
              <a:buNone/>
            </a:pPr>
            <a:r>
              <a:rPr lang="pl-PL" sz="1800" dirty="0">
                <a:latin typeface="Arial" panose="020B0604020202020204" pitchFamily="34" charset="0"/>
                <a:cs typeface="Arial" panose="020B0604020202020204" pitchFamily="34" charset="0"/>
              </a:rPr>
              <a:t>Zasady te stosuje się odpowiednio w wypadku gdy dług jednego z małżonków został zaspokojony z majątku wspólnego</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71</a:t>
            </a:fld>
            <a:endParaRPr lang="pl-PL" altLang="pl-PL"/>
          </a:p>
        </p:txBody>
      </p:sp>
    </p:spTree>
    <p:extLst>
      <p:ext uri="{BB962C8B-B14F-4D97-AF65-F5344CB8AC3E}">
        <p14:creationId xmlns:p14="http://schemas.microsoft.com/office/powerpoint/2010/main" val="29771413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9" y="244990"/>
            <a:ext cx="8064896" cy="914400"/>
          </a:xfrm>
        </p:spPr>
        <p:txBody>
          <a:bodyPr>
            <a:noAutofit/>
          </a:bodyPr>
          <a:lstStyle/>
          <a:p>
            <a:r>
              <a:rPr lang="pl-PL" sz="2000" b="1" dirty="0">
                <a:latin typeface="+mn-lt"/>
              </a:rPr>
              <a:t>Roszczenia z tytułu nakładów z majątku wspólnego na majątek osobisty i z majątku osobistego na majątek wspólny.</a:t>
            </a:r>
          </a:p>
        </p:txBody>
      </p:sp>
      <p:sp>
        <p:nvSpPr>
          <p:cNvPr id="3" name="Symbol zastępczy zawartości 2"/>
          <p:cNvSpPr>
            <a:spLocks noGrp="1"/>
          </p:cNvSpPr>
          <p:nvPr>
            <p:ph idx="1"/>
          </p:nvPr>
        </p:nvSpPr>
        <p:spPr>
          <a:xfrm>
            <a:off x="467543" y="1651872"/>
            <a:ext cx="8208912" cy="4525963"/>
          </a:xfrm>
        </p:spPr>
        <p:txBody>
          <a:bodyPr>
            <a:normAutofit/>
          </a:bodyPr>
          <a:lstStyle/>
          <a:p>
            <a:pPr marL="0" indent="0">
              <a:lnSpc>
                <a:spcPct val="100000"/>
              </a:lnSpc>
              <a:buNone/>
            </a:pPr>
            <a:r>
              <a:rPr lang="pl-PL" sz="1800" dirty="0">
                <a:latin typeface="Arial" panose="020B0604020202020204" pitchFamily="34" charset="0"/>
                <a:cs typeface="Arial" panose="020B0604020202020204" pitchFamily="34" charset="0"/>
              </a:rPr>
              <a:t>W postępowaniu podziałowym zastosowanie ma </a:t>
            </a:r>
            <a:r>
              <a:rPr lang="pl-PL" sz="1800" dirty="0">
                <a:highlight>
                  <a:srgbClr val="FFFF00"/>
                </a:highlight>
                <a:latin typeface="Arial" panose="020B0604020202020204" pitchFamily="34" charset="0"/>
                <a:cs typeface="Arial" panose="020B0604020202020204" pitchFamily="34" charset="0"/>
              </a:rPr>
              <a:t>art. 618 § 3 KPC </a:t>
            </a:r>
            <a:r>
              <a:rPr lang="pl-PL" sz="1800" dirty="0">
                <a:latin typeface="Arial" panose="020B0604020202020204" pitchFamily="34" charset="0"/>
                <a:cs typeface="Arial" panose="020B0604020202020204" pitchFamily="34" charset="0"/>
              </a:rPr>
              <a:t>zgodnie z którym </a:t>
            </a:r>
            <a:r>
              <a:rPr lang="pl-PL" sz="1800" dirty="0">
                <a:solidFill>
                  <a:srgbClr val="FF0000"/>
                </a:solidFill>
                <a:effectLst/>
                <a:highlight>
                  <a:srgbClr val="FFFF00"/>
                </a:highlight>
                <a:latin typeface="Arial" panose="020B0604020202020204" pitchFamily="34" charset="0"/>
                <a:ea typeface="Times New Roman" panose="02020603050405020304" pitchFamily="18" charset="0"/>
              </a:rPr>
              <a:t>po zapadnięciu prawomocnego postanowienia </a:t>
            </a:r>
            <a:r>
              <a:rPr lang="pl-PL" sz="1800" dirty="0">
                <a:effectLst/>
                <a:highlight>
                  <a:srgbClr val="FFFF00"/>
                </a:highlight>
                <a:latin typeface="Arial" panose="020B0604020202020204" pitchFamily="34" charset="0"/>
                <a:ea typeface="Times New Roman" panose="02020603050405020304" pitchFamily="18" charset="0"/>
              </a:rPr>
              <a:t>o zniesieniu współwłasności uczestnik nie może dochodzić roszczeń przewidzianych w paragrafie pierwszym, chociażby nie były one zgłoszone w postępowaniu o zniesienie współwłasności. Roszczeniami tymi są zwłaszcza „wzajemne roszczenia współwłaścicieli z tytułu posiadania rzeczy</a:t>
            </a:r>
            <a:r>
              <a:rPr lang="pl-PL" sz="1800" dirty="0">
                <a:effectLst/>
                <a:latin typeface="Arial" panose="020B0604020202020204" pitchFamily="34" charset="0"/>
                <a:ea typeface="Times New Roman" panose="02020603050405020304" pitchFamily="18" charset="0"/>
              </a:rPr>
              <a:t>” (art. 618 § 1 KPC)</a:t>
            </a:r>
          </a:p>
          <a:p>
            <a:pPr marL="0" indent="0">
              <a:lnSpc>
                <a:spcPct val="100000"/>
              </a:lnSpc>
              <a:buNone/>
            </a:pPr>
            <a:endParaRPr lang="pl-PL" sz="1800" dirty="0">
              <a:effectLst/>
              <a:latin typeface="Arial" panose="020B0604020202020204" pitchFamily="34" charset="0"/>
              <a:ea typeface="Times New Roman" panose="02020603050405020304" pitchFamily="18" charset="0"/>
            </a:endParaRPr>
          </a:p>
          <a:p>
            <a:pPr marL="0" indent="0">
              <a:lnSpc>
                <a:spcPct val="100000"/>
              </a:lnSpc>
              <a:buNone/>
            </a:pPr>
            <a:r>
              <a:rPr lang="pl-PL" sz="1800" dirty="0">
                <a:latin typeface="Arial" panose="020B0604020202020204" pitchFamily="34" charset="0"/>
                <a:cs typeface="Arial" panose="020B0604020202020204" pitchFamily="34" charset="0"/>
              </a:rPr>
              <a:t>Są to w szczególności roszczenia o rozliczenie wydatków, nakładów i świadczeń </a:t>
            </a:r>
            <a:r>
              <a:rPr lang="pl-PL" sz="1800" dirty="0">
                <a:effectLst/>
                <a:latin typeface="Arial" panose="020B0604020202020204" pitchFamily="34" charset="0"/>
                <a:ea typeface="Times New Roman" panose="02020603050405020304" pitchFamily="18" charset="0"/>
              </a:rPr>
              <a:t>z majątku wspólnego na rzecz majątku osobistego lub z majątku osobistego na rzecz majątku wspólnego (art. 567 § 1 KPC).</a:t>
            </a:r>
          </a:p>
          <a:p>
            <a:pPr marL="0" indent="0">
              <a:lnSpc>
                <a:spcPct val="100000"/>
              </a:lnSpc>
              <a:buNone/>
            </a:pPr>
            <a:endParaRPr lang="pl-PL" sz="18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72</a:t>
            </a:fld>
            <a:endParaRPr lang="pl-PL" altLang="pl-PL"/>
          </a:p>
        </p:txBody>
      </p:sp>
    </p:spTree>
    <p:extLst>
      <p:ext uri="{BB962C8B-B14F-4D97-AF65-F5344CB8AC3E}">
        <p14:creationId xmlns:p14="http://schemas.microsoft.com/office/powerpoint/2010/main" val="383578246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697217" cy="914400"/>
          </a:xfrm>
        </p:spPr>
        <p:txBody>
          <a:bodyPr>
            <a:noAutofit/>
          </a:bodyPr>
          <a:lstStyle/>
          <a:p>
            <a:r>
              <a:rPr lang="pl-PL" sz="2000" b="1" dirty="0">
                <a:latin typeface="+mn-lt"/>
              </a:rPr>
              <a:t>Roszczenia z tytułu nakładów z majątku wspólnego na majątek osobisty i z majątku osobistego na majątek wspólny.</a:t>
            </a:r>
          </a:p>
        </p:txBody>
      </p:sp>
      <p:sp>
        <p:nvSpPr>
          <p:cNvPr id="3" name="Symbol zastępczy zawartości 2"/>
          <p:cNvSpPr>
            <a:spLocks noGrp="1"/>
          </p:cNvSpPr>
          <p:nvPr>
            <p:ph idx="1"/>
          </p:nvPr>
        </p:nvSpPr>
        <p:spPr>
          <a:xfrm>
            <a:off x="457199" y="1412776"/>
            <a:ext cx="8093057" cy="4873472"/>
          </a:xfrm>
        </p:spPr>
        <p:txBody>
          <a:bodyPr>
            <a:normAutofit/>
          </a:bodyPr>
          <a:lstStyle/>
          <a:p>
            <a:pPr marL="0" indent="0">
              <a:buNone/>
            </a:pPr>
            <a:r>
              <a:rPr lang="pl-PL" sz="1600" dirty="0">
                <a:effectLst/>
                <a:latin typeface="Arial" panose="020B0604020202020204" pitchFamily="34" charset="0"/>
                <a:ea typeface="Times New Roman" panose="02020603050405020304" pitchFamily="18" charset="0"/>
              </a:rPr>
              <a:t>W zakresie wydatków i nakładów, czynionych przez byłych małżonków na poczet ich majątku wspólnego, ustawodawca wprowadza dwoistą regulację prawną. </a:t>
            </a:r>
          </a:p>
          <a:p>
            <a:pPr marL="0" indent="0">
              <a:buNone/>
            </a:pPr>
            <a:r>
              <a:rPr lang="pl-PL" sz="1600" dirty="0">
                <a:solidFill>
                  <a:srgbClr val="FF0000"/>
                </a:solidFill>
                <a:effectLst/>
                <a:latin typeface="Arial" panose="020B0604020202020204" pitchFamily="34" charset="0"/>
                <a:ea typeface="Times New Roman" panose="02020603050405020304" pitchFamily="18" charset="0"/>
              </a:rPr>
              <a:t>Po pierwsze </a:t>
            </a:r>
            <a:r>
              <a:rPr lang="pl-PL" sz="1600" dirty="0">
                <a:effectLst/>
                <a:latin typeface="Arial" panose="020B0604020202020204" pitchFamily="34" charset="0"/>
                <a:ea typeface="Times New Roman" panose="02020603050405020304" pitchFamily="18" charset="0"/>
              </a:rPr>
              <a:t>art. 45 KRO - Każdy z małżonków powinien zwrócić wydatki i nakłady poczynione z majątku wspólnego na jego majątek osobisty, z wyjątkiem wydatków i nakładów koniecznych na przedmioty majątkowe przynoszące dochód. Może żądać zwrotu wydatków i nakładów, które poczynił ze swojego majątku osobistego na majątek wspólny. Nie można żądać zwrotu wydatków i nakładów zużytych w celu zaspokojenia potrzeb rodziny, chyba że zwiększyły wartość majątku w chwili ustania wspólności. Zwrotu dokonuje się przy podziale majątku wspólnego, jednakże sąd może nakazać wcześniejszy zwrot, jeżeli wymaga tego dobro rodziny. Zastosowanie tego przepisu wymaga zatem wykazania, że jeden z małżonków w trakcie trwania wspólności majątkowej poczynił nakłady z majątku odrębnego na majątek wspólny lub odwrotnie albo też dług jednego tylko z małżonków został spłacony z majątku wspólnego.</a:t>
            </a:r>
          </a:p>
          <a:p>
            <a:pPr marL="0" indent="0">
              <a:buNone/>
            </a:pPr>
            <a:r>
              <a:rPr lang="pl-PL" sz="1600" dirty="0">
                <a:solidFill>
                  <a:srgbClr val="FF0000"/>
                </a:solidFill>
                <a:effectLst/>
                <a:latin typeface="Arial" panose="020B0604020202020204" pitchFamily="34" charset="0"/>
                <a:ea typeface="Times New Roman" panose="02020603050405020304" pitchFamily="18" charset="0"/>
              </a:rPr>
              <a:t>Po drugie </a:t>
            </a:r>
            <a:r>
              <a:rPr lang="pl-PL" sz="1600" dirty="0">
                <a:effectLst/>
                <a:latin typeface="Arial" panose="020B0604020202020204" pitchFamily="34" charset="0"/>
                <a:ea typeface="Times New Roman" panose="02020603050405020304" pitchFamily="18" charset="0"/>
              </a:rPr>
              <a:t>strony w postępowaniu o podział majątku wspólnego, poza rozliczeniem nakładów i wydatków w czasie trwania wspólności majątkowej małżeńskiej następuje także rozliczenie nakładów i wydatków dokonanych przez każde z byłych małżonków w okresie od ustania wspólności do chwili podziału majtku wspólnego.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73</a:t>
            </a:fld>
            <a:endParaRPr lang="pl-PL" altLang="pl-PL"/>
          </a:p>
        </p:txBody>
      </p:sp>
    </p:spTree>
    <p:extLst>
      <p:ext uri="{BB962C8B-B14F-4D97-AF65-F5344CB8AC3E}">
        <p14:creationId xmlns:p14="http://schemas.microsoft.com/office/powerpoint/2010/main" val="38166900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697217" cy="914400"/>
          </a:xfrm>
        </p:spPr>
        <p:txBody>
          <a:bodyPr>
            <a:noAutofit/>
          </a:bodyPr>
          <a:lstStyle/>
          <a:p>
            <a:r>
              <a:rPr lang="pl-PL" sz="2000" b="1" dirty="0">
                <a:effectLst>
                  <a:outerShdw blurRad="38100" dist="38100" dir="2700000" algn="tl">
                    <a:srgbClr val="000000">
                      <a:alpha val="43137"/>
                    </a:srgbClr>
                  </a:outerShdw>
                </a:effectLst>
                <a:latin typeface="+mn-lt"/>
              </a:rPr>
              <a:t>Roszczenia z tytułu nakładów z majątku wspólnego na majątek osobisty i z majątku osobistego na majątek wspólny.</a:t>
            </a:r>
          </a:p>
        </p:txBody>
      </p:sp>
      <p:sp>
        <p:nvSpPr>
          <p:cNvPr id="3" name="Symbol zastępczy zawartości 2"/>
          <p:cNvSpPr>
            <a:spLocks noGrp="1"/>
          </p:cNvSpPr>
          <p:nvPr>
            <p:ph idx="1"/>
          </p:nvPr>
        </p:nvSpPr>
        <p:spPr>
          <a:xfrm>
            <a:off x="647563" y="1483341"/>
            <a:ext cx="7848873" cy="4765059"/>
          </a:xfrm>
        </p:spPr>
        <p:txBody>
          <a:bodyPr>
            <a:normAutofit/>
          </a:bodyPr>
          <a:lstStyle/>
          <a:p>
            <a:pPr marL="0" indent="0">
              <a:buNone/>
            </a:pPr>
            <a:r>
              <a:rPr lang="pl-PL" sz="1600" dirty="0">
                <a:effectLst/>
                <a:latin typeface="Arial" panose="020B0604020202020204" pitchFamily="34" charset="0"/>
                <a:ea typeface="Times New Roman" panose="02020603050405020304" pitchFamily="18" charset="0"/>
              </a:rPr>
              <a:t>Sąd w postępowaniu podziałowym dokonuje więc m.in. rozliczeń z tytułu długów obciążających majątek wspólny i spłaconych w okresie między ustaniem wspólności a dokonaniem podziału majątku dorobkowego (orzeczenie SN z dnia 9.09.1976 r., III CRN 83/76 i orzeczenie SN z dnia 19.12.1977 r. III CZP 85/77). </a:t>
            </a:r>
          </a:p>
          <a:p>
            <a:pPr marL="0" indent="0">
              <a:buNone/>
            </a:pPr>
            <a:r>
              <a:rPr lang="pl-PL" sz="1600" dirty="0">
                <a:highlight>
                  <a:srgbClr val="FFFF00"/>
                </a:highlight>
                <a:latin typeface="Arial" panose="020B0604020202020204" pitchFamily="34" charset="0"/>
                <a:ea typeface="Times New Roman" panose="02020603050405020304" pitchFamily="18" charset="0"/>
              </a:rPr>
              <a:t>D</a:t>
            </a:r>
            <a:r>
              <a:rPr lang="pl-PL" sz="1600" dirty="0">
                <a:effectLst/>
                <a:highlight>
                  <a:srgbClr val="FFFF00"/>
                </a:highlight>
                <a:latin typeface="Arial" panose="020B0604020202020204" pitchFamily="34" charset="0"/>
                <a:ea typeface="Times New Roman" panose="02020603050405020304" pitchFamily="18" charset="0"/>
              </a:rPr>
              <a:t>o żądań z okresu po ustaniu wspólności, nie ma już zastosowania art. 45 KRO</a:t>
            </a:r>
            <a:r>
              <a:rPr lang="pl-PL" sz="1600" dirty="0">
                <a:effectLst/>
                <a:latin typeface="Arial" panose="020B0604020202020204" pitchFamily="34" charset="0"/>
                <a:ea typeface="Times New Roman" panose="02020603050405020304" pitchFamily="18" charset="0"/>
              </a:rPr>
              <a:t>, który reguluje zwrot nakładów z majątku odrębnego na majątek wspólny małżonków, a zatem zwrot nakładów czynionych w trakcie trwania wspólności majątkowej. </a:t>
            </a:r>
          </a:p>
          <a:p>
            <a:pPr marL="0" indent="0">
              <a:buNone/>
            </a:pPr>
            <a:r>
              <a:rPr lang="pl-PL" sz="1600" dirty="0">
                <a:effectLst/>
                <a:highlight>
                  <a:srgbClr val="FFFF00"/>
                </a:highlight>
                <a:latin typeface="Arial" panose="020B0604020202020204" pitchFamily="34" charset="0"/>
                <a:ea typeface="Times New Roman" panose="02020603050405020304" pitchFamily="18" charset="0"/>
              </a:rPr>
              <a:t>Do rozliczeń między małżonkami z tytułu wydatków i nakładów dokonanych przez jedno z nich w czasie od chwili ustania wspólności do chwili podziału majątku wspólnego zastosowanie znajdują przepisy KC o współwłasności w częściach ułamkowych, w tym przede wszystkim art. 207.</a:t>
            </a:r>
            <a:r>
              <a:rPr lang="pl-PL" sz="1600" dirty="0">
                <a:effectLst/>
                <a:latin typeface="Arial" panose="020B0604020202020204" pitchFamily="34" charset="0"/>
                <a:ea typeface="Times New Roman" panose="02020603050405020304" pitchFamily="18" charset="0"/>
              </a:rPr>
              <a:t> </a:t>
            </a:r>
          </a:p>
          <a:p>
            <a:pPr marL="0" indent="0">
              <a:buNone/>
            </a:pPr>
            <a:r>
              <a:rPr lang="pl-PL" sz="1600" dirty="0">
                <a:effectLst/>
                <a:latin typeface="Arial" panose="020B0604020202020204" pitchFamily="34" charset="0"/>
                <a:ea typeface="Times New Roman" panose="02020603050405020304" pitchFamily="18" charset="0"/>
              </a:rPr>
              <a:t>Rozliczenie z tego tytułu następuje co prawda w postępowaniu o podział majątku wspólnego, jednakże procesową podstawę tego rozliczenia stanowią przepisy </a:t>
            </a:r>
            <a:r>
              <a:rPr lang="pl-PL" sz="1600" dirty="0">
                <a:effectLst/>
                <a:highlight>
                  <a:srgbClr val="FFFF00"/>
                </a:highlight>
                <a:latin typeface="Arial" panose="020B0604020202020204" pitchFamily="34" charset="0"/>
                <a:ea typeface="Times New Roman" panose="02020603050405020304" pitchFamily="18" charset="0"/>
              </a:rPr>
              <a:t>art. 686 KPC w zw. z art. 567 § 3 KPC, a nie art. 567 § 1 KPC. </a:t>
            </a:r>
            <a:endParaRPr lang="pl-PL" sz="1400" dirty="0">
              <a:effectLst/>
              <a:highlight>
                <a:srgbClr val="FFFF00"/>
              </a:highlight>
              <a:latin typeface="Arial" panose="020B0604020202020204" pitchFamily="34" charset="0"/>
              <a:ea typeface="Times New Roman" panose="02020603050405020304" pitchFamily="18"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74</a:t>
            </a:fld>
            <a:endParaRPr lang="pl-PL" altLang="pl-PL"/>
          </a:p>
        </p:txBody>
      </p:sp>
    </p:spTree>
    <p:extLst>
      <p:ext uri="{BB962C8B-B14F-4D97-AF65-F5344CB8AC3E}">
        <p14:creationId xmlns:p14="http://schemas.microsoft.com/office/powerpoint/2010/main" val="250945563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34067"/>
            <a:ext cx="7886700" cy="1036857"/>
          </a:xfrm>
        </p:spPr>
        <p:txBody>
          <a:bodyPr>
            <a:noAutofit/>
          </a:bodyPr>
          <a:lstStyle/>
          <a:p>
            <a:r>
              <a:rPr lang="pl-PL" sz="2000" b="1" dirty="0">
                <a:effectLst>
                  <a:outerShdw blurRad="38100" dist="38100" dir="2700000" algn="tl">
                    <a:srgbClr val="000000">
                      <a:alpha val="43137"/>
                    </a:srgbClr>
                  </a:outerShdw>
                </a:effectLst>
                <a:latin typeface="+mn-lt"/>
              </a:rPr>
              <a:t>Rozliczenia o zwrot nakładów z majątku odrębnego na majątek wspólny po ustaniu wspólności.</a:t>
            </a:r>
          </a:p>
        </p:txBody>
      </p:sp>
      <p:sp>
        <p:nvSpPr>
          <p:cNvPr id="3" name="Symbol zastępczy zawartości 2"/>
          <p:cNvSpPr>
            <a:spLocks noGrp="1"/>
          </p:cNvSpPr>
          <p:nvPr>
            <p:ph idx="1"/>
          </p:nvPr>
        </p:nvSpPr>
        <p:spPr>
          <a:xfrm>
            <a:off x="467544" y="1628801"/>
            <a:ext cx="8208912" cy="4727550"/>
          </a:xfrm>
        </p:spPr>
        <p:txBody>
          <a:bodyPr>
            <a:normAutofit/>
          </a:bodyPr>
          <a:lstStyle/>
          <a:p>
            <a:pPr marL="0" indent="0">
              <a:spcAft>
                <a:spcPts val="595"/>
              </a:spcAft>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Zgodnie </a:t>
            </a:r>
            <a:r>
              <a:rPr lang="pl-PL"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z art. 207 KC pożytki i inne przychody z rzeczy wspólnej </a:t>
            </a:r>
            <a:r>
              <a:rPr lang="pl-PL" sz="1600" dirty="0">
                <a:effectLst/>
                <a:latin typeface="Arial" panose="020B0604020202020204" pitchFamily="34" charset="0"/>
                <a:ea typeface="Times New Roman" panose="02020603050405020304" pitchFamily="18" charset="0"/>
                <a:cs typeface="Arial" panose="020B0604020202020204" pitchFamily="34" charset="0"/>
              </a:rPr>
              <a:t>przypadają współwłaścicielom w stosunku do wielkości udziałów; w takim samym stosunku współwłaściciele ponoszą wydatki i ciężary związane z rzeczą wspólną. Począwszy od dnia ustania wspólności majątkowej, strony powinny ponosić ciężary związane ze wspólnym majątkiem w takim samym stosunku jak ich udział w majątku.</a:t>
            </a:r>
          </a:p>
          <a:p>
            <a:pPr marL="0" indent="0">
              <a:spcAft>
                <a:spcPts val="595"/>
              </a:spcAft>
              <a:buNone/>
            </a:pPr>
            <a:r>
              <a:rPr lang="pl-PL" sz="1600" dirty="0">
                <a:solidFill>
                  <a:srgbClr val="FF0000"/>
                </a:solidFill>
                <a:latin typeface="Arial" panose="020B0604020202020204" pitchFamily="34" charset="0"/>
                <a:ea typeface="Times New Roman" panose="02020603050405020304" pitchFamily="18" charset="0"/>
                <a:cs typeface="Arial" panose="020B0604020202020204" pitchFamily="34" charset="0"/>
              </a:rPr>
              <a:t>N</a:t>
            </a:r>
            <a:r>
              <a:rPr lang="pl-PL"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akłady </a:t>
            </a:r>
            <a:r>
              <a:rPr lang="pl-PL" sz="1600" dirty="0">
                <a:effectLst/>
                <a:latin typeface="Arial" panose="020B0604020202020204" pitchFamily="34" charset="0"/>
                <a:ea typeface="Times New Roman" panose="02020603050405020304" pitchFamily="18" charset="0"/>
                <a:cs typeface="Arial" panose="020B0604020202020204" pitchFamily="34" charset="0"/>
              </a:rPr>
              <a:t>(ciężary) są to koszty poniesione na zachowanie, eksploatację lub ulepszenie rzeczy już istniejącej w majątku. Pojęcie ciężarów związanych z rzeczą wspólną, obejmuje natomiast zarówno ciężary o charakterze publicznoprawnym jak np. podatki, ale także ciężary o charakterze prywatnym jak np. ubezpieczenia </a:t>
            </a:r>
          </a:p>
          <a:p>
            <a:pPr marL="0" indent="0">
              <a:spcAft>
                <a:spcPts val="595"/>
              </a:spcAft>
              <a:buNone/>
            </a:pPr>
            <a:r>
              <a:rPr lang="pl-PL"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Wydatki</a:t>
            </a:r>
            <a:r>
              <a:rPr lang="pl-PL" sz="1600" dirty="0">
                <a:effectLst/>
                <a:latin typeface="Arial" panose="020B0604020202020204" pitchFamily="34" charset="0"/>
                <a:ea typeface="Times New Roman" panose="02020603050405020304" pitchFamily="18" charset="0"/>
                <a:cs typeface="Arial" panose="020B0604020202020204" pitchFamily="34" charset="0"/>
              </a:rPr>
              <a:t>, o których mowa w art. 207 KC, są związane z rzeczą wspólną, jeżeli potrzeba ich poniesienia wynika z normalnej eksploatacji i zasad prawidłowej gospodarki. Należą tu zarówno wydatki konieczne, jak i użyteczne, chyba że te ostatnie służą tylko dla wygody jednego ze współwłaścicieli i zostały poniesione tylko w jego interesie (por. S. Rudnicki, Komentarz do kodeksu cywilnego. Księga druga – własność i inne prawa rzeczowe, Wydawnictwo Prawnicze 1996 r., s. 212).</a:t>
            </a:r>
          </a:p>
          <a:p>
            <a:pPr marL="0" indent="0">
              <a:spcBef>
                <a:spcPts val="0"/>
              </a:spcBef>
              <a:spcAft>
                <a:spcPts val="1200"/>
              </a:spcAft>
              <a:buNone/>
            </a:pP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75</a:t>
            </a:fld>
            <a:endParaRPr lang="pl-PL" altLang="pl-PL"/>
          </a:p>
        </p:txBody>
      </p:sp>
    </p:spTree>
    <p:extLst>
      <p:ext uri="{BB962C8B-B14F-4D97-AF65-F5344CB8AC3E}">
        <p14:creationId xmlns:p14="http://schemas.microsoft.com/office/powerpoint/2010/main" val="325158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188640"/>
            <a:ext cx="7886700" cy="1047650"/>
          </a:xfrm>
        </p:spPr>
        <p:txBody>
          <a:bodyPr>
            <a:noAutofit/>
          </a:bodyPr>
          <a:lstStyle/>
          <a:p>
            <a:r>
              <a:rPr lang="pl-PL" sz="2000" b="1" dirty="0">
                <a:effectLst>
                  <a:outerShdw blurRad="38100" dist="38100" dir="2700000" algn="tl">
                    <a:srgbClr val="000000">
                      <a:alpha val="43137"/>
                    </a:srgbClr>
                  </a:outerShdw>
                </a:effectLst>
                <a:latin typeface="+mn-lt"/>
              </a:rPr>
              <a:t>Roszczenia z tytułu posiadania przedmiotów należących do majątku wspólnego (np. mieszkania)</a:t>
            </a:r>
          </a:p>
        </p:txBody>
      </p:sp>
      <p:sp>
        <p:nvSpPr>
          <p:cNvPr id="3" name="Symbol zastępczy zawartości 2"/>
          <p:cNvSpPr>
            <a:spLocks noGrp="1"/>
          </p:cNvSpPr>
          <p:nvPr>
            <p:ph idx="1"/>
          </p:nvPr>
        </p:nvSpPr>
        <p:spPr>
          <a:xfrm>
            <a:off x="539552" y="1628800"/>
            <a:ext cx="7992888" cy="4525963"/>
          </a:xfrm>
        </p:spPr>
        <p:txBody>
          <a:bodyPr>
            <a:normAutofit/>
          </a:bodyPr>
          <a:lstStyle/>
          <a:p>
            <a:pPr marL="0" indent="0">
              <a:lnSpc>
                <a:spcPct val="100000"/>
              </a:lnSpc>
              <a:buNone/>
            </a:pPr>
            <a:r>
              <a:rPr lang="pl-PL" sz="1600" dirty="0">
                <a:latin typeface="Arial" panose="020B0604020202020204" pitchFamily="34" charset="0"/>
                <a:cs typeface="Arial" panose="020B0604020202020204" pitchFamily="34" charset="0"/>
              </a:rPr>
              <a:t>Zgodnie z art. 34(1) KRO każde z małżonków jest uprawnione do </a:t>
            </a:r>
            <a:r>
              <a:rPr lang="pl-PL" sz="1600" dirty="0">
                <a:solidFill>
                  <a:srgbClr val="FF0000"/>
                </a:solidFill>
                <a:latin typeface="Arial" panose="020B0604020202020204" pitchFamily="34" charset="0"/>
                <a:cs typeface="Arial" panose="020B0604020202020204" pitchFamily="34" charset="0"/>
              </a:rPr>
              <a:t>współposiadania rzeczy </a:t>
            </a:r>
            <a:r>
              <a:rPr lang="pl-PL" sz="1600" dirty="0">
                <a:latin typeface="Arial" panose="020B0604020202020204" pitchFamily="34" charset="0"/>
                <a:cs typeface="Arial" panose="020B0604020202020204" pitchFamily="34" charset="0"/>
              </a:rPr>
              <a:t>wchodzących w skład majątku wspólnego oraz do korzystania z nich w takim zakresie jaki daje się pogodzić ze współposiadaniem i korzystaniem przez drugiego współmałżonka. </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Art. 34(1) KRO ma zastosowanie jedynie w czasie trwania wspólności majątkowej. Po jej ustaniu stosuje się art. 206 KC, zgodnie z którym każdy współwłaściciel jest uprawniony do współposiadania rzeczy wspólnej oraz do korzystania w takim zakresie jaki daje się pogodzić ze współposiadaniem i korzystaniem z rzeczy przez pozostałych współwłaścicieli.</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Roszczenie o wzajemne rozliczenie współwłaścicieli z tytułu posiadania rzeczy wspólnej ma charakter żądania o zasądzenie konkretnej sumy pieniężnej. </a:t>
            </a:r>
          </a:p>
          <a:p>
            <a:pPr marL="0" indent="0">
              <a:lnSpc>
                <a:spcPct val="100000"/>
              </a:lnSpc>
              <a:buNone/>
            </a:pPr>
            <a:r>
              <a:rPr lang="pl-PL" sz="1600" dirty="0">
                <a:highlight>
                  <a:srgbClr val="FFFF00"/>
                </a:highlight>
                <a:latin typeface="Arial" panose="020B0604020202020204" pitchFamily="34" charset="0"/>
                <a:cs typeface="Arial" panose="020B0604020202020204" pitchFamily="34" charset="0"/>
              </a:rPr>
              <a:t>O żądaniu rozliczenia tych wierzytelności sąd w sprawie o podział majątku orzeka tylko na wyraźny wniosek.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76</a:t>
            </a:fld>
            <a:endParaRPr lang="pl-PL" altLang="pl-PL"/>
          </a:p>
        </p:txBody>
      </p:sp>
    </p:spTree>
    <p:extLst>
      <p:ext uri="{BB962C8B-B14F-4D97-AF65-F5344CB8AC3E}">
        <p14:creationId xmlns:p14="http://schemas.microsoft.com/office/powerpoint/2010/main" val="324600856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56212"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Przykłady roszczeń w zwrot nakładów.</a:t>
            </a:r>
          </a:p>
        </p:txBody>
      </p:sp>
      <p:sp>
        <p:nvSpPr>
          <p:cNvPr id="3" name="Symbol zastępczy zawartości 2"/>
          <p:cNvSpPr>
            <a:spLocks noGrp="1"/>
          </p:cNvSpPr>
          <p:nvPr>
            <p:ph idx="1"/>
          </p:nvPr>
        </p:nvSpPr>
        <p:spPr>
          <a:xfrm>
            <a:off x="467544" y="1556792"/>
            <a:ext cx="7992888" cy="4320480"/>
          </a:xfrm>
        </p:spPr>
        <p:txBody>
          <a:bodyPr/>
          <a:lstStyle/>
          <a:p>
            <a:pPr marL="358775" indent="-358775">
              <a:buAutoNum type="arabicParenR"/>
            </a:pPr>
            <a:r>
              <a:rPr lang="pl-PL" sz="1600" dirty="0"/>
              <a:t>Nakłady na majątek wspólny pochodziły z darowizny rodziców jednego z małżonków przekazanej do majątku odrębnego.</a:t>
            </a:r>
          </a:p>
          <a:p>
            <a:pPr marL="358775" indent="-358775">
              <a:buAutoNum type="arabicParenR"/>
            </a:pPr>
            <a:endParaRPr lang="pl-PL" sz="1600" dirty="0"/>
          </a:p>
          <a:p>
            <a:pPr marL="358775" indent="-358775">
              <a:buAutoNum type="arabicParenR"/>
            </a:pPr>
            <a:r>
              <a:rPr lang="pl-PL" sz="1600" dirty="0"/>
              <a:t>Nieruchomość została sfinansowana w części ze sprzedaży rzeczy należących do majątku osobistego i sprzedanych.</a:t>
            </a:r>
          </a:p>
          <a:p>
            <a:pPr marL="358775" indent="-358775">
              <a:buAutoNum type="arabicParenR"/>
            </a:pPr>
            <a:endParaRPr lang="pl-PL" sz="1600" dirty="0"/>
          </a:p>
          <a:p>
            <a:pPr marL="358775" indent="-358775">
              <a:buAutoNum type="arabicParenR"/>
            </a:pPr>
            <a:r>
              <a:rPr lang="pl-PL" sz="1600" dirty="0"/>
              <a:t>Zakup nieruchomości sfinansowany został z kredytu udzielonego przed powstaniem wspólności ustawowej jednemu z małżonków.</a:t>
            </a:r>
          </a:p>
          <a:p>
            <a:pPr marL="358775" indent="-358775">
              <a:buAutoNum type="arabicParenR"/>
            </a:pPr>
            <a:endParaRPr lang="pl-PL" sz="1600" dirty="0"/>
          </a:p>
          <a:p>
            <a:pPr marL="358775" indent="-358775">
              <a:buAutoNum type="arabicParenR"/>
            </a:pPr>
            <a:r>
              <a:rPr lang="pl-PL" sz="1600" dirty="0"/>
              <a:t>Pokrycie wkładu jednego z małżonków w spółce cywilnej ze środków należących do majątku wspólnego.</a:t>
            </a:r>
          </a:p>
          <a:p>
            <a:pPr marL="358775" indent="-358775">
              <a:buAutoNum type="arabicParenR"/>
            </a:pPr>
            <a:endParaRPr lang="pl-PL" sz="1600" dirty="0"/>
          </a:p>
          <a:p>
            <a:pPr marL="358775" indent="-358775">
              <a:buAutoNum type="arabicParenR"/>
            </a:pPr>
            <a:r>
              <a:rPr lang="pl-PL" sz="1600" dirty="0"/>
              <a:t>Ponoszenie przez małżonka nie mieszkającego w lokal opłat za mieszkanie.</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77</a:t>
            </a:fld>
            <a:endParaRPr lang="pl-PL" altLang="pl-PL"/>
          </a:p>
        </p:txBody>
      </p:sp>
    </p:spTree>
    <p:extLst>
      <p:ext uri="{BB962C8B-B14F-4D97-AF65-F5344CB8AC3E}">
        <p14:creationId xmlns:p14="http://schemas.microsoft.com/office/powerpoint/2010/main" val="15749765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32439" y="260648"/>
            <a:ext cx="8335838" cy="936104"/>
          </a:xfrm>
        </p:spPr>
        <p:txBody>
          <a:bodyPr>
            <a:normAutofit/>
          </a:bodyPr>
          <a:lstStyle/>
          <a:p>
            <a:r>
              <a:rPr lang="pl-PL" sz="2000" b="1" dirty="0">
                <a:effectLst>
                  <a:outerShdw blurRad="38100" dist="38100" dir="2700000" algn="tl">
                    <a:srgbClr val="000000">
                      <a:alpha val="43137"/>
                    </a:srgbClr>
                  </a:outerShdw>
                </a:effectLst>
                <a:latin typeface="+mn-lt"/>
              </a:rPr>
              <a:t>Roszczenie o zwrot nakładów w postaci wybudowania domu na działce jednego z małżonków.</a:t>
            </a:r>
          </a:p>
        </p:txBody>
      </p:sp>
      <p:sp>
        <p:nvSpPr>
          <p:cNvPr id="3" name="Symbol zastępczy zawartości 2"/>
          <p:cNvSpPr>
            <a:spLocks noGrp="1"/>
          </p:cNvSpPr>
          <p:nvPr>
            <p:ph idx="1"/>
          </p:nvPr>
        </p:nvSpPr>
        <p:spPr>
          <a:xfrm>
            <a:off x="467910" y="1484784"/>
            <a:ext cx="8064896" cy="5296713"/>
          </a:xfrm>
        </p:spPr>
        <p:txBody>
          <a:bodyPr>
            <a:normAutofit/>
          </a:bodyPr>
          <a:lstStyle/>
          <a:p>
            <a:pPr marL="0" indent="0">
              <a:buNone/>
            </a:pPr>
            <a:r>
              <a:rPr lang="pl-PL" sz="1600" dirty="0">
                <a:solidFill>
                  <a:srgbClr val="222222"/>
                </a:solidFill>
                <a:effectLst/>
                <a:latin typeface="Arial" panose="020B0604020202020204" pitchFamily="34" charset="0"/>
                <a:ea typeface="SimSun" panose="02010600030101010101" pitchFamily="2" charset="-122"/>
              </a:rPr>
              <a:t>Jeżeli w skład majątku osobistego uczestnika wchodziła jedynie działka gruntowa, niezbudowana a w trakcie trwania małżeństwa, małżonkowie dokonali na nią określonych nakładów z majątku wspólnego, a polegających na wybudowaniu domu, to w związku z tym w sposób oczywisty została podniesiona wartość rynkowa nieruchomości uczestnika kosztem majątku wspólnego. </a:t>
            </a:r>
          </a:p>
          <a:p>
            <a:pPr marL="0" indent="0">
              <a:buNone/>
            </a:pPr>
            <a:r>
              <a:rPr lang="pl-PL" sz="1600" dirty="0">
                <a:solidFill>
                  <a:srgbClr val="222222"/>
                </a:solidFill>
                <a:effectLst/>
                <a:latin typeface="Arial" panose="020B0604020202020204" pitchFamily="34" charset="0"/>
                <a:ea typeface="SimSun" panose="02010600030101010101" pitchFamily="2" charset="-122"/>
              </a:rPr>
              <a:t>Wysokość tej „straty” w majątku wspólnym i jednocześnie niewątpliwego „zysku” w majątku osobistym uczestnika, najlepiej oddaje porównanie wartości rynkowej nieruchomości w stanie sprzed i po dokonaniu nakładów, a zatem porównanie jej atrakcyjności dla potencjalnego rynkowego nabywcy. Wartość nakładów poczynionych z majątku wspólnego na majątek osobisty uczestnika  w postaci nieruchomości, najlepiej oddaje różnica w wartości rynkowej przedmiotowej nieruchomości w stanie sprzed i po dokonaniu tych nakładów.</a:t>
            </a:r>
          </a:p>
          <a:p>
            <a:pPr marL="0" indent="0">
              <a:buNone/>
            </a:pPr>
            <a:endParaRPr lang="pl-PL" sz="1600" dirty="0">
              <a:solidFill>
                <a:srgbClr val="222222"/>
              </a:solidFill>
              <a:latin typeface="Arial" panose="020B0604020202020204" pitchFamily="34" charset="0"/>
              <a:ea typeface="SimSun" panose="02010600030101010101" pitchFamily="2" charset="-122"/>
            </a:endParaRPr>
          </a:p>
          <a:p>
            <a:pPr marL="0" indent="0">
              <a:buNone/>
            </a:pPr>
            <a:r>
              <a:rPr lang="pl-PL" sz="1600" dirty="0">
                <a:solidFill>
                  <a:srgbClr val="222222"/>
                </a:solidFill>
                <a:latin typeface="Arial" panose="020B0604020202020204" pitchFamily="34" charset="0"/>
                <a:ea typeface="SimSun" panose="02010600030101010101" pitchFamily="2" charset="-122"/>
              </a:rPr>
              <a:t>Możliwe jest także ustalenie </a:t>
            </a:r>
            <a:r>
              <a:rPr lang="pl-PL" sz="1600" dirty="0">
                <a:solidFill>
                  <a:srgbClr val="222222"/>
                </a:solidFill>
                <a:highlight>
                  <a:srgbClr val="FFFF00"/>
                </a:highlight>
                <a:latin typeface="Arial" panose="020B0604020202020204" pitchFamily="34" charset="0"/>
                <a:ea typeface="SimSun" panose="02010600030101010101" pitchFamily="2" charset="-122"/>
              </a:rPr>
              <a:t>tzw. wartości odtworzeniowej budynku</a:t>
            </a:r>
            <a:r>
              <a:rPr lang="pl-PL" sz="1600" dirty="0">
                <a:solidFill>
                  <a:srgbClr val="222222"/>
                </a:solidFill>
                <a:latin typeface="Arial" panose="020B0604020202020204" pitchFamily="34" charset="0"/>
                <a:ea typeface="SimSun" panose="02010600030101010101" pitchFamily="2" charset="-122"/>
              </a:rPr>
              <a:t>, tj. wyliczenie jaka byłaby wartość prac i materiałów budowlanych konieczna dla wybudowania budynku w stanie w jakim budynek ten znajdował się w chwili ustania wspólności, w oderwaniu od lokalizacji nieruchomości. </a:t>
            </a:r>
            <a:endParaRPr lang="pl-PL" sz="1800" dirty="0"/>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78</a:t>
            </a:fld>
            <a:endParaRPr lang="pl-PL" altLang="pl-PL"/>
          </a:p>
        </p:txBody>
      </p:sp>
    </p:spTree>
    <p:extLst>
      <p:ext uri="{BB962C8B-B14F-4D97-AF65-F5344CB8AC3E}">
        <p14:creationId xmlns:p14="http://schemas.microsoft.com/office/powerpoint/2010/main" val="208896991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188640"/>
            <a:ext cx="8335838" cy="1008112"/>
          </a:xfrm>
        </p:spPr>
        <p:txBody>
          <a:bodyPr>
            <a:normAutofit/>
          </a:bodyPr>
          <a:lstStyle/>
          <a:p>
            <a:r>
              <a:rPr lang="pl-PL" sz="2000" b="1" dirty="0">
                <a:effectLst>
                  <a:outerShdw blurRad="38100" dist="38100" dir="2700000" algn="tl">
                    <a:srgbClr val="000000">
                      <a:alpha val="43137"/>
                    </a:srgbClr>
                  </a:outerShdw>
                </a:effectLst>
                <a:latin typeface="+mn-lt"/>
              </a:rPr>
              <a:t>Roszczenie o zwrot nakładów w postaci wybudowania domu na działce jednego z małżonków.</a:t>
            </a:r>
          </a:p>
        </p:txBody>
      </p:sp>
      <p:sp>
        <p:nvSpPr>
          <p:cNvPr id="3" name="Symbol zastępczy zawartości 2"/>
          <p:cNvSpPr>
            <a:spLocks noGrp="1"/>
          </p:cNvSpPr>
          <p:nvPr>
            <p:ph idx="1"/>
          </p:nvPr>
        </p:nvSpPr>
        <p:spPr>
          <a:xfrm>
            <a:off x="611560" y="1484784"/>
            <a:ext cx="7848872" cy="5080098"/>
          </a:xfrm>
        </p:spPr>
        <p:txBody>
          <a:bodyPr>
            <a:normAutofit/>
          </a:bodyPr>
          <a:lstStyle/>
          <a:p>
            <a:pPr marL="0" indent="0">
              <a:lnSpc>
                <a:spcPct val="100000"/>
              </a:lnSpc>
              <a:buNone/>
            </a:pPr>
            <a:r>
              <a:rPr lang="pl-PL" sz="1600" dirty="0">
                <a:solidFill>
                  <a:srgbClr val="000000"/>
                </a:solidFill>
                <a:effectLst/>
                <a:latin typeface="Arial" panose="020B0604020202020204" pitchFamily="34" charset="0"/>
                <a:ea typeface="Times New Roman" panose="02020603050405020304" pitchFamily="18" charset="0"/>
              </a:rPr>
              <a:t>W sytuacji, gdy małżonkowie w czasie trwania wspólności ustawowej </a:t>
            </a:r>
            <a:r>
              <a:rPr lang="pl-PL" sz="1600" b="1" dirty="0">
                <a:solidFill>
                  <a:srgbClr val="000000"/>
                </a:solidFill>
                <a:effectLst/>
                <a:latin typeface="Arial" panose="020B0604020202020204" pitchFamily="34" charset="0"/>
                <a:ea typeface="Times New Roman" panose="02020603050405020304" pitchFamily="18" charset="0"/>
              </a:rPr>
              <a:t>wspólnie zbudowali dom na gruncie wchodzącym w skład majątku odrębnego jednego z nich</a:t>
            </a:r>
            <a:r>
              <a:rPr lang="pl-PL" sz="1600" dirty="0">
                <a:solidFill>
                  <a:srgbClr val="000000"/>
                </a:solidFill>
                <a:effectLst/>
                <a:latin typeface="Arial" panose="020B0604020202020204" pitchFamily="34" charset="0"/>
                <a:ea typeface="Times New Roman" panose="02020603050405020304" pitchFamily="18" charset="0"/>
              </a:rPr>
              <a:t>, wartość nakładów określa się w ten sposób, że najpierw ustala się ułamkowy udział nakładów małżonków w wartości domu według cen rynkowych z czasu jego budowy, a następnie oblicza się ten sam ułamkowy udział w wartości domu według cen rynkowych z chwili podziału majątku wspólnego.</a:t>
            </a:r>
          </a:p>
          <a:p>
            <a:pPr marL="0" indent="0">
              <a:lnSpc>
                <a:spcPct val="100000"/>
              </a:lnSpc>
              <a:buNone/>
            </a:pPr>
            <a:r>
              <a:rPr lang="pl-PL" sz="1600" dirty="0">
                <a:solidFill>
                  <a:srgbClr val="000000"/>
                </a:solidFill>
                <a:latin typeface="Arial" panose="020B0604020202020204" pitchFamily="34" charset="0"/>
                <a:ea typeface="Times New Roman" panose="02020603050405020304" pitchFamily="18" charset="0"/>
              </a:rPr>
              <a:t>U</a:t>
            </a:r>
            <a:r>
              <a:rPr lang="pl-PL" sz="1600" dirty="0">
                <a:effectLst/>
                <a:latin typeface="Arial" panose="020B0604020202020204" pitchFamily="34" charset="0"/>
                <a:ea typeface="Times New Roman" panose="02020603050405020304" pitchFamily="18" charset="0"/>
              </a:rPr>
              <a:t>chwała</a:t>
            </a:r>
            <a:r>
              <a:rPr lang="pl-PL" sz="1600" dirty="0">
                <a:solidFill>
                  <a:srgbClr val="000000"/>
                </a:solidFill>
                <a:effectLst/>
                <a:latin typeface="Arial" panose="020B0604020202020204" pitchFamily="34" charset="0"/>
                <a:ea typeface="SimSun" panose="02010600030101010101" pitchFamily="2" charset="-122"/>
              </a:rPr>
              <a:t> </a:t>
            </a:r>
            <a:r>
              <a:rPr lang="pl-PL" sz="1600" dirty="0">
                <a:effectLst/>
                <a:latin typeface="Arial" panose="020B0604020202020204" pitchFamily="34" charset="0"/>
                <a:ea typeface="Times New Roman" panose="02020603050405020304" pitchFamily="18" charset="0"/>
              </a:rPr>
              <a:t>SN z dnia 16 grudnia 1980 r.,</a:t>
            </a:r>
            <a:r>
              <a:rPr lang="pl-PL" sz="1600" dirty="0">
                <a:solidFill>
                  <a:srgbClr val="000000"/>
                </a:solidFill>
                <a:effectLst/>
                <a:latin typeface="Arial" panose="020B0604020202020204" pitchFamily="34" charset="0"/>
                <a:ea typeface="SimSun" panose="02010600030101010101" pitchFamily="2" charset="-122"/>
              </a:rPr>
              <a:t> </a:t>
            </a:r>
            <a:r>
              <a:rPr lang="pl-PL" sz="1600" dirty="0">
                <a:effectLst/>
                <a:latin typeface="Arial" panose="020B0604020202020204" pitchFamily="34" charset="0"/>
                <a:ea typeface="Times New Roman" panose="02020603050405020304" pitchFamily="18" charset="0"/>
              </a:rPr>
              <a:t>III CZP 46/80</a:t>
            </a:r>
            <a:r>
              <a:rPr lang="pl-PL" sz="1600" dirty="0">
                <a:solidFill>
                  <a:srgbClr val="000000"/>
                </a:solidFill>
                <a:latin typeface="Arial" panose="020B0604020202020204" pitchFamily="34" charset="0"/>
                <a:ea typeface="SimSun" panose="02010600030101010101" pitchFamily="2" charset="-122"/>
              </a:rPr>
              <a:t>.</a:t>
            </a:r>
          </a:p>
          <a:p>
            <a:pPr marL="0" indent="0">
              <a:lnSpc>
                <a:spcPct val="100000"/>
              </a:lnSpc>
              <a:buNone/>
            </a:pPr>
            <a:r>
              <a:rPr lang="pl-PL" sz="1600" dirty="0">
                <a:solidFill>
                  <a:srgbClr val="000000"/>
                </a:solidFill>
                <a:effectLst/>
                <a:latin typeface="Arial" panose="020B0604020202020204" pitchFamily="34" charset="0"/>
                <a:ea typeface="SimSun" panose="02010600030101010101" pitchFamily="2" charset="-122"/>
              </a:rPr>
              <a:t>P</a:t>
            </a:r>
            <a:r>
              <a:rPr lang="pl-PL" sz="1600" dirty="0">
                <a:effectLst/>
                <a:latin typeface="Arial" panose="020B0604020202020204" pitchFamily="34" charset="0"/>
                <a:ea typeface="Times New Roman" panose="02020603050405020304" pitchFamily="18" charset="0"/>
              </a:rPr>
              <a:t>ostanowienie</a:t>
            </a:r>
            <a:r>
              <a:rPr lang="pl-PL" sz="1600" dirty="0">
                <a:solidFill>
                  <a:srgbClr val="000000"/>
                </a:solidFill>
                <a:effectLst/>
                <a:latin typeface="Arial" panose="020B0604020202020204" pitchFamily="34" charset="0"/>
                <a:ea typeface="SimSun" panose="02010600030101010101" pitchFamily="2" charset="-122"/>
              </a:rPr>
              <a:t> </a:t>
            </a:r>
            <a:r>
              <a:rPr lang="pl-PL" sz="1600" dirty="0">
                <a:effectLst/>
                <a:latin typeface="Arial" panose="020B0604020202020204" pitchFamily="34" charset="0"/>
                <a:ea typeface="Times New Roman" panose="02020603050405020304" pitchFamily="18" charset="0"/>
              </a:rPr>
              <a:t>SN</a:t>
            </a:r>
            <a:r>
              <a:rPr lang="pl-PL" sz="1600" dirty="0">
                <a:solidFill>
                  <a:srgbClr val="000000"/>
                </a:solidFill>
                <a:effectLst/>
                <a:latin typeface="Arial" panose="020B0604020202020204" pitchFamily="34" charset="0"/>
                <a:ea typeface="SimSun" panose="02010600030101010101" pitchFamily="2" charset="-122"/>
              </a:rPr>
              <a:t> </a:t>
            </a:r>
            <a:r>
              <a:rPr lang="pl-PL" sz="1600" dirty="0">
                <a:effectLst/>
                <a:latin typeface="Arial" panose="020B0604020202020204" pitchFamily="34" charset="0"/>
                <a:ea typeface="Times New Roman" panose="02020603050405020304" pitchFamily="18" charset="0"/>
              </a:rPr>
              <a:t>z dnia 2 października 2008 r.</a:t>
            </a:r>
            <a:r>
              <a:rPr lang="pl-PL" sz="1600" dirty="0">
                <a:solidFill>
                  <a:srgbClr val="000000"/>
                </a:solidFill>
                <a:effectLst/>
                <a:latin typeface="Arial" panose="020B0604020202020204" pitchFamily="34" charset="0"/>
                <a:ea typeface="SimSun" panose="02010600030101010101" pitchFamily="2" charset="-122"/>
              </a:rPr>
              <a:t>, </a:t>
            </a:r>
            <a:r>
              <a:rPr lang="pl-PL" sz="1600" dirty="0">
                <a:effectLst/>
                <a:latin typeface="Arial" panose="020B0604020202020204" pitchFamily="34" charset="0"/>
                <a:ea typeface="Times New Roman" panose="02020603050405020304" pitchFamily="18" charset="0"/>
              </a:rPr>
              <a:t>II CSK 203/08.</a:t>
            </a:r>
          </a:p>
          <a:p>
            <a:pPr marL="0" indent="0">
              <a:lnSpc>
                <a:spcPct val="100000"/>
              </a:lnSpc>
              <a:buNone/>
            </a:pPr>
            <a:endParaRPr lang="pl-PL" sz="1600" dirty="0">
              <a:latin typeface="Arial" panose="020B0604020202020204" pitchFamily="34" charset="0"/>
            </a:endParaRPr>
          </a:p>
          <a:p>
            <a:pPr marL="0" indent="0">
              <a:lnSpc>
                <a:spcPct val="100000"/>
              </a:lnSpc>
              <a:buNone/>
            </a:pPr>
            <a:r>
              <a:rPr lang="pl-PL" sz="1600" dirty="0">
                <a:latin typeface="Arial" panose="020B0604020202020204" pitchFamily="34" charset="0"/>
              </a:rPr>
              <a:t>Istnieje też możliwość ustalenia wartości rynkowej nieruchomości na dzień ustania wspólności (działki zabudowanej domem), od tak ustalonej wartości odjęcie wartości działki i pozostała kwota stanowi nakład na majątek osobisty poczyniony z majątku wspólnego na dzień ustania wspólności, zwaloryzowany i podlegający rozliczeniu w postępowaniu podziałowym.</a:t>
            </a:r>
            <a:endParaRPr lang="pl-PL" sz="1800" dirty="0"/>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79</a:t>
            </a:fld>
            <a:endParaRPr lang="pl-PL" altLang="pl-PL"/>
          </a:p>
        </p:txBody>
      </p:sp>
    </p:spTree>
    <p:extLst>
      <p:ext uri="{BB962C8B-B14F-4D97-AF65-F5344CB8AC3E}">
        <p14:creationId xmlns:p14="http://schemas.microsoft.com/office/powerpoint/2010/main" val="341614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a:effectLst>
                  <a:outerShdw blurRad="38100" dist="38100" dir="2700000" algn="tl">
                    <a:srgbClr val="000000">
                      <a:alpha val="43137"/>
                    </a:srgbClr>
                  </a:outerShdw>
                </a:effectLst>
                <a:latin typeface="+mn-lt"/>
              </a:rPr>
              <a:t>Wniosek o dokonanie sądowego podziału majątku dorobkowego stron.</a:t>
            </a:r>
          </a:p>
        </p:txBody>
      </p:sp>
      <p:sp>
        <p:nvSpPr>
          <p:cNvPr id="3" name="Symbol zastępczy zawartości 2"/>
          <p:cNvSpPr>
            <a:spLocks noGrp="1"/>
          </p:cNvSpPr>
          <p:nvPr>
            <p:ph idx="1"/>
          </p:nvPr>
        </p:nvSpPr>
        <p:spPr>
          <a:xfrm>
            <a:off x="467544" y="1556793"/>
            <a:ext cx="8280920" cy="4608512"/>
          </a:xfrm>
        </p:spPr>
        <p:txBody>
          <a:bodyPr>
            <a:normAutofit lnSpcReduction="10000"/>
          </a:bodyPr>
          <a:lstStyle/>
          <a:p>
            <a:pPr marL="0" indent="0">
              <a:lnSpc>
                <a:spcPct val="120000"/>
              </a:lnSpc>
              <a:buNone/>
            </a:pPr>
            <a:r>
              <a:rPr lang="pl-PL" sz="1800" dirty="0">
                <a:latin typeface="Arial" panose="020B0604020202020204" pitchFamily="34" charset="0"/>
                <a:cs typeface="Arial" panose="020B0604020202020204" pitchFamily="34" charset="0"/>
              </a:rPr>
              <a:t>Wniosek składany jest do Sądu Rejonowego.</a:t>
            </a:r>
          </a:p>
          <a:p>
            <a:pPr marL="0" indent="0">
              <a:lnSpc>
                <a:spcPct val="120000"/>
              </a:lnSpc>
              <a:buNone/>
            </a:pPr>
            <a:r>
              <a:rPr lang="pl-PL" sz="1800" dirty="0">
                <a:latin typeface="Arial" panose="020B0604020202020204" pitchFamily="34" charset="0"/>
                <a:cs typeface="Arial" panose="020B0604020202020204" pitchFamily="34" charset="0"/>
              </a:rPr>
              <a:t>Podlega opłacie stałej. Opłatę w wysokości </a:t>
            </a:r>
            <a:r>
              <a:rPr lang="pl-PL" sz="1800" dirty="0">
                <a:solidFill>
                  <a:srgbClr val="FF0000"/>
                </a:solidFill>
                <a:latin typeface="Arial" panose="020B0604020202020204" pitchFamily="34" charset="0"/>
                <a:cs typeface="Arial" panose="020B0604020202020204" pitchFamily="34" charset="0"/>
              </a:rPr>
              <a:t>1000 złotych</a:t>
            </a:r>
            <a:r>
              <a:rPr lang="pl-PL" sz="1800" dirty="0">
                <a:latin typeface="Arial" panose="020B0604020202020204" pitchFamily="34" charset="0"/>
                <a:cs typeface="Arial" panose="020B0604020202020204" pitchFamily="34" charset="0"/>
              </a:rPr>
              <a:t> pobiera się od wniosku o podział majątku wspólnego po ustaniu małżeńskiej wspólności majątkowej. Jeżeli wniosek zawiera zgodny projekt podziału tego majątku, pobiera się opłatę stałą w kwocie</a:t>
            </a:r>
            <a:r>
              <a:rPr lang="pl-PL" sz="1800" dirty="0">
                <a:solidFill>
                  <a:srgbClr val="FF0000"/>
                </a:solidFill>
                <a:latin typeface="Arial" panose="020B0604020202020204" pitchFamily="34" charset="0"/>
                <a:cs typeface="Arial" panose="020B0604020202020204" pitchFamily="34" charset="0"/>
              </a:rPr>
              <a:t> 300 złotych</a:t>
            </a:r>
            <a:r>
              <a:rPr lang="pl-PL" sz="1800" dirty="0">
                <a:latin typeface="Arial" panose="020B0604020202020204" pitchFamily="34" charset="0"/>
                <a:cs typeface="Arial" panose="020B0604020202020204" pitchFamily="34" charset="0"/>
              </a:rPr>
              <a:t>. (art. 38 UKSC)</a:t>
            </a:r>
          </a:p>
          <a:p>
            <a:pPr marL="0" indent="0">
              <a:lnSpc>
                <a:spcPct val="120000"/>
              </a:lnSpc>
              <a:spcBef>
                <a:spcPts val="0"/>
              </a:spcBef>
              <a:buNone/>
            </a:pPr>
            <a:r>
              <a:rPr lang="pl-PL" sz="1800" dirty="0">
                <a:latin typeface="Arial" panose="020B0604020202020204" pitchFamily="34" charset="0"/>
                <a:cs typeface="Arial" panose="020B0604020202020204" pitchFamily="34" charset="0"/>
              </a:rPr>
              <a:t>Wniosek powinien zawierać dane pozwalające sądowi na:</a:t>
            </a:r>
          </a:p>
          <a:p>
            <a:pPr marL="457200" indent="-457200">
              <a:lnSpc>
                <a:spcPct val="120000"/>
              </a:lnSpc>
              <a:spcBef>
                <a:spcPts val="0"/>
              </a:spcBef>
              <a:buAutoNum type="arabicParenR"/>
            </a:pPr>
            <a:r>
              <a:rPr lang="pl-PL" sz="1800" dirty="0">
                <a:latin typeface="Arial" panose="020B0604020202020204" pitchFamily="34" charset="0"/>
                <a:cs typeface="Arial" panose="020B0604020202020204" pitchFamily="34" charset="0"/>
              </a:rPr>
              <a:t>Ustalenie składu majątku wspólnego,</a:t>
            </a:r>
          </a:p>
          <a:p>
            <a:pPr marL="457200" indent="-457200">
              <a:lnSpc>
                <a:spcPct val="120000"/>
              </a:lnSpc>
              <a:spcBef>
                <a:spcPts val="0"/>
              </a:spcBef>
              <a:buAutoNum type="arabicParenR"/>
            </a:pPr>
            <a:r>
              <a:rPr lang="pl-PL" sz="1800" dirty="0">
                <a:latin typeface="Arial" panose="020B0604020202020204" pitchFamily="34" charset="0"/>
                <a:cs typeface="Arial" panose="020B0604020202020204" pitchFamily="34" charset="0"/>
              </a:rPr>
              <a:t>Dokonanie wyceny jego wartości,</a:t>
            </a:r>
          </a:p>
          <a:p>
            <a:pPr marL="457200" indent="-457200">
              <a:lnSpc>
                <a:spcPct val="120000"/>
              </a:lnSpc>
              <a:spcBef>
                <a:spcPts val="0"/>
              </a:spcBef>
              <a:buAutoNum type="arabicParenR"/>
            </a:pPr>
            <a:r>
              <a:rPr lang="pl-PL" sz="1800" dirty="0">
                <a:latin typeface="Arial" panose="020B0604020202020204" pitchFamily="34" charset="0"/>
                <a:cs typeface="Arial" panose="020B0604020202020204" pitchFamily="34" charset="0"/>
              </a:rPr>
              <a:t>Dokonanie zniesienia współwłasności,</a:t>
            </a:r>
          </a:p>
          <a:p>
            <a:pPr marL="457200" indent="-457200">
              <a:lnSpc>
                <a:spcPct val="120000"/>
              </a:lnSpc>
              <a:spcBef>
                <a:spcPts val="0"/>
              </a:spcBef>
              <a:buFont typeface="Wingdings" pitchFamily="2" charset="2"/>
              <a:buAutoNum type="arabicParenR"/>
            </a:pPr>
            <a:r>
              <a:rPr lang="pl-PL" sz="1800" dirty="0">
                <a:latin typeface="Arial" panose="020B0604020202020204" pitchFamily="34" charset="0"/>
                <a:cs typeface="Arial" panose="020B0604020202020204" pitchFamily="34" charset="0"/>
              </a:rPr>
              <a:t>Ustalenie ewentualnych nierównych udziałów w majątku wspólnym (art. 43 § 2 KRO i art. 567 § 3 KPC </a:t>
            </a:r>
          </a:p>
          <a:p>
            <a:pPr marL="457200" indent="-457200">
              <a:lnSpc>
                <a:spcPct val="120000"/>
              </a:lnSpc>
              <a:spcBef>
                <a:spcPts val="0"/>
              </a:spcBef>
              <a:buAutoNum type="arabicParenR"/>
            </a:pPr>
            <a:r>
              <a:rPr lang="pl-PL" sz="1800" dirty="0">
                <a:latin typeface="Arial" panose="020B0604020202020204" pitchFamily="34" charset="0"/>
                <a:cs typeface="Arial" panose="020B0604020202020204" pitchFamily="34" charset="0"/>
              </a:rPr>
              <a:t>Rozstrzygniecie roszczeń pomiędzy małżonkami podlegających rozliczeniu przy podziale majątku a powstałych zarówno w czasie trwania wspólności jak i po jego ustaniu.</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a:t>
            </a:fld>
            <a:endParaRPr lang="pl-PL" altLang="pl-PL"/>
          </a:p>
        </p:txBody>
      </p:sp>
    </p:spTree>
    <p:extLst>
      <p:ext uri="{BB962C8B-B14F-4D97-AF65-F5344CB8AC3E}">
        <p14:creationId xmlns:p14="http://schemas.microsoft.com/office/powerpoint/2010/main" val="7485641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16632"/>
            <a:ext cx="7886700" cy="1191666"/>
          </a:xfrm>
        </p:spPr>
        <p:txBody>
          <a:bodyPr>
            <a:noAutofit/>
          </a:bodyPr>
          <a:lstStyle/>
          <a:p>
            <a:r>
              <a:rPr lang="pl-PL" sz="2400" b="1" dirty="0">
                <a:effectLst>
                  <a:outerShdw blurRad="38100" dist="38100" dir="2700000" algn="tl">
                    <a:srgbClr val="000000">
                      <a:alpha val="43137"/>
                    </a:srgbClr>
                  </a:outerShdw>
                </a:effectLst>
                <a:latin typeface="+mn-lt"/>
              </a:rPr>
              <a:t>Roszczenia z tytułu posiadania przedmiotów należących do majątku wspólnego (np. mieszkania)</a:t>
            </a:r>
          </a:p>
        </p:txBody>
      </p:sp>
      <p:sp>
        <p:nvSpPr>
          <p:cNvPr id="3" name="Symbol zastępczy zawartości 2"/>
          <p:cNvSpPr>
            <a:spLocks noGrp="1"/>
          </p:cNvSpPr>
          <p:nvPr>
            <p:ph idx="1"/>
          </p:nvPr>
        </p:nvSpPr>
        <p:spPr>
          <a:xfrm>
            <a:off x="683568" y="1510800"/>
            <a:ext cx="7776864" cy="4607022"/>
          </a:xfrm>
        </p:spPr>
        <p:txBody>
          <a:bodyPr>
            <a:normAutofit/>
          </a:bodyPr>
          <a:lstStyle/>
          <a:p>
            <a:pPr marL="0" indent="0">
              <a:lnSpc>
                <a:spcPct val="100000"/>
              </a:lnSpc>
              <a:buNone/>
            </a:pPr>
            <a:r>
              <a:rPr lang="pl-PL" sz="1600" dirty="0">
                <a:highlight>
                  <a:srgbClr val="FFFF00"/>
                </a:highlight>
                <a:latin typeface="Arial" panose="020B0604020202020204" pitchFamily="34" charset="0"/>
                <a:cs typeface="Arial" panose="020B0604020202020204" pitchFamily="34" charset="0"/>
              </a:rPr>
              <a:t>Żądanie dopuszczenia do współposiadania.</a:t>
            </a:r>
          </a:p>
          <a:p>
            <a:pPr marL="0" indent="0">
              <a:lnSpc>
                <a:spcPct val="100000"/>
              </a:lnSpc>
              <a:buNone/>
            </a:pPr>
            <a:r>
              <a:rPr lang="pl-PL" sz="1600" dirty="0">
                <a:latin typeface="Arial" panose="020B0604020202020204" pitchFamily="34" charset="0"/>
                <a:cs typeface="Arial" panose="020B0604020202020204" pitchFamily="34" charset="0"/>
              </a:rPr>
              <a:t>Małżonkowi pozbawionemu możliwości korzystania z rzeczy przysługuje roszczenie o dopuszczenia go do współposiadania rzeczy na podstawie art. 206 KC.</a:t>
            </a:r>
          </a:p>
          <a:p>
            <a:pPr marL="0" indent="0">
              <a:lnSpc>
                <a:spcPct val="100000"/>
              </a:lnSpc>
              <a:buNone/>
            </a:pPr>
            <a:endParaRPr lang="pl-PL" sz="1600" dirty="0">
              <a:latin typeface="Arial" panose="020B0604020202020204" pitchFamily="34" charset="0"/>
              <a:cs typeface="Arial" panose="020B0604020202020204" pitchFamily="34" charset="0"/>
            </a:endParaRPr>
          </a:p>
          <a:p>
            <a:pPr marL="0" indent="0">
              <a:lnSpc>
                <a:spcPct val="100000"/>
              </a:lnSpc>
              <a:buNone/>
            </a:pPr>
            <a:r>
              <a:rPr lang="pl-PL" sz="1600" dirty="0">
                <a:latin typeface="Arial" panose="020B0604020202020204" pitchFamily="34" charset="0"/>
                <a:cs typeface="Arial" panose="020B0604020202020204" pitchFamily="34" charset="0"/>
              </a:rPr>
              <a:t>Z chwilą ustalania wspólności (np. rozwodu) każdemu z małżonków służy roszczenie o przydzielenie całego lokalu i nakazanie wydania lokalu w ramach podziału majątku wspólnego (</a:t>
            </a:r>
            <a:r>
              <a:rPr lang="pl-PL" sz="1600" dirty="0" err="1">
                <a:latin typeface="Arial" panose="020B0604020202020204" pitchFamily="34" charset="0"/>
                <a:cs typeface="Arial" panose="020B0604020202020204" pitchFamily="34" charset="0"/>
              </a:rPr>
              <a:t>Uchw</a:t>
            </a:r>
            <a:r>
              <a:rPr lang="pl-PL" sz="1600" dirty="0">
                <a:latin typeface="Arial" panose="020B0604020202020204" pitchFamily="34" charset="0"/>
                <a:cs typeface="Arial" panose="020B0604020202020204" pitchFamily="34" charset="0"/>
              </a:rPr>
              <a:t>. SN z 31.03.1972 r., III CZP 16/72).</a:t>
            </a:r>
          </a:p>
          <a:p>
            <a:pPr marL="0" indent="0">
              <a:lnSpc>
                <a:spcPct val="100000"/>
              </a:lnSpc>
              <a:buNone/>
            </a:pPr>
            <a:r>
              <a:rPr lang="pl-PL" sz="1600" dirty="0">
                <a:solidFill>
                  <a:srgbClr val="FF0000"/>
                </a:solidFill>
                <a:latin typeface="Arial" panose="020B0604020202020204" pitchFamily="34" charset="0"/>
                <a:cs typeface="Arial" panose="020B0604020202020204" pitchFamily="34" charset="0"/>
              </a:rPr>
              <a:t>Małżonek, który nie zamieszkuje w mieszkaniu wchodzącym w skład wspólności majątkowej nie może po rozwodzie żądać na podstawie art. 206 KC dopuszczenia do współposiadania tego mieszkania z drugim małżonkiem, a swoich praw może dochodzić w postępowaniu o podział majątku wspólnego</a:t>
            </a:r>
            <a:r>
              <a:rPr lang="pl-PL" sz="1600" dirty="0">
                <a:latin typeface="Arial" panose="020B0604020202020204" pitchFamily="34" charset="0"/>
                <a:cs typeface="Arial" panose="020B0604020202020204" pitchFamily="34" charset="0"/>
              </a:rPr>
              <a:t>.</a:t>
            </a:r>
          </a:p>
          <a:p>
            <a:pPr marL="0" indent="0">
              <a:lnSpc>
                <a:spcPct val="100000"/>
              </a:lnSpc>
              <a:buNone/>
            </a:pPr>
            <a:r>
              <a:rPr lang="pl-PL" sz="1600" dirty="0">
                <a:highlight>
                  <a:srgbClr val="FFFF00"/>
                </a:highlight>
                <a:latin typeface="Arial" panose="020B0604020202020204" pitchFamily="34" charset="0"/>
                <a:cs typeface="Arial" panose="020B0604020202020204" pitchFamily="34" charset="0"/>
              </a:rPr>
              <a:t>Małżonek pozbawiony posiadania może żądać stosownego wynagrodzenia za korzystanie z rzeczy wspólnej przez drugiego małżonka</a:t>
            </a:r>
            <a:r>
              <a:rPr lang="pl-PL" sz="1600" dirty="0">
                <a:latin typeface="Arial" panose="020B0604020202020204" pitchFamily="34" charset="0"/>
                <a:cs typeface="Arial" panose="020B0604020202020204" pitchFamily="34" charset="0"/>
              </a:rPr>
              <a:t>. </a:t>
            </a:r>
          </a:p>
          <a:p>
            <a:pPr marL="0" indent="0">
              <a:lnSpc>
                <a:spcPct val="100000"/>
              </a:lnSpc>
              <a:buNone/>
            </a:pPr>
            <a:r>
              <a:rPr lang="pl-PL" sz="1600" dirty="0">
                <a:latin typeface="Arial" panose="020B0604020202020204" pitchFamily="34" charset="0"/>
                <a:cs typeface="Arial" panose="020B0604020202020204" pitchFamily="34" charset="0"/>
              </a:rPr>
              <a:t>Korzyści uzyskane z korzystania z rzeczy (np. z najmu lokalu) nie mogą być jednak waloryzowane na podstawie art. 358(1) § 3 KC i podlegają rozliczeniu w kwocie nominalnej (Post. SN z 29.09.2011r., IV CSK 632/10).</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80</a:t>
            </a:fld>
            <a:endParaRPr lang="pl-PL" altLang="pl-PL"/>
          </a:p>
        </p:txBody>
      </p:sp>
    </p:spTree>
    <p:extLst>
      <p:ext uri="{BB962C8B-B14F-4D97-AF65-F5344CB8AC3E}">
        <p14:creationId xmlns:p14="http://schemas.microsoft.com/office/powerpoint/2010/main" val="80567565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17532" y="188640"/>
            <a:ext cx="8335838" cy="1008112"/>
          </a:xfrm>
        </p:spPr>
        <p:txBody>
          <a:bodyPr>
            <a:noAutofit/>
          </a:bodyPr>
          <a:lstStyle/>
          <a:p>
            <a:r>
              <a:rPr lang="pl-PL" sz="2000" b="1" dirty="0">
                <a:effectLst>
                  <a:outerShdw blurRad="38100" dist="38100" dir="2700000" algn="tl">
                    <a:srgbClr val="000000">
                      <a:alpha val="43137"/>
                    </a:srgbClr>
                  </a:outerShdw>
                </a:effectLst>
                <a:latin typeface="+mn-lt"/>
              </a:rPr>
              <a:t>Czy wydatki na nieruchomość poczynione pomiędzy ustaniem wspólności a podziałem są nakładem na majątek wspólny. </a:t>
            </a:r>
          </a:p>
        </p:txBody>
      </p:sp>
      <p:sp>
        <p:nvSpPr>
          <p:cNvPr id="3" name="Symbol zastępczy zawartości 2"/>
          <p:cNvSpPr>
            <a:spLocks noGrp="1"/>
          </p:cNvSpPr>
          <p:nvPr>
            <p:ph idx="1"/>
          </p:nvPr>
        </p:nvSpPr>
        <p:spPr>
          <a:xfrm>
            <a:off x="605830" y="1625502"/>
            <a:ext cx="7776864" cy="4395786"/>
          </a:xfrm>
        </p:spPr>
        <p:txBody>
          <a:bodyPr>
            <a:normAutofit/>
          </a:bodyPr>
          <a:lstStyle/>
          <a:p>
            <a:pPr>
              <a:lnSpc>
                <a:spcPct val="100000"/>
              </a:lnSpc>
              <a:buFontTx/>
              <a:buChar char="-"/>
            </a:pPr>
            <a:r>
              <a:rPr lang="pl-PL" sz="2000" dirty="0"/>
              <a:t>Nakłady na koszty utrzymania nieruchomości (woda, prąd, gaz, śmieci) powinny obciążać osobę korzystającą z nieruchomości</a:t>
            </a:r>
            <a:r>
              <a:rPr lang="pl-PL" sz="2000" dirty="0" smtClean="0"/>
              <a:t>.</a:t>
            </a:r>
          </a:p>
          <a:p>
            <a:pPr>
              <a:lnSpc>
                <a:spcPct val="100000"/>
              </a:lnSpc>
              <a:buFontTx/>
              <a:buChar char="-"/>
            </a:pPr>
            <a:endParaRPr lang="pl-PL" sz="2000" dirty="0"/>
          </a:p>
          <a:p>
            <a:pPr>
              <a:lnSpc>
                <a:spcPct val="100000"/>
              </a:lnSpc>
              <a:buFontTx/>
              <a:buChar char="-"/>
            </a:pPr>
            <a:r>
              <a:rPr lang="pl-PL" sz="2000" dirty="0"/>
              <a:t>Opłacanie podatków od nieruchomości, ubezpieczenia powinny zostać rozliczone, bo obciążają współwłaścicieli.</a:t>
            </a:r>
          </a:p>
          <a:p>
            <a:pPr>
              <a:lnSpc>
                <a:spcPct val="100000"/>
              </a:lnSpc>
              <a:buFontTx/>
              <a:buChar char="-"/>
            </a:pPr>
            <a:endParaRPr lang="pl-PL" sz="2000" dirty="0" smtClean="0"/>
          </a:p>
          <a:p>
            <a:pPr>
              <a:lnSpc>
                <a:spcPct val="100000"/>
              </a:lnSpc>
              <a:buFontTx/>
              <a:buChar char="-"/>
            </a:pPr>
            <a:r>
              <a:rPr lang="pl-PL" sz="2000" dirty="0" smtClean="0"/>
              <a:t>Nakłady </a:t>
            </a:r>
            <a:r>
              <a:rPr lang="pl-PL" sz="2000" dirty="0"/>
              <a:t>na remonty, przebudowę itp. mogą obciążać osobę, której zostanie przyznana nieruchomość (jeżeli wartość nieruchomości została obliczona wg. stanu obecnego i wartości aktualnej lub gdy wartość została obliczona wg stanu na dzień zniesienia wspólności wg wartości aktualnej).</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81</a:t>
            </a:fld>
            <a:endParaRPr lang="pl-PL" altLang="pl-PL"/>
          </a:p>
        </p:txBody>
      </p:sp>
    </p:spTree>
    <p:extLst>
      <p:ext uri="{BB962C8B-B14F-4D97-AF65-F5344CB8AC3E}">
        <p14:creationId xmlns:p14="http://schemas.microsoft.com/office/powerpoint/2010/main" val="93553412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17532" y="188640"/>
            <a:ext cx="8335838" cy="1008112"/>
          </a:xfrm>
        </p:spPr>
        <p:txBody>
          <a:bodyPr>
            <a:noAutofit/>
          </a:bodyPr>
          <a:lstStyle/>
          <a:p>
            <a:r>
              <a:rPr lang="pl-PL" sz="2400" b="1" dirty="0" smtClean="0">
                <a:effectLst>
                  <a:outerShdw blurRad="38100" dist="38100" dir="2700000" algn="tl">
                    <a:srgbClr val="000000">
                      <a:alpha val="43137"/>
                    </a:srgbClr>
                  </a:outerShdw>
                </a:effectLst>
                <a:latin typeface="+mn-lt"/>
              </a:rPr>
              <a:t>Odpowiedzialność za długi po ustaniu wspólności majątkowej.</a:t>
            </a:r>
            <a:endParaRPr lang="pl-PL" sz="2400" b="1" dirty="0">
              <a:effectLst>
                <a:outerShdw blurRad="38100" dist="38100" dir="2700000" algn="tl">
                  <a:srgbClr val="000000">
                    <a:alpha val="43137"/>
                  </a:srgbClr>
                </a:outerShdw>
              </a:effectLst>
              <a:latin typeface="+mn-lt"/>
            </a:endParaRPr>
          </a:p>
        </p:txBody>
      </p:sp>
      <p:sp>
        <p:nvSpPr>
          <p:cNvPr id="3" name="Symbol zastępczy zawartości 2"/>
          <p:cNvSpPr>
            <a:spLocks noGrp="1"/>
          </p:cNvSpPr>
          <p:nvPr>
            <p:ph idx="1"/>
          </p:nvPr>
        </p:nvSpPr>
        <p:spPr>
          <a:xfrm>
            <a:off x="605830" y="1625502"/>
            <a:ext cx="7782594" cy="4395786"/>
          </a:xfrm>
        </p:spPr>
        <p:txBody>
          <a:bodyPr>
            <a:normAutofit/>
          </a:bodyPr>
          <a:lstStyle/>
          <a:p>
            <a:pPr marL="0" indent="0">
              <a:buNone/>
            </a:pPr>
            <a:r>
              <a:rPr lang="pl-PL" sz="2000" dirty="0" smtClean="0">
                <a:solidFill>
                  <a:srgbClr val="FF0000"/>
                </a:solidFill>
              </a:rPr>
              <a:t>Uchwała SN z 20 października 2022 – III CZP 111/22</a:t>
            </a:r>
          </a:p>
          <a:p>
            <a:pPr marL="0" indent="0">
              <a:buNone/>
            </a:pPr>
            <a:endParaRPr lang="pl-PL" sz="2000" dirty="0" smtClean="0"/>
          </a:p>
          <a:p>
            <a:pPr marL="0" indent="0">
              <a:buNone/>
            </a:pPr>
            <a:r>
              <a:rPr lang="pl-PL" sz="2000" dirty="0" smtClean="0"/>
              <a:t>Odpowiedzialność </a:t>
            </a:r>
            <a:r>
              <a:rPr lang="pl-PL" sz="2000" dirty="0"/>
              <a:t>byłych małżonków </a:t>
            </a:r>
            <a:r>
              <a:rPr lang="pl-PL" sz="2000" dirty="0" smtClean="0"/>
              <a:t>będących współwłaścicielami </a:t>
            </a:r>
            <a:r>
              <a:rPr lang="pl-PL" sz="2000" dirty="0"/>
              <a:t>lokalu mieszkalnego stanowiącego </a:t>
            </a:r>
            <a:r>
              <a:rPr lang="pl-PL" sz="2000" dirty="0" smtClean="0"/>
              <a:t>odrębną nieruchomość</a:t>
            </a:r>
            <a:r>
              <a:rPr lang="pl-PL" sz="2000" dirty="0"/>
              <a:t>, który uprzednio wchodził w skład ich </a:t>
            </a:r>
            <a:r>
              <a:rPr lang="pl-PL" sz="2000" dirty="0" smtClean="0"/>
              <a:t>majątku wspólnego</a:t>
            </a:r>
            <a:r>
              <a:rPr lang="pl-PL" sz="2000" dirty="0"/>
              <a:t>, za zobowiązania wobec wspólnoty </a:t>
            </a:r>
            <a:r>
              <a:rPr lang="pl-PL" sz="2000" dirty="0" smtClean="0"/>
              <a:t>mieszkaniowej powstałe </a:t>
            </a:r>
            <a:r>
              <a:rPr lang="pl-PL" sz="2000" dirty="0"/>
              <a:t>po ustaniu wspólności majątkowej małżeńskiej z </a:t>
            </a:r>
            <a:r>
              <a:rPr lang="pl-PL" sz="2000" dirty="0" smtClean="0"/>
              <a:t>tytułu wydatków </a:t>
            </a:r>
            <a:r>
              <a:rPr lang="pl-PL" sz="2000" dirty="0"/>
              <a:t>i ciężarów związanych z utrzymaniem </a:t>
            </a:r>
            <a:r>
              <a:rPr lang="pl-PL" sz="2000" dirty="0" smtClean="0"/>
              <a:t>nieruchomości wspólnej </a:t>
            </a:r>
            <a:r>
              <a:rPr lang="pl-PL" sz="2000" dirty="0"/>
              <a:t>w części nieznajdującej pokrycia w </a:t>
            </a:r>
            <a:r>
              <a:rPr lang="pl-PL" sz="2000" dirty="0" smtClean="0"/>
              <a:t>innych przychodach</a:t>
            </a:r>
            <a:r>
              <a:rPr lang="pl-PL" sz="2000" dirty="0"/>
              <a:t>, jest odrębną odpowiedzialnością każdego z </a:t>
            </a:r>
            <a:r>
              <a:rPr lang="pl-PL" sz="2000" dirty="0" smtClean="0"/>
              <a:t>nich w </a:t>
            </a:r>
            <a:r>
              <a:rPr lang="pl-PL" sz="2000" dirty="0"/>
              <a:t>zakresie odpowiadającym ich udziałom w </a:t>
            </a:r>
            <a:r>
              <a:rPr lang="pl-PL" sz="2000" dirty="0" smtClean="0"/>
              <a:t>nieruchomości wspólnej</a:t>
            </a:r>
            <a:r>
              <a:rPr lang="pl-PL" sz="2000" dirty="0"/>
              <a:t>, ustalonym zgodnie z art. 3 ust. 3a ustawy z 24 </a:t>
            </a:r>
            <a:r>
              <a:rPr lang="pl-PL" sz="2000" dirty="0" smtClean="0"/>
              <a:t>czerwca 1994 </a:t>
            </a:r>
            <a:r>
              <a:rPr lang="pl-PL" sz="2000" dirty="0"/>
              <a:t>r. o własności </a:t>
            </a:r>
            <a:r>
              <a:rPr lang="pl-PL" sz="2000" dirty="0" smtClean="0"/>
              <a:t>lokali.</a:t>
            </a:r>
            <a:endParaRPr lang="pl-PL" sz="2000" dirty="0"/>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82</a:t>
            </a:fld>
            <a:endParaRPr lang="pl-PL" altLang="pl-PL"/>
          </a:p>
        </p:txBody>
      </p:sp>
    </p:spTree>
    <p:extLst>
      <p:ext uri="{BB962C8B-B14F-4D97-AF65-F5344CB8AC3E}">
        <p14:creationId xmlns:p14="http://schemas.microsoft.com/office/powerpoint/2010/main" val="42644671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8640"/>
            <a:ext cx="8015287" cy="914400"/>
          </a:xfrm>
        </p:spPr>
        <p:txBody>
          <a:bodyPr>
            <a:normAutofit/>
          </a:bodyPr>
          <a:lstStyle/>
          <a:p>
            <a:r>
              <a:rPr lang="pl-PL" sz="2400" b="1" dirty="0">
                <a:effectLst>
                  <a:outerShdw blurRad="38100" dist="38100" dir="2700000" algn="tl">
                    <a:srgbClr val="000000">
                      <a:alpha val="43137"/>
                    </a:srgbClr>
                  </a:outerShdw>
                </a:effectLst>
                <a:latin typeface="+mn-lt"/>
              </a:rPr>
              <a:t>Rozliczenia dokonywane na podstawie </a:t>
            </a:r>
            <a:br>
              <a:rPr lang="pl-PL" sz="2400" b="1" dirty="0">
                <a:effectLst>
                  <a:outerShdw blurRad="38100" dist="38100" dir="2700000" algn="tl">
                    <a:srgbClr val="000000">
                      <a:alpha val="43137"/>
                    </a:srgbClr>
                  </a:outerShdw>
                </a:effectLst>
                <a:latin typeface="+mn-lt"/>
              </a:rPr>
            </a:br>
            <a:r>
              <a:rPr lang="pl-PL" sz="2400" b="1" dirty="0">
                <a:effectLst>
                  <a:outerShdw blurRad="38100" dist="38100" dir="2700000" algn="tl">
                    <a:srgbClr val="000000">
                      <a:alpha val="43137"/>
                    </a:srgbClr>
                  </a:outerShdw>
                </a:effectLst>
                <a:latin typeface="+mn-lt"/>
              </a:rPr>
              <a:t>art. 45 KRO w zw. z art. 415 KC</a:t>
            </a:r>
          </a:p>
        </p:txBody>
      </p:sp>
      <p:sp>
        <p:nvSpPr>
          <p:cNvPr id="3" name="Symbol zastępczy zawartości 2"/>
          <p:cNvSpPr>
            <a:spLocks noGrp="1"/>
          </p:cNvSpPr>
          <p:nvPr>
            <p:ph idx="1"/>
          </p:nvPr>
        </p:nvSpPr>
        <p:spPr>
          <a:xfrm>
            <a:off x="467544" y="1484785"/>
            <a:ext cx="8208912" cy="4731868"/>
          </a:xfrm>
        </p:spPr>
        <p:txBody>
          <a:bodyPr>
            <a:normAutofit/>
          </a:bodyPr>
          <a:lstStyle/>
          <a:p>
            <a:pPr marL="358775" indent="-358775">
              <a:lnSpc>
                <a:spcPct val="100000"/>
              </a:lnSpc>
              <a:spcBef>
                <a:spcPts val="0"/>
              </a:spcBef>
              <a:spcAft>
                <a:spcPts val="1200"/>
              </a:spcAft>
              <a:buAutoNum type="arabicParenR"/>
            </a:pPr>
            <a:r>
              <a:rPr lang="pl-PL" sz="1600" dirty="0">
                <a:latin typeface="Arial" panose="020B0604020202020204" pitchFamily="34" charset="0"/>
                <a:cs typeface="Arial" panose="020B0604020202020204" pitchFamily="34" charset="0"/>
              </a:rPr>
              <a:t>Roszczenie z tytułu rozliczenia nieuzasadnionego zbycia i roztrwonienia przez drugiego małżonka składników majątku wspólnego </a:t>
            </a:r>
            <a:r>
              <a:rPr lang="pl-PL" sz="1600" dirty="0">
                <a:solidFill>
                  <a:srgbClr val="FF0000"/>
                </a:solidFill>
                <a:latin typeface="Arial" panose="020B0604020202020204" pitchFamily="34" charset="0"/>
                <a:cs typeface="Arial" panose="020B0604020202020204" pitchFamily="34" charset="0"/>
              </a:rPr>
              <a:t>może obejmować nie tylko rzeczywistą stratę ale także utracone korzyści</a:t>
            </a:r>
            <a:r>
              <a:rPr lang="pl-PL" sz="1600" dirty="0">
                <a:latin typeface="Arial" panose="020B0604020202020204" pitchFamily="34" charset="0"/>
                <a:cs typeface="Arial" panose="020B0604020202020204" pitchFamily="34" charset="0"/>
              </a:rPr>
              <a:t>. Rozliczenie takiej straty polega na jej doliczeniu do wartości majątku podlegającego podziałowi a następnie zaliczeniu na udział małżonka zobowiązanego do zwrotu (post. SN z 17.04.2000r., V CKN 25/00).</a:t>
            </a:r>
          </a:p>
          <a:p>
            <a:pPr marL="358775" indent="-358775">
              <a:lnSpc>
                <a:spcPct val="100000"/>
              </a:lnSpc>
              <a:spcBef>
                <a:spcPts val="0"/>
              </a:spcBef>
              <a:spcAft>
                <a:spcPts val="1200"/>
              </a:spcAft>
              <a:buAutoNum type="arabicParenR"/>
            </a:pPr>
            <a:r>
              <a:rPr lang="pl-PL" sz="1600" dirty="0">
                <a:latin typeface="Arial" panose="020B0604020202020204" pitchFamily="34" charset="0"/>
                <a:cs typeface="Arial" panose="020B0604020202020204" pitchFamily="34" charset="0"/>
              </a:rPr>
              <a:t>W razie nieuzasadnionego zbycia przedmiotów wspólnych przez jednego z małżonków i tym samym wyrządzeniu drugiemu szkody, małżonkowi poszkodowanemu należy się odszkodowanie w wysokości równej połowie zbytego przedmiotu. Roszczenia takie należy traktować analogicznie jak roszczenia o zwrot wydatków z majątku wspólnego na majątek osobisty. </a:t>
            </a:r>
          </a:p>
          <a:p>
            <a:pPr marL="358775" indent="-358775">
              <a:lnSpc>
                <a:spcPct val="100000"/>
              </a:lnSpc>
              <a:spcBef>
                <a:spcPts val="0"/>
              </a:spcBef>
              <a:spcAft>
                <a:spcPts val="1200"/>
              </a:spcAft>
              <a:buAutoNum type="arabicParenR"/>
            </a:pPr>
            <a:r>
              <a:rPr lang="pl-PL" sz="1600" dirty="0">
                <a:solidFill>
                  <a:srgbClr val="FF0000"/>
                </a:solidFill>
                <a:latin typeface="Arial" panose="020B0604020202020204" pitchFamily="34" charset="0"/>
                <a:cs typeface="Arial" panose="020B0604020202020204" pitchFamily="34" charset="0"/>
              </a:rPr>
              <a:t>Pobranie z rachunku bankowego środków po ustaniu wspólności i spożytkowanie na własne potrzeby.</a:t>
            </a:r>
            <a:r>
              <a:rPr lang="pl-PL" sz="1600" dirty="0">
                <a:latin typeface="Arial" panose="020B0604020202020204" pitchFamily="34" charset="0"/>
                <a:cs typeface="Arial" panose="020B0604020202020204" pitchFamily="34" charset="0"/>
              </a:rPr>
              <a:t> Jedynie w przypadku usprawiedliwionego pobrania środków i spożytkowania ich na bieżące potrzeby nie mogą być one brane pod uwagę przy podziale majątku. W przypadku wyzbycia się tych środków w sposób nieusprawiedliwiony i tym samym wyrządzenia szkody drugiemu małżonkowi, służy poszkodowanemu roszczenie o odszkodowanie w wysokości połowy wydatkowanych w sposób nieuprawniony środków. (Post. SN z 19.06.2009 r., V CSK 485/08).</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83</a:t>
            </a:fld>
            <a:endParaRPr lang="pl-PL" altLang="pl-PL"/>
          </a:p>
        </p:txBody>
      </p:sp>
    </p:spTree>
    <p:extLst>
      <p:ext uri="{BB962C8B-B14F-4D97-AF65-F5344CB8AC3E}">
        <p14:creationId xmlns:p14="http://schemas.microsoft.com/office/powerpoint/2010/main" val="152134456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8640"/>
            <a:ext cx="8015287" cy="914400"/>
          </a:xfrm>
        </p:spPr>
        <p:txBody>
          <a:bodyPr>
            <a:normAutofit/>
          </a:bodyPr>
          <a:lstStyle/>
          <a:p>
            <a:r>
              <a:rPr lang="pl-PL" sz="2400" b="1" dirty="0">
                <a:effectLst>
                  <a:outerShdw blurRad="38100" dist="38100" dir="2700000" algn="tl">
                    <a:srgbClr val="000000">
                      <a:alpha val="43137"/>
                    </a:srgbClr>
                  </a:outerShdw>
                </a:effectLst>
              </a:rPr>
              <a:t>Rozliczenia dokonywane na podstawie </a:t>
            </a:r>
            <a:br>
              <a:rPr lang="pl-PL" sz="2400" b="1" dirty="0">
                <a:effectLst>
                  <a:outerShdw blurRad="38100" dist="38100" dir="2700000" algn="tl">
                    <a:srgbClr val="000000">
                      <a:alpha val="43137"/>
                    </a:srgbClr>
                  </a:outerShdw>
                </a:effectLst>
              </a:rPr>
            </a:br>
            <a:r>
              <a:rPr lang="pl-PL" sz="2400" b="1" dirty="0">
                <a:effectLst>
                  <a:outerShdw blurRad="38100" dist="38100" dir="2700000" algn="tl">
                    <a:srgbClr val="000000">
                      <a:alpha val="43137"/>
                    </a:srgbClr>
                  </a:outerShdw>
                </a:effectLst>
              </a:rPr>
              <a:t>art. 45 KRO w zw. z art. 415 KC</a:t>
            </a:r>
            <a:endParaRPr lang="pl-PL" sz="2400" b="1" dirty="0">
              <a:latin typeface="+mn-lt"/>
            </a:endParaRPr>
          </a:p>
        </p:txBody>
      </p:sp>
      <p:sp>
        <p:nvSpPr>
          <p:cNvPr id="3" name="Symbol zastępczy zawartości 2"/>
          <p:cNvSpPr>
            <a:spLocks noGrp="1"/>
          </p:cNvSpPr>
          <p:nvPr>
            <p:ph idx="1"/>
          </p:nvPr>
        </p:nvSpPr>
        <p:spPr>
          <a:xfrm>
            <a:off x="467544" y="1690689"/>
            <a:ext cx="8208912" cy="4525963"/>
          </a:xfrm>
        </p:spPr>
        <p:txBody>
          <a:bodyPr>
            <a:normAutofit/>
          </a:bodyPr>
          <a:lstStyle/>
          <a:p>
            <a:pPr marL="358775" indent="-358775">
              <a:lnSpc>
                <a:spcPct val="100000"/>
              </a:lnSpc>
              <a:spcBef>
                <a:spcPts val="0"/>
              </a:spcBef>
              <a:spcAft>
                <a:spcPts val="1200"/>
              </a:spcAft>
              <a:buAutoNum type="arabicParenR"/>
            </a:pPr>
            <a:r>
              <a:rPr lang="pl-PL" sz="1800" dirty="0">
                <a:latin typeface="Arial" panose="020B0604020202020204" pitchFamily="34" charset="0"/>
                <a:cs typeface="Arial" panose="020B0604020202020204" pitchFamily="34" charset="0"/>
              </a:rPr>
              <a:t>Środki uzyskane ze sprzedaży przedsiębiorstwa prowadzonego przez jednego z małżonków.</a:t>
            </a:r>
          </a:p>
          <a:p>
            <a:pPr marL="358775" indent="-358775">
              <a:lnSpc>
                <a:spcPct val="100000"/>
              </a:lnSpc>
              <a:spcBef>
                <a:spcPts val="0"/>
              </a:spcBef>
              <a:spcAft>
                <a:spcPts val="1200"/>
              </a:spcAft>
              <a:buAutoNum type="arabicParenR"/>
            </a:pPr>
            <a:r>
              <a:rPr lang="pl-PL" sz="1800" dirty="0">
                <a:latin typeface="Arial" panose="020B0604020202020204" pitchFamily="34" charset="0"/>
                <a:cs typeface="Arial" panose="020B0604020202020204" pitchFamily="34" charset="0"/>
              </a:rPr>
              <a:t>Środki przejęte ze wspólnego rachunku małżonków.</a:t>
            </a:r>
          </a:p>
          <a:p>
            <a:pPr marL="358775" indent="-358775">
              <a:lnSpc>
                <a:spcPct val="100000"/>
              </a:lnSpc>
              <a:spcBef>
                <a:spcPts val="0"/>
              </a:spcBef>
              <a:spcAft>
                <a:spcPts val="1200"/>
              </a:spcAft>
              <a:buAutoNum type="arabicParenR"/>
            </a:pPr>
            <a:r>
              <a:rPr lang="pl-PL" sz="1800" dirty="0">
                <a:latin typeface="Arial" panose="020B0604020202020204" pitchFamily="34" charset="0"/>
                <a:cs typeface="Arial" panose="020B0604020202020204" pitchFamily="34" charset="0"/>
              </a:rPr>
              <a:t>Środki uzyskane ze sprzedaży ruchomości (np. samochodu) w sytuacji gdy w dowodzie rejestracyjnym wpisany jest tylko jeden ze współwłaścicieli.</a:t>
            </a:r>
          </a:p>
          <a:p>
            <a:pPr marL="0" indent="0">
              <a:lnSpc>
                <a:spcPct val="100000"/>
              </a:lnSpc>
              <a:spcBef>
                <a:spcPts val="0"/>
              </a:spcBef>
              <a:spcAft>
                <a:spcPts val="1200"/>
              </a:spcAft>
              <a:buNone/>
            </a:pPr>
            <a:endParaRPr lang="pl-PL" sz="1800" dirty="0">
              <a:latin typeface="Arial" panose="020B0604020202020204" pitchFamily="34" charset="0"/>
              <a:cs typeface="Arial" panose="020B0604020202020204" pitchFamily="34" charset="0"/>
            </a:endParaRPr>
          </a:p>
          <a:p>
            <a:pPr marL="0" indent="0">
              <a:lnSpc>
                <a:spcPct val="100000"/>
              </a:lnSpc>
              <a:spcBef>
                <a:spcPts val="0"/>
              </a:spcBef>
              <a:spcAft>
                <a:spcPts val="1200"/>
              </a:spcAft>
              <a:buNone/>
            </a:pPr>
            <a:r>
              <a:rPr lang="pl-PL" sz="1800" dirty="0">
                <a:latin typeface="Arial" panose="020B0604020202020204" pitchFamily="34" charset="0"/>
                <a:cs typeface="Arial" panose="020B0604020202020204" pitchFamily="34" charset="0"/>
              </a:rPr>
              <a:t>Ponieważ podziałowi podlega wyłącznie majątek istniejący w chwili ustana wspólności, to rozliczeniu podlegają wierzytelności z tytułu rozliczenia środków przejętych przez jednego z małżonków.</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84</a:t>
            </a:fld>
            <a:endParaRPr lang="pl-PL" altLang="pl-PL"/>
          </a:p>
        </p:txBody>
      </p:sp>
    </p:spTree>
    <p:extLst>
      <p:ext uri="{BB962C8B-B14F-4D97-AF65-F5344CB8AC3E}">
        <p14:creationId xmlns:p14="http://schemas.microsoft.com/office/powerpoint/2010/main" val="7515957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rPr>
              <a:t>Rozliczenia dokonywane na podstawie </a:t>
            </a:r>
            <a:br>
              <a:rPr lang="pl-PL" sz="2400" b="1" dirty="0">
                <a:effectLst>
                  <a:outerShdw blurRad="38100" dist="38100" dir="2700000" algn="tl">
                    <a:srgbClr val="000000">
                      <a:alpha val="43137"/>
                    </a:srgbClr>
                  </a:outerShdw>
                </a:effectLst>
              </a:rPr>
            </a:br>
            <a:r>
              <a:rPr lang="pl-PL" sz="2400" b="1" dirty="0">
                <a:effectLst>
                  <a:outerShdw blurRad="38100" dist="38100" dir="2700000" algn="tl">
                    <a:srgbClr val="000000">
                      <a:alpha val="43137"/>
                    </a:srgbClr>
                  </a:outerShdw>
                </a:effectLst>
              </a:rPr>
              <a:t>art. 45 KRO w zw. z art. 415 KC</a:t>
            </a:r>
            <a:endParaRPr lang="pl-PL" sz="2400" b="1" dirty="0">
              <a:latin typeface="+mn-lt"/>
            </a:endParaRPr>
          </a:p>
        </p:txBody>
      </p:sp>
      <p:sp>
        <p:nvSpPr>
          <p:cNvPr id="3" name="Symbol zastępczy zawartości 2"/>
          <p:cNvSpPr>
            <a:spLocks noGrp="1"/>
          </p:cNvSpPr>
          <p:nvPr>
            <p:ph idx="1"/>
          </p:nvPr>
        </p:nvSpPr>
        <p:spPr>
          <a:xfrm>
            <a:off x="564356" y="1468911"/>
            <a:ext cx="8015287" cy="5008089"/>
          </a:xfrm>
        </p:spPr>
        <p:txBody>
          <a:bodyPr>
            <a:normAutofit/>
          </a:bodyPr>
          <a:lstStyle/>
          <a:p>
            <a:pPr marL="0" indent="0">
              <a:lnSpc>
                <a:spcPct val="100000"/>
              </a:lnSpc>
              <a:spcBef>
                <a:spcPts val="0"/>
              </a:spcBef>
              <a:spcAft>
                <a:spcPts val="1200"/>
              </a:spcAft>
              <a:buNone/>
            </a:pPr>
            <a:r>
              <a:rPr lang="pl-PL" sz="1400" dirty="0">
                <a:latin typeface="Arial" panose="020B0604020202020204" pitchFamily="34" charset="0"/>
                <a:ea typeface="Times New Roman" panose="02020603050405020304" pitchFamily="18" charset="0"/>
                <a:cs typeface="Arial" panose="020B0604020202020204" pitchFamily="34" charset="0"/>
              </a:rPr>
              <a:t>W</a:t>
            </a:r>
            <a:r>
              <a:rPr lang="pl-PL" sz="1400" dirty="0">
                <a:effectLst/>
                <a:latin typeface="Arial" panose="020B0604020202020204" pitchFamily="34" charset="0"/>
                <a:ea typeface="Times New Roman" panose="02020603050405020304" pitchFamily="18" charset="0"/>
                <a:cs typeface="Arial" panose="020B0604020202020204" pitchFamily="34" charset="0"/>
              </a:rPr>
              <a:t> skład majątku wspólnego podlegającego podziałowi wchodzą jedynie te składniki (także wierzytelności), które w chwili orzekania są w posiadaniu jednego lub drugiego małżonka. W skład tej masy majątkowej wchodzą także przedmioty, których zbycie sąd uzna za pozorne. </a:t>
            </a:r>
          </a:p>
          <a:p>
            <a:pPr marL="0" indent="0">
              <a:lnSpc>
                <a:spcPct val="100000"/>
              </a:lnSpc>
              <a:spcBef>
                <a:spcPts val="0"/>
              </a:spcBef>
              <a:spcAft>
                <a:spcPts val="1200"/>
              </a:spcAft>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Gdy jeden z małżonków zlikwidował konta bankowe, na których znajdowały się znaczne środki pieniężne stanowiące przedmiot majątku wspólnego, obowiązkiem sądu jest ustalenie i ocena, czy ich wydatkowanie, bez zgody drugiego małżonka, nastąpiło na potrzeby rodziny lub uzasadnione potrzeby zbywcy, czy też nastąpiło ze szkodą dla drugiego współuprawnionego. W razie usprawiedliwionego wyzbycia się środki takie nie mogą być brane pod uwagę w postępowaniu o podział majątku dorobkowego. W wypadku wyzbycia się nieuzasadnionego i tym samym wyrządzenia drugiemu małżonkowi szkody, poszkodowanemu należy się odszkodowanie w wysokości połowy wartości wydatkowanych w sposób nieuzasadniony środków. Roszczenie z tego tytułu należy traktować analogicznie jak roszczenie z tytułu zwrotu wydatków z majątku wspólnego na majątek osobisty jednego z małżonków (postanowienie SN z dnia 19.06.2009 r., V CSK </a:t>
            </a:r>
            <a:r>
              <a:rPr lang="pl-PL" sz="1400" dirty="0" smtClean="0">
                <a:effectLst/>
                <a:latin typeface="Arial" panose="020B0604020202020204" pitchFamily="34" charset="0"/>
                <a:ea typeface="Times New Roman" panose="02020603050405020304" pitchFamily="18" charset="0"/>
                <a:cs typeface="Arial" panose="020B0604020202020204" pitchFamily="34" charset="0"/>
              </a:rPr>
              <a:t>485/08) </a:t>
            </a: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0000"/>
              </a:lnSpc>
              <a:spcBef>
                <a:spcPts val="0"/>
              </a:spcBef>
              <a:spcAft>
                <a:spcPts val="1200"/>
              </a:spcAft>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W przypadku zużycia przez małżonka w czasie trwania wspólności majątkowej, stanowiącej przedmiot majątku wspólnego kwoty pieniężnej ulokowanej na bankowym rachunku oszczędnościowym, na bieżące koszty utrzymania rodziny w granicach uzasadnionych potrzebami, współmałżonek nie może domagać się rozliczenia tej kwoty przy podziale majątku wspólnego, także wówczas, gdy nastąpiło to bez jego zgody (postanowienie SN z dnia 04.11.1999 r., II CKN 523/98)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85</a:t>
            </a:fld>
            <a:endParaRPr lang="pl-PL" altLang="pl-PL"/>
          </a:p>
        </p:txBody>
      </p:sp>
    </p:spTree>
    <p:extLst>
      <p:ext uri="{BB962C8B-B14F-4D97-AF65-F5344CB8AC3E}">
        <p14:creationId xmlns:p14="http://schemas.microsoft.com/office/powerpoint/2010/main" val="418909366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015287" cy="914400"/>
          </a:xfrm>
        </p:spPr>
        <p:txBody>
          <a:bodyPr>
            <a:normAutofit/>
          </a:bodyPr>
          <a:lstStyle/>
          <a:p>
            <a:r>
              <a:rPr lang="pl-PL" sz="2400" b="1" dirty="0">
                <a:effectLst>
                  <a:outerShdw blurRad="38100" dist="38100" dir="2700000" algn="tl">
                    <a:srgbClr val="000000">
                      <a:alpha val="43137"/>
                    </a:srgbClr>
                  </a:outerShdw>
                </a:effectLst>
                <a:latin typeface="+mn-lt"/>
              </a:rPr>
              <a:t>Rozliczenia dokonywane na podstawie </a:t>
            </a:r>
            <a:br>
              <a:rPr lang="pl-PL" sz="2400" b="1" dirty="0">
                <a:effectLst>
                  <a:outerShdw blurRad="38100" dist="38100" dir="2700000" algn="tl">
                    <a:srgbClr val="000000">
                      <a:alpha val="43137"/>
                    </a:srgbClr>
                  </a:outerShdw>
                </a:effectLst>
                <a:latin typeface="+mn-lt"/>
              </a:rPr>
            </a:br>
            <a:r>
              <a:rPr lang="pl-PL" sz="2400" b="1" dirty="0">
                <a:effectLst>
                  <a:outerShdw blurRad="38100" dist="38100" dir="2700000" algn="tl">
                    <a:srgbClr val="000000">
                      <a:alpha val="43137"/>
                    </a:srgbClr>
                  </a:outerShdw>
                </a:effectLst>
                <a:latin typeface="+mn-lt"/>
              </a:rPr>
              <a:t>art. 45 KRO w zw. z art. 415 KC</a:t>
            </a:r>
          </a:p>
        </p:txBody>
      </p:sp>
      <p:sp>
        <p:nvSpPr>
          <p:cNvPr id="3" name="Symbol zastępczy zawartości 2"/>
          <p:cNvSpPr>
            <a:spLocks noGrp="1"/>
          </p:cNvSpPr>
          <p:nvPr>
            <p:ph idx="1"/>
          </p:nvPr>
        </p:nvSpPr>
        <p:spPr>
          <a:xfrm>
            <a:off x="467544" y="1484784"/>
            <a:ext cx="8136904" cy="5008089"/>
          </a:xfrm>
        </p:spPr>
        <p:txBody>
          <a:bodyPr>
            <a:normAutofit/>
          </a:bodyPr>
          <a:lstStyle/>
          <a:p>
            <a:pPr marL="0" indent="0">
              <a:lnSpc>
                <a:spcPct val="110000"/>
              </a:lnSpc>
              <a:spcBef>
                <a:spcPts val="0"/>
              </a:spcBef>
              <a:spcAft>
                <a:spcPts val="1200"/>
              </a:spcAft>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W przypadku zużycia przez małżonka w czasie trwania wspólności majątkowej, stanowiącej przedmiot majątku wspólnego kwoty pieniężnej ulokowanej na bankowym rachunku oszczędnościowym, na bieżące koszty utrzymania rodziny w granicach uzasadnionych potrzebami, współmałżonek nie może domagać się rozliczenia tej kwoty przy podziale majątku wspólnego, także wówczas, gdy nastąpiło to bez jego zgody (postanowienie SN z dnia 04.11.1999 r., II CKN 523/98) </a:t>
            </a:r>
          </a:p>
          <a:p>
            <a:pPr marL="0" indent="0">
              <a:lnSpc>
                <a:spcPct val="110000"/>
              </a:lnSpc>
              <a:spcBef>
                <a:spcPts val="0"/>
              </a:spcBef>
              <a:spcAft>
                <a:spcPts val="1200"/>
              </a:spcAft>
              <a:buNone/>
            </a:pPr>
            <a:r>
              <a:rPr lang="pl-PL" sz="1400" dirty="0">
                <a:effectLst/>
                <a:latin typeface="Arial" panose="020B0604020202020204" pitchFamily="34" charset="0"/>
                <a:ea typeface="Times New Roman" panose="02020603050405020304" pitchFamily="18" charset="0"/>
                <a:cs typeface="Arial" panose="020B0604020202020204" pitchFamily="34" charset="0"/>
              </a:rPr>
              <a:t>Jeżeli ulokowane na rachunku bankowym środki stanowiące składnik majątku wspólnego zostały przeznaczone na własne, usprawiedliwione potrzeby związane z utrzymaniem jednego z małżonków, choćby zużycie tych składników w czasie trwania wspólności majątkowej nastąpiło bez zgody współmałżonka, brak jest podstaw do konstruowania na tej podstawie odpowiedzialności odszkodowawczej pomiędzy małżonkami (postanowienie SN z 2.10.2008r., II CSK 203/08; postanowienie SN z 17.10.2019r., IV CSK 259/18). </a:t>
            </a:r>
          </a:p>
          <a:p>
            <a:pPr marL="0" indent="0">
              <a:lnSpc>
                <a:spcPct val="110000"/>
              </a:lnSpc>
              <a:spcBef>
                <a:spcPts val="0"/>
              </a:spcBef>
              <a:spcAft>
                <a:spcPts val="1200"/>
              </a:spcAft>
              <a:buNone/>
            </a:pPr>
            <a:r>
              <a:rPr lang="pl-PL"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Z</a:t>
            </a:r>
            <a:r>
              <a:rPr lang="pl-PL"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asada ta odnosi się także do małżonka, który po rozwodzie a przed podziałem majątku, spożytkował wspólne pieniądze na </a:t>
            </a:r>
            <a:r>
              <a:rPr lang="pl-PL" sz="1400" b="1" dirty="0">
                <a:effectLst/>
                <a:latin typeface="Arial" panose="020B0604020202020204" pitchFamily="34" charset="0"/>
                <a:ea typeface="Times New Roman" panose="02020603050405020304" pitchFamily="18" charset="0"/>
                <a:cs typeface="Arial" panose="020B0604020202020204" pitchFamily="34" charset="0"/>
              </a:rPr>
              <a:t>uzasadnione koszty utrzymania rodziny</a:t>
            </a:r>
            <a:r>
              <a:rPr lang="pl-PL"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pl-PL"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(np. na utrzymanie dzieci, domu, lekarstwa itd.). W takim przypadku może on uniknąć rozliczenia tych środków przy podziale majątku wspólnego. Oczywiście taki małżonek powinien jednak wykazać tę okoliczność stosownymi dowodami przed Sądem. W przeciwnym razie Sąd ma prawo przyjąć, że małżonek wydał te środki na własne cele i w związku z tym powinien rozliczyć się z nich z drugim małżonkiem.</a:t>
            </a: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86</a:t>
            </a:fld>
            <a:endParaRPr lang="pl-PL" altLang="pl-PL"/>
          </a:p>
        </p:txBody>
      </p:sp>
    </p:spTree>
    <p:extLst>
      <p:ext uri="{BB962C8B-B14F-4D97-AF65-F5344CB8AC3E}">
        <p14:creationId xmlns:p14="http://schemas.microsoft.com/office/powerpoint/2010/main" val="11686582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52399"/>
            <a:ext cx="7886700" cy="1119657"/>
          </a:xfrm>
        </p:spPr>
        <p:txBody>
          <a:bodyPr>
            <a:normAutofit/>
          </a:bodyPr>
          <a:lstStyle/>
          <a:p>
            <a:r>
              <a:rPr lang="pl-PL" sz="2400" b="1" dirty="0">
                <a:effectLst>
                  <a:outerShdw blurRad="38100" dist="38100" dir="2700000" algn="tl">
                    <a:srgbClr val="000000">
                      <a:alpha val="43137"/>
                    </a:srgbClr>
                  </a:outerShdw>
                </a:effectLst>
                <a:latin typeface="+mn-lt"/>
              </a:rPr>
              <a:t>Rozliczenia dokonywane na podstawie </a:t>
            </a:r>
            <a:br>
              <a:rPr lang="pl-PL" sz="2400" b="1" dirty="0">
                <a:effectLst>
                  <a:outerShdw blurRad="38100" dist="38100" dir="2700000" algn="tl">
                    <a:srgbClr val="000000">
                      <a:alpha val="43137"/>
                    </a:srgbClr>
                  </a:outerShdw>
                </a:effectLst>
                <a:latin typeface="+mn-lt"/>
              </a:rPr>
            </a:br>
            <a:r>
              <a:rPr lang="pl-PL" sz="2400" b="1" dirty="0">
                <a:effectLst>
                  <a:outerShdw blurRad="38100" dist="38100" dir="2700000" algn="tl">
                    <a:srgbClr val="000000">
                      <a:alpha val="43137"/>
                    </a:srgbClr>
                  </a:outerShdw>
                </a:effectLst>
                <a:latin typeface="+mn-lt"/>
              </a:rPr>
              <a:t>art. 45 KRO w zw. z art. 415 KC</a:t>
            </a:r>
          </a:p>
        </p:txBody>
      </p:sp>
      <p:sp>
        <p:nvSpPr>
          <p:cNvPr id="3" name="Symbol zastępczy zawartości 2"/>
          <p:cNvSpPr>
            <a:spLocks noGrp="1"/>
          </p:cNvSpPr>
          <p:nvPr>
            <p:ph idx="1"/>
          </p:nvPr>
        </p:nvSpPr>
        <p:spPr>
          <a:xfrm>
            <a:off x="575556" y="1563984"/>
            <a:ext cx="7992888" cy="4392488"/>
          </a:xfrm>
        </p:spPr>
        <p:txBody>
          <a:bodyPr>
            <a:normAutofit/>
          </a:bodyPr>
          <a:lstStyle/>
          <a:p>
            <a:pPr marL="0" indent="0">
              <a:spcBef>
                <a:spcPts val="0"/>
              </a:spcBef>
              <a:spcAft>
                <a:spcPts val="1200"/>
              </a:spcAft>
              <a:buNone/>
            </a:pPr>
            <a:r>
              <a:rPr lang="pl-PL" sz="1600" dirty="0">
                <a:latin typeface="Arial" panose="020B0604020202020204" pitchFamily="34" charset="0"/>
                <a:ea typeface="Times New Roman" panose="02020603050405020304" pitchFamily="18" charset="0"/>
                <a:cs typeface="Arial" panose="020B0604020202020204" pitchFamily="34" charset="0"/>
              </a:rPr>
              <a:t>A</a:t>
            </a:r>
            <a:r>
              <a:rPr lang="pl-PL" sz="1600" dirty="0">
                <a:effectLst/>
                <a:latin typeface="Arial" panose="020B0604020202020204" pitchFamily="34" charset="0"/>
                <a:ea typeface="Times New Roman" panose="02020603050405020304" pitchFamily="18" charset="0"/>
                <a:cs typeface="Arial" panose="020B0604020202020204" pitchFamily="34" charset="0"/>
              </a:rPr>
              <a:t>rt. 45 </a:t>
            </a:r>
            <a:r>
              <a:rPr lang="pl-PL" sz="1600" dirty="0" err="1">
                <a:effectLst/>
                <a:latin typeface="Arial" panose="020B0604020202020204" pitchFamily="34" charset="0"/>
                <a:ea typeface="Times New Roman" panose="02020603050405020304" pitchFamily="18" charset="0"/>
                <a:cs typeface="Arial" panose="020B0604020202020204" pitchFamily="34" charset="0"/>
              </a:rPr>
              <a:t>k.r.o</a:t>
            </a:r>
            <a:r>
              <a:rPr lang="pl-PL" sz="1600" dirty="0">
                <a:effectLst/>
                <a:latin typeface="Arial" panose="020B0604020202020204" pitchFamily="34" charset="0"/>
                <a:ea typeface="Times New Roman" panose="02020603050405020304" pitchFamily="18" charset="0"/>
                <a:cs typeface="Arial" panose="020B0604020202020204" pitchFamily="34" charset="0"/>
              </a:rPr>
              <a:t>. nie wyczerpuje zakresu ewentualnych rozliczeń między małżonkami, dotyczących czasu, kiedy pozostawali oni we wspólności majątkowej. Każdy bowiem z małżonków może żądać rozliczenia z tytułu nieuzasadnionego zbycia i roztrwonienia przez drugiego małżonka składników majątku wspólnego. </a:t>
            </a:r>
          </a:p>
          <a:p>
            <a:pPr marL="0" indent="0">
              <a:spcBef>
                <a:spcPts val="0"/>
              </a:spcBef>
              <a:spcAft>
                <a:spcPts val="1200"/>
              </a:spcAft>
              <a:buNone/>
            </a:pPr>
            <a:r>
              <a:rPr lang="pl-PL" sz="1600" dirty="0">
                <a:effectLst/>
                <a:latin typeface="Arial" panose="020B0604020202020204" pitchFamily="34" charset="0"/>
                <a:ea typeface="Times New Roman" panose="02020603050405020304" pitchFamily="18" charset="0"/>
                <a:cs typeface="Arial" panose="020B0604020202020204" pitchFamily="34" charset="0"/>
              </a:rPr>
              <a:t>Roszczenie takie ma charakter odszkodowawczy i swą ogólną podstawę znajduje w art. 415 k.c., </a:t>
            </a:r>
            <a:r>
              <a:rPr lang="pl-PL" sz="16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może zatem obejmować nie tylko powstałą stratę, ale i utracone korzyści, które weszłyby do majątku wspólnego</a:t>
            </a:r>
            <a:r>
              <a:rPr lang="pl-PL" sz="1600" dirty="0">
                <a:effectLst/>
                <a:latin typeface="Arial" panose="020B0604020202020204" pitchFamily="34" charset="0"/>
                <a:ea typeface="Times New Roman" panose="02020603050405020304" pitchFamily="18" charset="0"/>
                <a:cs typeface="Arial" panose="020B0604020202020204" pitchFamily="34" charset="0"/>
              </a:rPr>
              <a:t>. </a:t>
            </a:r>
          </a:p>
          <a:p>
            <a:pPr marL="0" indent="0">
              <a:spcBef>
                <a:spcPts val="0"/>
              </a:spcBef>
              <a:spcAft>
                <a:spcPts val="1200"/>
              </a:spcAft>
              <a:buNone/>
            </a:pP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a:p>
            <a:pPr marL="0" indent="0">
              <a:spcBef>
                <a:spcPts val="0"/>
              </a:spcBef>
              <a:spcAft>
                <a:spcPts val="1200"/>
              </a:spcAft>
              <a:buNone/>
            </a:pPr>
            <a:r>
              <a:rPr lang="pl-PL" sz="1600" dirty="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Rozliczenie tej straty przeprowadza się w taki sposób, że kwoty, które małżonek obowiązany jest zwrócić na rzecz majątku wspólnego, dolicza się do wartości tego majątku, a następnie zalicza na udział małżonka zobowiązanego do zwrotu.</a:t>
            </a:r>
            <a:r>
              <a:rPr lang="pl-PL" sz="16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 </a:t>
            </a:r>
            <a:r>
              <a:rPr lang="pl-PL" sz="1600" dirty="0">
                <a:effectLst/>
                <a:latin typeface="Arial" panose="020B0604020202020204" pitchFamily="34" charset="0"/>
                <a:ea typeface="Times New Roman" panose="02020603050405020304" pitchFamily="18" charset="0"/>
                <a:cs typeface="Arial" panose="020B0604020202020204" pitchFamily="34" charset="0"/>
              </a:rPr>
              <a:t>(Postanowienie SN z dnia 17.04.2000 r. V CKN 25/00).</a:t>
            </a:r>
          </a:p>
          <a:p>
            <a:pPr marL="0" indent="0">
              <a:spcBef>
                <a:spcPts val="0"/>
              </a:spcBef>
              <a:spcAft>
                <a:spcPts val="1200"/>
              </a:spcAft>
              <a:buNone/>
            </a:pPr>
            <a:endParaRPr lang="pl-PL"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87</a:t>
            </a:fld>
            <a:endParaRPr lang="pl-PL" altLang="pl-PL"/>
          </a:p>
        </p:txBody>
      </p:sp>
    </p:spTree>
    <p:extLst>
      <p:ext uri="{BB962C8B-B14F-4D97-AF65-F5344CB8AC3E}">
        <p14:creationId xmlns:p14="http://schemas.microsoft.com/office/powerpoint/2010/main" val="17381181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7886700" cy="831626"/>
          </a:xfrm>
        </p:spPr>
        <p:txBody>
          <a:bodyPr>
            <a:normAutofit/>
          </a:bodyPr>
          <a:lstStyle/>
          <a:p>
            <a:r>
              <a:rPr lang="pl-PL" sz="2400" b="1" dirty="0">
                <a:effectLst>
                  <a:outerShdw blurRad="38100" dist="38100" dir="2700000" algn="tl">
                    <a:srgbClr val="000000">
                      <a:alpha val="43137"/>
                    </a:srgbClr>
                  </a:outerShdw>
                </a:effectLst>
                <a:latin typeface="+mn-lt"/>
              </a:rPr>
              <a:t>Koszty postępowania podziałowego </a:t>
            </a:r>
            <a:r>
              <a:rPr lang="pl-PL" sz="2400" b="1" dirty="0" smtClean="0">
                <a:effectLst>
                  <a:outerShdw blurRad="38100" dist="38100" dir="2700000" algn="tl">
                    <a:srgbClr val="000000">
                      <a:alpha val="43137"/>
                    </a:srgbClr>
                  </a:outerShdw>
                </a:effectLst>
                <a:latin typeface="+mn-lt"/>
              </a:rPr>
              <a:t/>
            </a:r>
            <a:br>
              <a:rPr lang="pl-PL" sz="2400" b="1" dirty="0" smtClean="0">
                <a:effectLst>
                  <a:outerShdw blurRad="38100" dist="38100" dir="2700000" algn="tl">
                    <a:srgbClr val="000000">
                      <a:alpha val="43137"/>
                    </a:srgbClr>
                  </a:outerShdw>
                </a:effectLst>
                <a:latin typeface="+mn-lt"/>
              </a:rPr>
            </a:br>
            <a:r>
              <a:rPr lang="pl-PL" sz="2400" b="1" dirty="0" smtClean="0">
                <a:effectLst>
                  <a:outerShdw blurRad="38100" dist="38100" dir="2700000" algn="tl">
                    <a:srgbClr val="000000">
                      <a:alpha val="43137"/>
                    </a:srgbClr>
                  </a:outerShdw>
                </a:effectLst>
                <a:latin typeface="+mn-lt"/>
              </a:rPr>
              <a:t>– </a:t>
            </a:r>
            <a:r>
              <a:rPr lang="pl-PL" sz="2400" b="1" dirty="0">
                <a:effectLst>
                  <a:outerShdw blurRad="38100" dist="38100" dir="2700000" algn="tl">
                    <a:srgbClr val="000000">
                      <a:alpha val="43137"/>
                    </a:srgbClr>
                  </a:outerShdw>
                </a:effectLst>
                <a:latin typeface="+mn-lt"/>
              </a:rPr>
              <a:t>art. 520 KPC.</a:t>
            </a:r>
          </a:p>
        </p:txBody>
      </p:sp>
      <p:sp>
        <p:nvSpPr>
          <p:cNvPr id="3" name="Symbol zastępczy zawartości 2"/>
          <p:cNvSpPr>
            <a:spLocks noGrp="1"/>
          </p:cNvSpPr>
          <p:nvPr>
            <p:ph idx="1"/>
          </p:nvPr>
        </p:nvSpPr>
        <p:spPr>
          <a:xfrm>
            <a:off x="539552" y="1412776"/>
            <a:ext cx="7848872" cy="4691608"/>
          </a:xfrm>
        </p:spPr>
        <p:txBody>
          <a:bodyPr>
            <a:normAutofit lnSpcReduction="10000"/>
          </a:bodyPr>
          <a:lstStyle/>
          <a:p>
            <a:pPr marL="0" indent="0">
              <a:lnSpc>
                <a:spcPct val="110000"/>
              </a:lnSpc>
              <a:buNone/>
            </a:pPr>
            <a:r>
              <a:rPr lang="pl-PL" sz="1400" dirty="0">
                <a:latin typeface="Arial" panose="020B0604020202020204" pitchFamily="34" charset="0"/>
                <a:ea typeface="Times New Roman" panose="02020603050405020304" pitchFamily="18" charset="0"/>
              </a:rPr>
              <a:t>Z</a:t>
            </a:r>
            <a:r>
              <a:rPr lang="pl-PL" sz="1400" dirty="0">
                <a:effectLst/>
                <a:latin typeface="Arial" panose="020B0604020202020204" pitchFamily="34" charset="0"/>
                <a:ea typeface="Times New Roman" panose="02020603050405020304" pitchFamily="18" charset="0"/>
              </a:rPr>
              <a:t>godnie z </a:t>
            </a:r>
            <a:r>
              <a:rPr lang="pl-PL" sz="1400" dirty="0">
                <a:effectLst/>
                <a:highlight>
                  <a:srgbClr val="FFFF00"/>
                </a:highlight>
                <a:latin typeface="Arial" panose="020B0604020202020204" pitchFamily="34" charset="0"/>
                <a:ea typeface="Times New Roman" panose="02020603050405020304" pitchFamily="18" charset="0"/>
              </a:rPr>
              <a:t>art. 520 § 1 KPC</a:t>
            </a:r>
            <a:r>
              <a:rPr lang="pl-PL" sz="1400" dirty="0">
                <a:effectLst/>
                <a:latin typeface="Arial" panose="020B0604020202020204" pitchFamily="34" charset="0"/>
                <a:ea typeface="Times New Roman" panose="02020603050405020304" pitchFamily="18" charset="0"/>
              </a:rPr>
              <a:t>. w postępowaniu nieprocesowym, każdy uczestnik ponosi koszty postępowania związane ze swym udziałem w sprawie. Jeżeli jednak uczestnicy są w różnym stopniu zainteresowani w wyniku postępowania lub interesy ich są sprzeczne, sąd może stosunkowo rozdzielić obowiązek zwrotu kosztów lub włożyć go na jednego z uczestników w całości. To samo dotyczy zwrotu kosztów postępowania wyłożonych przez uczestników (art. 520 § 2 KPC) Jeżeli interesy uczestników są sprzeczne, sąd może włożyć na uczestnika, którego wnioski zostały oddalone lub odrzucone, obowiązek zwrotu kosztów postępowania poniesionych przez innego uczestnika. Przepis ten stosuje się odpowiednio, jeżeli uczestnik postępował niesumiennie lub oczywiście niewłaściwie (art. 520 § 3 PC).</a:t>
            </a:r>
          </a:p>
          <a:p>
            <a:pPr marL="0" indent="0">
              <a:lnSpc>
                <a:spcPct val="110000"/>
              </a:lnSpc>
              <a:buNone/>
            </a:pPr>
            <a:r>
              <a:rPr lang="pl-PL" sz="1400" dirty="0">
                <a:effectLst/>
                <a:latin typeface="Arial" panose="020B0604020202020204" pitchFamily="34" charset="0"/>
                <a:ea typeface="Times New Roman" panose="02020603050405020304" pitchFamily="18" charset="0"/>
              </a:rPr>
              <a:t>W sprawach podziałowych często interesy uczestników były co prawda sprzeczne, to jednak Sąd może uznać, że brak jest podstaw do odstąpienia od ogólnej reguły wyrażonej w art. 520 § 1 </a:t>
            </a:r>
            <a:r>
              <a:rPr lang="pl-PL" sz="1400" dirty="0">
                <a:latin typeface="Arial" panose="020B0604020202020204" pitchFamily="34" charset="0"/>
                <a:ea typeface="Times New Roman" panose="02020603050405020304" pitchFamily="18" charset="0"/>
              </a:rPr>
              <a:t>KPC. </a:t>
            </a:r>
            <a:r>
              <a:rPr lang="pl-PL" sz="1400" dirty="0">
                <a:effectLst/>
                <a:latin typeface="Arial" panose="020B0604020202020204" pitchFamily="34" charset="0"/>
                <a:ea typeface="Times New Roman" panose="02020603050405020304" pitchFamily="18" charset="0"/>
              </a:rPr>
              <a:t>Dokonując tej oceny Sąd może stwierdzić, że nie sposób uznać, aby któraś ze stron w wyższym lub mniejszym stopniu ją ”wygrała”. To może doprowadzić Sąd do uznania, iż każda ze stron winna być obciążona tymi kosztami, które faktycznie już poniosła. </a:t>
            </a:r>
          </a:p>
          <a:p>
            <a:pPr marL="0" indent="0">
              <a:lnSpc>
                <a:spcPct val="110000"/>
              </a:lnSpc>
              <a:buNone/>
            </a:pPr>
            <a:r>
              <a:rPr lang="pl-PL" sz="1400" dirty="0">
                <a:effectLst/>
                <a:latin typeface="Arial" panose="020B0604020202020204" pitchFamily="34" charset="0"/>
                <a:ea typeface="Times New Roman" panose="02020603050405020304" pitchFamily="18" charset="0"/>
              </a:rPr>
              <a:t>Uznanie przez sąd w postępowaniu nieprocesowym, że wniosek uczestnika o zasądzenie kosztów postępowania nie uzasadnia odstąpienia od reguły określonej w art. 520 § 1 KPC, powinno prowadzić do </a:t>
            </a:r>
            <a:r>
              <a:rPr lang="pl-PL" sz="1400" dirty="0">
                <a:effectLst/>
                <a:highlight>
                  <a:srgbClr val="FFFF00"/>
                </a:highlight>
                <a:latin typeface="Arial" panose="020B0604020202020204" pitchFamily="34" charset="0"/>
                <a:ea typeface="Times New Roman" panose="02020603050405020304" pitchFamily="18" charset="0"/>
              </a:rPr>
              <a:t>oddalenia takiego wniosku w postanowieniu kończącym postępowanie w sprawie</a:t>
            </a:r>
            <a:r>
              <a:rPr lang="pl-PL" sz="1400" dirty="0">
                <a:effectLst/>
                <a:latin typeface="Arial" panose="020B0604020202020204" pitchFamily="34" charset="0"/>
                <a:ea typeface="Times New Roman" panose="02020603050405020304" pitchFamily="18" charset="0"/>
              </a:rPr>
              <a:t>, nie jest natomiast uzasadnione - spotykane często w judykaturze - orzekanie o "wzajemnym zniesieniu kosztów postępowania" lub o "poniesieniu kosztów postępowania przez każdego uczestnika stosownie do jego udziału w sprawie", względnie pomijanie w ogóle orzeczenia o kosztach. (Postanowienie SN z dnia 09.12.1999 r. </a:t>
            </a:r>
            <a:r>
              <a:rPr lang="pl-PL" sz="1400" dirty="0">
                <a:latin typeface="Arial" panose="020B0604020202020204" pitchFamily="34" charset="0"/>
                <a:ea typeface="Times New Roman" panose="02020603050405020304" pitchFamily="18" charset="0"/>
              </a:rPr>
              <a:t>-</a:t>
            </a:r>
            <a:r>
              <a:rPr lang="pl-PL" sz="1400" dirty="0">
                <a:effectLst/>
                <a:latin typeface="Arial" panose="020B0604020202020204" pitchFamily="34" charset="0"/>
                <a:ea typeface="Times New Roman" panose="02020603050405020304" pitchFamily="18" charset="0"/>
              </a:rPr>
              <a:t> III CKN 497/98) </a:t>
            </a:r>
            <a:endParaRPr lang="pl-PL" sz="1400" dirty="0">
              <a:latin typeface="Arial" panose="020B0604020202020204" pitchFamily="34" charset="0"/>
              <a:cs typeface="Arial" panose="020B0604020202020204" pitchFamily="34" charset="0"/>
            </a:endParaRP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88</a:t>
            </a:fld>
            <a:endParaRPr lang="pl-PL" altLang="pl-PL"/>
          </a:p>
        </p:txBody>
      </p:sp>
    </p:spTree>
    <p:extLst>
      <p:ext uri="{BB962C8B-B14F-4D97-AF65-F5344CB8AC3E}">
        <p14:creationId xmlns:p14="http://schemas.microsoft.com/office/powerpoint/2010/main" val="17476232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188640"/>
            <a:ext cx="8015287" cy="914400"/>
          </a:xfrm>
        </p:spPr>
        <p:txBody>
          <a:bodyPr>
            <a:normAutofit/>
          </a:bodyPr>
          <a:lstStyle/>
          <a:p>
            <a:r>
              <a:rPr lang="pl-PL" sz="2400" b="1" dirty="0">
                <a:effectLst>
                  <a:outerShdw blurRad="38100" dist="38100" dir="2700000" algn="tl">
                    <a:srgbClr val="000000">
                      <a:alpha val="43137"/>
                    </a:srgbClr>
                  </a:outerShdw>
                </a:effectLst>
                <a:latin typeface="+mn-lt"/>
              </a:rPr>
              <a:t>Orzeczenia wydawane w postepowaniu o podział majątku wspólnego.</a:t>
            </a:r>
          </a:p>
        </p:txBody>
      </p:sp>
      <p:sp>
        <p:nvSpPr>
          <p:cNvPr id="3" name="Symbol zastępczy zawartości 2"/>
          <p:cNvSpPr>
            <a:spLocks noGrp="1"/>
          </p:cNvSpPr>
          <p:nvPr>
            <p:ph idx="1"/>
          </p:nvPr>
        </p:nvSpPr>
        <p:spPr>
          <a:xfrm>
            <a:off x="395536" y="1690689"/>
            <a:ext cx="8208912" cy="4525963"/>
          </a:xfrm>
        </p:spPr>
        <p:txBody>
          <a:bodyPr>
            <a:normAutofit/>
          </a:bodyPr>
          <a:lstStyle/>
          <a:p>
            <a:pPr marL="358775" indent="-358775">
              <a:lnSpc>
                <a:spcPct val="100000"/>
              </a:lnSpc>
              <a:buAutoNum type="arabicParenR"/>
            </a:pPr>
            <a:r>
              <a:rPr lang="pl-PL" sz="1800" dirty="0">
                <a:solidFill>
                  <a:srgbClr val="FF0000"/>
                </a:solidFill>
                <a:latin typeface="Arial" panose="020B0604020202020204" pitchFamily="34" charset="0"/>
                <a:cs typeface="Arial" panose="020B0604020202020204" pitchFamily="34" charset="0"/>
              </a:rPr>
              <a:t>Postanowienie częściowe</a:t>
            </a:r>
            <a:r>
              <a:rPr lang="pl-PL" sz="1800" dirty="0">
                <a:latin typeface="Arial" panose="020B0604020202020204" pitchFamily="34" charset="0"/>
                <a:cs typeface="Arial" panose="020B0604020202020204" pitchFamily="34" charset="0"/>
              </a:rPr>
              <a:t> – musi ono rozstrzygać kompleksowo wszystkie kwestie związane ze składnikiem majątkowym, którego orzeczenie dotyczy. W postanowieniu częściowym powinno nastąpić kompleksowe rozstrzygnięcie wszystkich kwestii związanych ze składnikiem majątkowym, którego postanowieni to dotyczy. Prawomocne postanowienie częściowe nie może ulec zmianie ani modyfikacji w postanowieniu końcowym z tego powodu, że w dalszym toku postępowania uległy zmianie okoliczności stanowiące podstawę jego wydania.</a:t>
            </a:r>
          </a:p>
          <a:p>
            <a:pPr marL="0" indent="0">
              <a:lnSpc>
                <a:spcPct val="100000"/>
              </a:lnSpc>
              <a:buNone/>
            </a:pPr>
            <a:r>
              <a:rPr lang="pl-PL" sz="1800" dirty="0">
                <a:latin typeface="Arial" panose="020B0604020202020204" pitchFamily="34" charset="0"/>
                <a:cs typeface="Arial" panose="020B0604020202020204" pitchFamily="34" charset="0"/>
              </a:rPr>
              <a:t> </a:t>
            </a:r>
          </a:p>
          <a:p>
            <a:pPr marL="358775" indent="-358775">
              <a:lnSpc>
                <a:spcPct val="100000"/>
              </a:lnSpc>
              <a:buAutoNum type="arabicParenR"/>
            </a:pPr>
            <a:r>
              <a:rPr lang="pl-PL" sz="1800" dirty="0">
                <a:solidFill>
                  <a:srgbClr val="FF0000"/>
                </a:solidFill>
                <a:latin typeface="Arial" panose="020B0604020202020204" pitchFamily="34" charset="0"/>
                <a:cs typeface="Arial" panose="020B0604020202020204" pitchFamily="34" charset="0"/>
              </a:rPr>
              <a:t>Postanowienie wstępne.</a:t>
            </a:r>
            <a:r>
              <a:rPr lang="pl-PL" sz="1800" dirty="0">
                <a:latin typeface="Arial" panose="020B0604020202020204" pitchFamily="34" charset="0"/>
                <a:cs typeface="Arial" panose="020B0604020202020204" pitchFamily="34" charset="0"/>
              </a:rPr>
              <a:t> </a:t>
            </a:r>
          </a:p>
          <a:p>
            <a:pPr marL="358775" indent="-358775">
              <a:lnSpc>
                <a:spcPct val="100000"/>
              </a:lnSpc>
              <a:buAutoNum type="arabicParenR"/>
            </a:pPr>
            <a:endParaRPr lang="pl-PL" sz="1800" dirty="0">
              <a:solidFill>
                <a:srgbClr val="FF0000"/>
              </a:solidFill>
              <a:latin typeface="Arial" panose="020B0604020202020204" pitchFamily="34" charset="0"/>
              <a:cs typeface="Arial" panose="020B0604020202020204" pitchFamily="34" charset="0"/>
            </a:endParaRPr>
          </a:p>
          <a:p>
            <a:pPr marL="358775" indent="-358775">
              <a:lnSpc>
                <a:spcPct val="100000"/>
              </a:lnSpc>
              <a:buAutoNum type="arabicParenR"/>
            </a:pPr>
            <a:r>
              <a:rPr lang="pl-PL" sz="1800" dirty="0">
                <a:solidFill>
                  <a:srgbClr val="FF0000"/>
                </a:solidFill>
                <a:latin typeface="Arial" panose="020B0604020202020204" pitchFamily="34" charset="0"/>
                <a:cs typeface="Arial" panose="020B0604020202020204" pitchFamily="34" charset="0"/>
              </a:rPr>
              <a:t>Postanowieni końcowe </a:t>
            </a:r>
            <a:r>
              <a:rPr lang="pl-PL" sz="1800" dirty="0">
                <a:latin typeface="Arial" panose="020B0604020202020204" pitchFamily="34" charset="0"/>
                <a:cs typeface="Arial" panose="020B0604020202020204" pitchFamily="34" charset="0"/>
              </a:rPr>
              <a:t>wydane w sprawie o podział majątku wspólnego może zostać zaskarżone apelacją skierowaną do Sądu Okręgowego.</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89</a:t>
            </a:fld>
            <a:endParaRPr lang="pl-PL" altLang="pl-PL"/>
          </a:p>
        </p:txBody>
      </p:sp>
    </p:spTree>
    <p:extLst>
      <p:ext uri="{BB962C8B-B14F-4D97-AF65-F5344CB8AC3E}">
        <p14:creationId xmlns:p14="http://schemas.microsoft.com/office/powerpoint/2010/main" val="2188031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60648"/>
            <a:ext cx="8208912" cy="914400"/>
          </a:xfrm>
        </p:spPr>
        <p:txBody>
          <a:bodyPr>
            <a:normAutofit/>
          </a:bodyPr>
          <a:lstStyle/>
          <a:p>
            <a:r>
              <a:rPr lang="pl-PL" sz="2400" b="1" dirty="0">
                <a:effectLst>
                  <a:outerShdw blurRad="38100" dist="38100" dir="2700000" algn="tl">
                    <a:srgbClr val="000000">
                      <a:alpha val="43137"/>
                    </a:srgbClr>
                  </a:outerShdw>
                </a:effectLst>
                <a:latin typeface="+mn-lt"/>
              </a:rPr>
              <a:t>Zasady postępowania o podział majątku wspólnego.</a:t>
            </a:r>
          </a:p>
        </p:txBody>
      </p:sp>
      <p:sp>
        <p:nvSpPr>
          <p:cNvPr id="3" name="Symbol zastępczy zawartości 2"/>
          <p:cNvSpPr>
            <a:spLocks noGrp="1"/>
          </p:cNvSpPr>
          <p:nvPr>
            <p:ph idx="1"/>
          </p:nvPr>
        </p:nvSpPr>
        <p:spPr>
          <a:xfrm>
            <a:off x="467544" y="1412776"/>
            <a:ext cx="8208912" cy="4968552"/>
          </a:xfrm>
        </p:spPr>
        <p:txBody>
          <a:bodyPr/>
          <a:lstStyle/>
          <a:p>
            <a:pPr>
              <a:lnSpc>
                <a:spcPct val="100000"/>
              </a:lnSpc>
              <a:spcBef>
                <a:spcPts val="0"/>
              </a:spcBef>
              <a:spcAft>
                <a:spcPts val="1200"/>
              </a:spcAft>
              <a:buFontTx/>
              <a:buChar char="-"/>
            </a:pPr>
            <a:r>
              <a:rPr lang="pl-PL" sz="1800" dirty="0">
                <a:solidFill>
                  <a:srgbClr val="FF0000"/>
                </a:solidFill>
                <a:latin typeface="Arial" panose="020B0604020202020204" pitchFamily="34" charset="0"/>
                <a:cs typeface="Arial" panose="020B0604020202020204" pitchFamily="34" charset="0"/>
              </a:rPr>
              <a:t>Sąd z urzędu ustala </a:t>
            </a:r>
            <a:r>
              <a:rPr lang="pl-PL" sz="1800" dirty="0">
                <a:latin typeface="Arial" panose="020B0604020202020204" pitchFamily="34" charset="0"/>
                <a:cs typeface="Arial" panose="020B0604020202020204" pitchFamily="34" charset="0"/>
              </a:rPr>
              <a:t>skład i wartość majątku wspólnego podlegającego podziałowi (art. 684 KPC). </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Sąd </a:t>
            </a:r>
            <a:r>
              <a:rPr lang="pl-PL" sz="1800" dirty="0">
                <a:solidFill>
                  <a:srgbClr val="FF0000"/>
                </a:solidFill>
                <a:latin typeface="Arial" panose="020B0604020202020204" pitchFamily="34" charset="0"/>
                <a:cs typeface="Arial" panose="020B0604020202020204" pitchFamily="34" charset="0"/>
              </a:rPr>
              <a:t>nie jest związany wnioskiem stron w zakresie składu majątku i wyceny </a:t>
            </a:r>
            <a:r>
              <a:rPr lang="pl-PL" sz="1800" dirty="0">
                <a:latin typeface="Arial" panose="020B0604020202020204" pitchFamily="34" charset="0"/>
                <a:cs typeface="Arial" panose="020B0604020202020204" pitchFamily="34" charset="0"/>
              </a:rPr>
              <a:t>poszczególnych jego składników. Sąd nie ma jednak uprawnień do prowadzenia z urzędu dochodzenia czy istnieje inny wspólny majątek, a jeżeli tak to jaki (Post. SN z 18.01.1968r., III CR 97/67).</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Zasadą jest, że sądowy </a:t>
            </a:r>
            <a:r>
              <a:rPr lang="pl-PL" sz="1800" dirty="0">
                <a:solidFill>
                  <a:srgbClr val="FF0000"/>
                </a:solidFill>
                <a:latin typeface="Arial" panose="020B0604020202020204" pitchFamily="34" charset="0"/>
                <a:cs typeface="Arial" panose="020B0604020202020204" pitchFamily="34" charset="0"/>
              </a:rPr>
              <a:t>podział majątku powinien obejmować cały wspólny majątek</a:t>
            </a:r>
            <a:r>
              <a:rPr lang="pl-PL" sz="1800" dirty="0">
                <a:latin typeface="Arial" panose="020B0604020202020204" pitchFamily="34" charset="0"/>
                <a:cs typeface="Arial" panose="020B0604020202020204" pitchFamily="34" charset="0"/>
              </a:rPr>
              <a:t>, jednak z ważnych powodów postępowanie może być ograniczone jedynie do części majątku (art. 1038 § 1 KC w zw. z art. 46 KRO). W przypadku objęcia postępowaniem jedynie części majątku, postanowienie wydane w sprawie nie jest postanowieniem częściowym (art. 317 w zw. z art. 13 § 2 KPC) (Post. SN z 6.01.2000r., I CKN 283/99).</a:t>
            </a:r>
          </a:p>
          <a:p>
            <a:pPr>
              <a:lnSpc>
                <a:spcPct val="100000"/>
              </a:lnSpc>
              <a:spcBef>
                <a:spcPts val="0"/>
              </a:spcBef>
              <a:spcAft>
                <a:spcPts val="1200"/>
              </a:spcAft>
              <a:buFontTx/>
              <a:buChar char="-"/>
            </a:pPr>
            <a:r>
              <a:rPr lang="pl-PL" sz="1800" dirty="0">
                <a:latin typeface="Arial" panose="020B0604020202020204" pitchFamily="34" charset="0"/>
                <a:cs typeface="Arial" panose="020B0604020202020204" pitchFamily="34" charset="0"/>
              </a:rPr>
              <a:t>Podział majątku obejmuje </a:t>
            </a:r>
            <a:r>
              <a:rPr lang="pl-PL" sz="1800" dirty="0">
                <a:solidFill>
                  <a:srgbClr val="FF0000"/>
                </a:solidFill>
                <a:latin typeface="Arial" panose="020B0604020202020204" pitchFamily="34" charset="0"/>
                <a:cs typeface="Arial" panose="020B0604020202020204" pitchFamily="34" charset="0"/>
              </a:rPr>
              <a:t>składniki wchodzące w skład majątku w chwili dokonywania podziału</a:t>
            </a:r>
            <a:r>
              <a:rPr lang="pl-PL" sz="1800" dirty="0">
                <a:latin typeface="Arial" panose="020B0604020202020204" pitchFamily="34" charset="0"/>
                <a:cs typeface="Arial" panose="020B0604020202020204" pitchFamily="34" charset="0"/>
              </a:rPr>
              <a:t>, jednak rozliczeniu podlega całość stosunków majątkowych małżonków wg stanu na dzień ustania wspólności. </a:t>
            </a:r>
          </a:p>
        </p:txBody>
      </p:sp>
      <p:sp>
        <p:nvSpPr>
          <p:cNvPr id="4" name="Symbol zastępczy numeru slajdu 3"/>
          <p:cNvSpPr>
            <a:spLocks noGrp="1"/>
          </p:cNvSpPr>
          <p:nvPr>
            <p:ph type="sldNum" sz="quarter" idx="12"/>
          </p:nvPr>
        </p:nvSpPr>
        <p:spPr/>
        <p:txBody>
          <a:bodyPr/>
          <a:lstStyle/>
          <a:p>
            <a:pPr>
              <a:defRPr/>
            </a:pPr>
            <a:fld id="{E180B45E-1633-4006-ADA7-CCE0BC97EC37}" type="slidenum">
              <a:rPr lang="pl-PL" altLang="pl-PL" smtClean="0"/>
              <a:pPr>
                <a:defRPr/>
              </a:pPr>
              <a:t>9</a:t>
            </a:fld>
            <a:endParaRPr lang="pl-PL" altLang="pl-PL"/>
          </a:p>
        </p:txBody>
      </p:sp>
    </p:spTree>
    <p:extLst>
      <p:ext uri="{BB962C8B-B14F-4D97-AF65-F5344CB8AC3E}">
        <p14:creationId xmlns:p14="http://schemas.microsoft.com/office/powerpoint/2010/main" val="365370793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ctrTitle"/>
          </p:nvPr>
        </p:nvSpPr>
        <p:spPr>
          <a:xfrm>
            <a:off x="1130491" y="1844824"/>
            <a:ext cx="6858000" cy="1017067"/>
          </a:xfrm>
        </p:spPr>
        <p:txBody>
          <a:bodyPr/>
          <a:lstStyle/>
          <a:p>
            <a:r>
              <a:rPr lang="pl-PL" b="1" dirty="0">
                <a:latin typeface="+mn-lt"/>
                <a:cs typeface="Aldhabi" panose="020B0604020202020204" pitchFamily="2" charset="-78"/>
              </a:rPr>
              <a:t>Dziękuję za uwagę. </a:t>
            </a:r>
            <a:r>
              <a:rPr lang="pl-PL" b="1" dirty="0">
                <a:latin typeface="+mn-lt"/>
                <a:cs typeface="Aldhabi" panose="020B0604020202020204" pitchFamily="2" charset="-78"/>
                <a:sym typeface="Wingdings" panose="05000000000000000000" pitchFamily="2" charset="2"/>
              </a:rPr>
              <a:t></a:t>
            </a:r>
            <a:endParaRPr lang="pl-PL" b="1" dirty="0">
              <a:latin typeface="+mn-lt"/>
              <a:cs typeface="Aldhabi" panose="020B0604020202020204" pitchFamily="2" charset="-78"/>
            </a:endParaRPr>
          </a:p>
        </p:txBody>
      </p:sp>
    </p:spTree>
    <p:extLst>
      <p:ext uri="{BB962C8B-B14F-4D97-AF65-F5344CB8AC3E}">
        <p14:creationId xmlns:p14="http://schemas.microsoft.com/office/powerpoint/2010/main" val="2007688150"/>
      </p:ext>
    </p:extLst>
  </p:cSld>
  <p:clrMapOvr>
    <a:masterClrMapping/>
  </p:clrMapOvr>
</p:sld>
</file>

<file path=ppt/theme/theme1.xml><?xml version="1.0" encoding="utf-8"?>
<a:theme xmlns:a="http://schemas.openxmlformats.org/drawingml/2006/main" name="Radialny">
  <a:themeElements>
    <a:clrScheme name="Radialny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ny">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ny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ny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ny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ny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ny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ny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ny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ny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ny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ny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Radial</Template>
  <TotalTime>17107</TotalTime>
  <Words>11893</Words>
  <Application>Microsoft Office PowerPoint</Application>
  <PresentationFormat>Pokaz na ekranie (4:3)</PresentationFormat>
  <Paragraphs>726</Paragraphs>
  <Slides>90</Slides>
  <Notes>80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90</vt:i4>
      </vt:variant>
    </vt:vector>
  </HeadingPairs>
  <TitlesOfParts>
    <vt:vector size="98" baseType="lpstr">
      <vt:lpstr>SimSun</vt:lpstr>
      <vt:lpstr>Aldhabi</vt:lpstr>
      <vt:lpstr>Arial</vt:lpstr>
      <vt:lpstr>Arial Black</vt:lpstr>
      <vt:lpstr>Calibri</vt:lpstr>
      <vt:lpstr>Times New Roman</vt:lpstr>
      <vt:lpstr>Wingdings</vt:lpstr>
      <vt:lpstr>Radialny</vt:lpstr>
      <vt:lpstr>Sądowy podział majątku wspólnego  – problemy praktyczne.</vt:lpstr>
      <vt:lpstr>Sposoby podziału majątku wspólnego po ustaniu wspólności</vt:lpstr>
      <vt:lpstr>Ramy prawne regulujące sądowy podział majątku wspólnego.</vt:lpstr>
      <vt:lpstr>Właściwość sądu.</vt:lpstr>
      <vt:lpstr>Podmioty uprawnione do złożenia wniosku o podział majątku.</vt:lpstr>
      <vt:lpstr>Podmioty uprawnione do złożenia wniosku o podział majątku.</vt:lpstr>
      <vt:lpstr>Uczestnicy postępowania o podział majątku wspólnego.</vt:lpstr>
      <vt:lpstr>Wniosek o dokonanie sądowego podziału majątku dorobkowego stron.</vt:lpstr>
      <vt:lpstr>Zasady postępowania o podział majątku wspólnego.</vt:lpstr>
      <vt:lpstr>Zasady postępowania o podział majątku wspólnego.</vt:lpstr>
      <vt:lpstr>Zasady postępowania o podział majątku wspólnego.</vt:lpstr>
      <vt:lpstr>Zasady postępowania o podział majątku wspólnego.</vt:lpstr>
      <vt:lpstr>Zasady postępowania o podział majątku wspólnego.</vt:lpstr>
      <vt:lpstr>Zasady postępowania o podział majątku wspólnego.</vt:lpstr>
      <vt:lpstr>Podział majątku małżonka zmarłego.</vt:lpstr>
      <vt:lpstr>Spory o prawo własności.</vt:lpstr>
      <vt:lpstr>Spory o prawo własności – art. 10 ukwih.</vt:lpstr>
      <vt:lpstr>Etapy postępowania o podział majątku.</vt:lpstr>
      <vt:lpstr>Skład majątku wspólnego </vt:lpstr>
      <vt:lpstr>Skład majątku wspólnego </vt:lpstr>
      <vt:lpstr>Majątek osobisty. </vt:lpstr>
      <vt:lpstr>Majątek osobisty. </vt:lpstr>
      <vt:lpstr>Majątek osobisty. </vt:lpstr>
      <vt:lpstr>Surogacja.</vt:lpstr>
      <vt:lpstr>Surogacja.</vt:lpstr>
      <vt:lpstr>Postanowienie SN z 16.09.2010 r. – III CZP 48/10 </vt:lpstr>
      <vt:lpstr>Przykładowe składniki majątku wspólnego. </vt:lpstr>
      <vt:lpstr>Przykładowe składniki majątku wspólnego. </vt:lpstr>
      <vt:lpstr>Przykładowe składniki majątku wspólnego. </vt:lpstr>
      <vt:lpstr>Prawo najmu lokalu.</vt:lpstr>
      <vt:lpstr>Prawo najmu lokalu komunalnego.</vt:lpstr>
      <vt:lpstr>Przedmioty zwykłego urządzenia domowego</vt:lpstr>
      <vt:lpstr>Budowa na cudzym gruncie – art. 231 KC.</vt:lpstr>
      <vt:lpstr>Majątek wspólny a działalność gospodarcza. Przedsiębiorca jednoosobowy.</vt:lpstr>
      <vt:lpstr>Majątek wspólny a działalność gospodarcza. Przedsiębiorca jednoosobowy.</vt:lpstr>
      <vt:lpstr>Majątek wspólny a działalność gospodarcza. Spółka cywilna.</vt:lpstr>
      <vt:lpstr>Majątek wspólny a działalność gospodarcza. Spółka cywilna</vt:lpstr>
      <vt:lpstr>Majątek wspólny a działalność gospodarcza. Spółki osobowe.</vt:lpstr>
      <vt:lpstr>Majątek wspólny a działalność gospodarcza. Spółki kapitałowe.</vt:lpstr>
      <vt:lpstr>Majątek wspólny a działalność gospodarcza. Spółki kapitałowe.</vt:lpstr>
      <vt:lpstr>Ustalenie wartości przedmiotów majątkowych wchodzących w skład majątku wspólnego</vt:lpstr>
      <vt:lpstr>Ustalenie wartości nieruchomości.</vt:lpstr>
      <vt:lpstr>Ustalenie wartości nieruchomości obciążonej hipoteką.</vt:lpstr>
      <vt:lpstr>Ustalenie wartości nieruchomości obciążonej hipoteką.</vt:lpstr>
      <vt:lpstr>Ustalenie wartości nieruchomości obciążonej hipoteką.</vt:lpstr>
      <vt:lpstr>Ustalenie wartości nieruchomości obciążonej hipoteką.</vt:lpstr>
      <vt:lpstr>Ważne przesłanki ustalenia wartości nieruchomości z uwzględnieniem obciążenia hipotecznego.</vt:lpstr>
      <vt:lpstr>Spłata kredytu a roszczenia regresowe.</vt:lpstr>
      <vt:lpstr>Spłata kredytu a roszczenia regresowe.</vt:lpstr>
      <vt:lpstr>Ustalenie wartości nieruchomości w przypadku budowy domu na gruncie jednego z małżonków.</vt:lpstr>
      <vt:lpstr>Żądanie ustalenia nierównych udziałów w majątku.</vt:lpstr>
      <vt:lpstr>Żądanie ustalenia nierównych udziałów w majątku.</vt:lpstr>
      <vt:lpstr>Żądanie ustalenia nierównych udziałów w majątku.</vt:lpstr>
      <vt:lpstr>Żądanie ustalenia nierównych udziałów w majątku.</vt:lpstr>
      <vt:lpstr>Żądanie ustalenia nierównych udziałów w majątku. Tryb postępowania.  </vt:lpstr>
      <vt:lpstr>Żądanie ustalenia nierównych udziałów w majątku po śmierci małżonka.  </vt:lpstr>
      <vt:lpstr>Sądowy podział majątku wspólnego.</vt:lpstr>
      <vt:lpstr>Sądowy podział majątku wspólnego.</vt:lpstr>
      <vt:lpstr>Sądowy podział majątku wspólnego.</vt:lpstr>
      <vt:lpstr>Fizyczny podział nieruchomości.</vt:lpstr>
      <vt:lpstr>Fizyczny podział nieruchomości.</vt:lpstr>
      <vt:lpstr>Podział fizyczny nieruchomości zabudowanej budynkiem.</vt:lpstr>
      <vt:lpstr>Ustanowienie odrębnej własności lokalu.</vt:lpstr>
      <vt:lpstr>Ustanowienie odrębnej własności lokalu.</vt:lpstr>
      <vt:lpstr>Ustanowienie odrębnej własności lokalu.</vt:lpstr>
      <vt:lpstr>Przyznanie rzeczy jednemu ze współwłaścicieli z obowiązkiem spłaty.</vt:lpstr>
      <vt:lpstr>Zarządzenie sprzedaży rzecz wspólnej.</vt:lpstr>
      <vt:lpstr>Spłata a dopłata.</vt:lpstr>
      <vt:lpstr>Spłata a dopłata.</vt:lpstr>
      <vt:lpstr>Możliwość obniżenia spłat i dopłat  z powołaniem się na art. 5 KC. </vt:lpstr>
      <vt:lpstr>Roszczenia z tytułu nakładów z majątku wspólnego na majątek osobisty i z majątku osobistego na majątek wspólny.</vt:lpstr>
      <vt:lpstr>Roszczenia z tytułu nakładów z majątku wspólnego na majątek osobisty i z majątku osobistego na majątek wspólny.</vt:lpstr>
      <vt:lpstr>Roszczenia z tytułu nakładów z majątku wspólnego na majątek osobisty i z majątku osobistego na majątek wspólny.</vt:lpstr>
      <vt:lpstr>Roszczenia z tytułu nakładów z majątku wspólnego na majątek osobisty i z majątku osobistego na majątek wspólny.</vt:lpstr>
      <vt:lpstr>Rozliczenia o zwrot nakładów z majątku odrębnego na majątek wspólny po ustaniu wspólności.</vt:lpstr>
      <vt:lpstr>Roszczenia z tytułu posiadania przedmiotów należących do majątku wspólnego (np. mieszkania)</vt:lpstr>
      <vt:lpstr>Przykłady roszczeń w zwrot nakładów.</vt:lpstr>
      <vt:lpstr>Roszczenie o zwrot nakładów w postaci wybudowania domu na działce jednego z małżonków.</vt:lpstr>
      <vt:lpstr>Roszczenie o zwrot nakładów w postaci wybudowania domu na działce jednego z małżonków.</vt:lpstr>
      <vt:lpstr>Roszczenia z tytułu posiadania przedmiotów należących do majątku wspólnego (np. mieszkania)</vt:lpstr>
      <vt:lpstr>Czy wydatki na nieruchomość poczynione pomiędzy ustaniem wspólności a podziałem są nakładem na majątek wspólny. </vt:lpstr>
      <vt:lpstr>Odpowiedzialność za długi po ustaniu wspólności majątkowej.</vt:lpstr>
      <vt:lpstr>Rozliczenia dokonywane na podstawie  art. 45 KRO w zw. z art. 415 KC</vt:lpstr>
      <vt:lpstr>Rozliczenia dokonywane na podstawie  art. 45 KRO w zw. z art. 415 KC</vt:lpstr>
      <vt:lpstr>Rozliczenia dokonywane na podstawie  art. 45 KRO w zw. z art. 415 KC</vt:lpstr>
      <vt:lpstr>Rozliczenia dokonywane na podstawie  art. 45 KRO w zw. z art. 415 KC</vt:lpstr>
      <vt:lpstr>Rozliczenia dokonywane na podstawie  art. 45 KRO w zw. z art. 415 KC</vt:lpstr>
      <vt:lpstr>Koszty postępowania podziałowego  – art. 520 KPC.</vt:lpstr>
      <vt:lpstr>Orzeczenia wydawane w postepowaniu o podział majątku wspólnego.</vt:lpstr>
      <vt:lpstr>Dziękuję za uwagę. </vt:lpstr>
    </vt:vector>
  </TitlesOfParts>
  <Company>SĄD OKRĘGOWY WE WROCŁAWIU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Europejski Nakaz Zapłaty w praktyce sadowej.</dc:title>
  <dc:creator>gkaras</dc:creator>
  <cp:lastModifiedBy>Karas Grzegorz</cp:lastModifiedBy>
  <cp:revision>1066</cp:revision>
  <cp:lastPrinted>2018-03-15T14:12:39Z</cp:lastPrinted>
  <dcterms:created xsi:type="dcterms:W3CDTF">2011-03-21T19:14:35Z</dcterms:created>
  <dcterms:modified xsi:type="dcterms:W3CDTF">2023-01-17T08:32:14Z</dcterms:modified>
</cp:coreProperties>
</file>