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256" r:id="rId5"/>
    <p:sldId id="259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341" r:id="rId31"/>
  </p:sldIdLst>
  <p:sldSz cx="12188825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06" autoAdjust="0"/>
  </p:normalViewPr>
  <p:slideViewPr>
    <p:cSldViewPr showGuides="1">
      <p:cViewPr varScale="1">
        <p:scale>
          <a:sx n="83" d="100"/>
          <a:sy n="83" d="100"/>
        </p:scale>
        <p:origin x="686" y="77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329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279DFF8-3EC1-4A3E-9112-D0F3ABC9D071}" type="datetime1">
              <a:rPr lang="pl-PL" smtClean="0"/>
              <a:t>19.12.2023</a:t>
            </a:fld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FF3FB46-0826-49C2-92A5-E5597A8AF87B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 dirty="0"/>
              <a:t>Kliknij, aby edytować style wzorców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4169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 rtlCol="0">
            <a:normAutofit/>
          </a:bodyPr>
          <a:lstStyle>
            <a:lvl1pPr>
              <a:defRPr sz="540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 rtlCol="0"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l-PL" noProof="0"/>
              <a:t>Kliknij, aby edytować styl wzorca podtytułu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2F3F4-5A82-4617-94E1-581C174ACE1F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66475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EDB0CC-1612-4B8B-9D30-92FB0C406532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66809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4BA53E-44F2-4C0D-9D55-2F77BA63C648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8824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CE9C14-EE27-4091-8824-A64ED63F81B5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42915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rtlCol="0" anchor="b">
            <a:normAutofit/>
          </a:bodyPr>
          <a:lstStyle>
            <a:lvl1pPr algn="l">
              <a:defRPr sz="5400" b="1" cap="none" baseline="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CAFA62-CA9B-40B3-824F-5F0774DBF7B0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7013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EA7D6C-6226-4688-A662-75898DAA6A5F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4137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FCF5907-A211-4DCE-8F43-37FE9C0780FE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00078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2C3D6A-D803-4C05-9D4B-940FABAC68BF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9071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4CDD4F0-BAD3-4679-A4DB-0413371A4437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44153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rmAutofit/>
          </a:bodyPr>
          <a:lstStyle>
            <a:lvl1pPr algn="l">
              <a:defRPr sz="3600" b="1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716934-85CE-4850-8C29-EA820B0F7DAB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10171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Autofit/>
          </a:bodyPr>
          <a:lstStyle>
            <a:lvl1pPr algn="l">
              <a:defRPr sz="3600" b="1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/>
              <a:t>Kliknij ikonę, aby dodać obraz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41960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-PL" noProof="0" dirty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 dirty="0"/>
              <a:t>Kliknij, aby edytować style wzorców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40A9059F-F5E7-4851-9450-9A7DDFF9617A}" type="datetime1">
              <a:rPr lang="pl-PL" noProof="0" smtClean="0"/>
              <a:t>19.12.2023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AAEAE4A8-A6E5-453E-B946-FB774B73F48C}" type="slidenum">
              <a:rPr lang="pl-PL" noProof="0" smtClean="0"/>
              <a:pPr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59705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65214" y="533401"/>
            <a:ext cx="6325342" cy="2463552"/>
          </a:xfrm>
        </p:spPr>
        <p:txBody>
          <a:bodyPr rtlCol="0">
            <a:normAutofit/>
          </a:bodyPr>
          <a:lstStyle/>
          <a:p>
            <a:pPr rtl="0"/>
            <a:r>
              <a:rPr lang="pl-PL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Nieważność umowy kredytu frankowego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pl-P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 Łukasz Węgrzynowski</a:t>
            </a:r>
          </a:p>
          <a:p>
            <a:pPr rtl="0"/>
            <a:endParaRPr lang="pl-P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rtl="0"/>
            <a:r>
              <a:rPr lang="pl-PL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(wegrzynowski@onet.eu)</a:t>
            </a:r>
          </a:p>
        </p:txBody>
      </p:sp>
    </p:spTree>
    <p:extLst>
      <p:ext uri="{BB962C8B-B14F-4D97-AF65-F5344CB8AC3E}">
        <p14:creationId xmlns:p14="http://schemas.microsoft.com/office/powerpoint/2010/main" val="149325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Skutki stwierdzenia niedozwolonego charakteru postanowienia umownego</a:t>
            </a:r>
            <a:endParaRPr 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6 ust. 1 dyrektywy 93/13: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900" i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Państwa Członkowskie stanowią, że na mocy prawa krajowego nieuczciwe warunki w umowach zawieranych przez sprzedawców lub dostawców z konsumentami nie będą wiążące dla konsumenta, a umowa w pozostałej części będzie nadal obowiązywała strony, jeżeli jest to możliwe po wyłączeniu z niej nieuczciwych warunków</a:t>
            </a:r>
            <a:endParaRPr lang="pl-PL" sz="19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1200"/>
              </a:spcBef>
            </a:pPr>
            <a:endParaRPr lang="pl-PL" sz="19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7 ust. 1 dyrektywy 93/13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900" i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Zarówno w interesie konsumentów, jak i konkurentów państwa członkowskie zapewnią stosowne i skuteczne środki mające na celu zapobieganie stałemu stosowaniu nieuczciwych warunków w umowach zawieranych przez sprzedawców lub dostawców z konsumentami</a:t>
            </a:r>
          </a:p>
          <a:p>
            <a:pPr algn="just">
              <a:spcBef>
                <a:spcPts val="1200"/>
              </a:spcBef>
            </a:pPr>
            <a:endParaRPr lang="pl-PL" sz="1900" dirty="0">
              <a:solidFill>
                <a:srgbClr val="0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Sąd krajowy ma obowiązek z urzędu uwzględnić niedozwolony charakter danego postanowienia umownego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Niedozwolone postanowienie umowne nie wiąże konsumenta</a:t>
            </a:r>
            <a:endParaRPr lang="pl-PL" sz="1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Zakaz zmiany treści czy uzupełniania postanowienia niedozwolonego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Skutek restytucyjny</a:t>
            </a:r>
            <a:endParaRPr lang="pl-PL" sz="1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1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Skutek - działanie przez sąd krajowy z urzędu w sprawach dotyczących dyrektywy 93/13</a:t>
            </a:r>
            <a:endParaRPr 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Charakterystyka prawna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działania przez sąd z urzędu w ramach dyrektywy 93/13 - wyrok TS z 14 czerwca 2012 r., C-618/10, wyrok TS z 14 marca 2013 r., C-415/11, wyrok TS z 30 maja 2013r., C-488/11, wyrok TS z 21 kwietnia 2016r., C-377/14, wyrok TS z 13 września 2018r., C-176/17, postanowienie TS z</a:t>
            </a:r>
            <a:r>
              <a:rPr lang="pl-PL" sz="18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 listopada 2018r., C-632/17, wyrok TS z 7 listopada 2019r., C-419/18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485 k.p.c.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Działanie przez sąd z urzędu a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powaga rzeczy osądzonej - wyrok TS z 6 października 2009r., C-40/08, postanowienie TS z 16 listopada 2010r., C-76/10, wyrok TS z 26 stycznia 2017r., C-421/14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Obowiązki informacyjne sądu w związku z działaniem z urzędu - wyrok TS z 21 lutego 2013r., C-472/11, wyrok TS z 29 kwietnia 2021 r., C-19/20, uchwała SN z 15 września 2020r., III CZP 87/19, wyrok SN z 2 czerwca 2021r., I CSKP 55/21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Naruszenie obowiązków informacyjnych przez sąd nie powoduje nieważności postępowania -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6 czerwca 2023r., II CSKP 950/22, wyrok SN z 17 marca 2023r., II CSKP 924/22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38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+mn-lt"/>
                <a:ea typeface="Times New Roman" panose="02020603050405020304" pitchFamily="18" charset="0"/>
              </a:rPr>
              <a:t>Skutek - </a:t>
            </a:r>
            <a:r>
              <a:rPr lang="pl-PL" sz="2800" b="1" dirty="0">
                <a:effectLst/>
                <a:latin typeface="+mn-lt"/>
                <a:ea typeface="Calibri" panose="020F0502020204030204" pitchFamily="34" charset="0"/>
              </a:rPr>
              <a:t>niedozwolone postanowienie umowne nie wiąże konsumenta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20000"/>
              </a:lnSpc>
              <a:buNone/>
            </a:pPr>
            <a:r>
              <a:rPr lang="pl-PL" sz="1800" b="1" dirty="0">
                <a:effectLst/>
                <a:latin typeface="Calibri (Tekst podstawowy)"/>
                <a:ea typeface="Calibri" panose="020F0502020204030204" pitchFamily="34" charset="0"/>
              </a:rPr>
              <a:t>Uchwała siedmiu sędziów Sądu Najwyższego z dnia 7 maja 2021r., III CZP 6/21:</a:t>
            </a:r>
          </a:p>
          <a:p>
            <a:pPr marL="457200" lvl="0" indent="-4572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 (Tekst podstawowy)"/>
                <a:ea typeface="Calibri" panose="020F0502020204030204" pitchFamily="34" charset="0"/>
                <a:cs typeface="Times New Roman" panose="02020603050405020304" pitchFamily="18" charset="0"/>
              </a:rPr>
              <a:t>Brak związania w rozumieniu art. 385</a:t>
            </a:r>
            <a:r>
              <a:rPr lang="pl-PL" sz="1800" baseline="30000" dirty="0">
                <a:effectLst/>
                <a:latin typeface="Calibri (Tekst podstawowy)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l-PL" sz="1800" dirty="0">
                <a:effectLst/>
                <a:latin typeface="Calibri (Tekst podstawowy)"/>
                <a:ea typeface="Calibri" panose="020F0502020204030204" pitchFamily="34" charset="0"/>
                <a:cs typeface="Times New Roman" panose="02020603050405020304" pitchFamily="18" charset="0"/>
              </a:rPr>
              <a:t>§1 k.c. oznacza bezskuteczność zawieszoną.</a:t>
            </a:r>
          </a:p>
          <a:p>
            <a:pPr marL="457200" lvl="0" indent="-4572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 (Tekst podstawowy)"/>
                <a:ea typeface="Calibri" panose="020F0502020204030204" pitchFamily="34" charset="0"/>
                <a:cs typeface="Times New Roman" panose="02020603050405020304" pitchFamily="18" charset="0"/>
              </a:rPr>
              <a:t>Kluczowa jest tu możliwość sanowania </a:t>
            </a:r>
            <a:r>
              <a:rPr lang="pl-PL" sz="1800" dirty="0">
                <a:effectLst/>
                <a:latin typeface="Calibri (Tekst podstawowy)"/>
                <a:ea typeface="Times New Roman" panose="02020603050405020304" pitchFamily="18" charset="0"/>
                <a:cs typeface="Times New Roman" panose="02020603050405020304" pitchFamily="18" charset="0"/>
              </a:rPr>
              <a:t>nieskutecznego postanowienia następczym, jednostronnym wyrażeniem zgody przez konsumenta na związanie tym postanowieniem.</a:t>
            </a:r>
          </a:p>
          <a:p>
            <a:pPr marL="457200" lvl="0" indent="-457200" algn="just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 (Tekst podstawowy)"/>
                <a:ea typeface="Times New Roman" panose="02020603050405020304" pitchFamily="18" charset="0"/>
              </a:rPr>
              <a:t>Postanowienie abuzywne nie wywołuje z mocy samego prawa, od początku, zamierzonych skutków - co sąd powinien uwzględnić z urzędu - a w szczególności nie stwarza obowiązku spełnienia uzgodnionych świadczeń. </a:t>
            </a:r>
          </a:p>
          <a:p>
            <a:pPr marL="457200" lvl="0" indent="-457200" algn="just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Calibri (Tekst podstawowy)"/>
                <a:ea typeface="Times New Roman" panose="02020603050405020304" pitchFamily="18" charset="0"/>
              </a:rPr>
              <a:t>Oświadczenia woli stron zachowują w okresie zawieszenia swą moc prawną, tj. mogą być podstawą powstania skutków prawnych w przyszłości</a:t>
            </a:r>
            <a:endParaRPr lang="pl-PL" sz="1800" dirty="0">
              <a:latin typeface="Calibri (Tekst podstawowy)"/>
            </a:endParaRP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0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+mn-lt"/>
                <a:ea typeface="Times New Roman" panose="02020603050405020304" pitchFamily="18" charset="0"/>
              </a:rPr>
              <a:t>Skutek - </a:t>
            </a:r>
            <a:r>
              <a:rPr lang="pl-PL" sz="2800" b="1" dirty="0">
                <a:effectLst/>
                <a:latin typeface="+mn-lt"/>
                <a:ea typeface="Calibri" panose="020F0502020204030204" pitchFamily="34" charset="0"/>
              </a:rPr>
              <a:t>niedozwolone postanowienie umowne nie wiąże konsumenta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TSUE z 7.12.2023, C-140/22</a:t>
            </a:r>
          </a:p>
          <a:p>
            <a:pPr algn="just"/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Zastrzeżona dla konsumenta możliwość sprzeciwienia się stosowaniu dyrektywy 93/13 nie może być rozumiana w ten sposób, że nakłada na niego, w celu dochodzenia praw, które wywodzi z tej dyrektywy, pozytywny obowiązek powołania się na przepisy tej dyrektywy w drodze sformalizowanego oświadczenia złożonego przed sądem (56)</a:t>
            </a:r>
            <a:endParaRPr lang="pl-PL" sz="16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Możliwość podjęcia takiej czynności, która stanowi zrzeczenie się możliwości powołania się na ochronę przewidzianą w dyrektywie 93/13, sama w sobie oznacza, że konsument korzysta od razu z tej ochrony (57)</a:t>
            </a:r>
          </a:p>
          <a:p>
            <a:pPr algn="just"/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NPU nie są wiążące dla konsumenta, przy czym taki skutek nie może zostać zawieszony albo uzależniony od spełnienia przesłanek przewidzianych przez prawo krajowe lub wynikających z orzecznictwa krajowego (58)</a:t>
            </a:r>
            <a:endParaRPr lang="pl-PL" sz="16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Nałożenie na konsumenta obowiązku złożenia sformalizowanego oświadczenia w celu dochodzenia roszczeń mogłoby podważyć odstraszający skutek ponieważ zachęcałoby to przedsiębiorców do odrzucania pozasądowych żądań konsumentów, zważywszy, że są oni zobowiązani, w celu dochodzenia swoich praw wynikających ze wspomnianej dyrektywy, do złożenia sformalizowanego oświadczenia przed sądem (61)</a:t>
            </a:r>
            <a:endParaRPr lang="pl-P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02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+mn-lt"/>
                <a:ea typeface="Times New Roman" panose="02020603050405020304" pitchFamily="18" charset="0"/>
              </a:rPr>
              <a:t>Skutek - </a:t>
            </a:r>
            <a:r>
              <a:rPr lang="pl-PL" sz="2800" b="1" dirty="0">
                <a:effectLst/>
                <a:latin typeface="+mn-lt"/>
                <a:ea typeface="Calibri" panose="020F0502020204030204" pitchFamily="34" charset="0"/>
              </a:rPr>
              <a:t>zakaz zmiany treści albo uzupełniania postanowienia niedozwolonego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 fontScale="77500" lnSpcReduction="20000"/>
          </a:bodyPr>
          <a:lstStyle/>
          <a:p>
            <a:pPr marL="45720" indent="0" algn="just">
              <a:buNone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Sąd krajowy jest zobowiązany wyłącznie do zaniechania stosowania niedozwolonego postanowienia umownego, natomiast nie jest uprawniony do zmiany jego treści, czyli: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Zakaz stosowania średniego kursu NBP na podstawie art. 358§2 k.c. (wyrok SN z 28 lipca 2023r., II CSKP 611/22, wyrok SN z 23 czerwca 2023r., II CSKP 1464/22, wyrok SN z 22 czerwca 2023r., II CSKP 1484/22, wyrok SN z 27 kwietnia 2023r., II CSKP 1027/22, wyrok SN z 27 kwietnia 2023r., II CSKP 1016/22, wyrok SN z 18 kwietnia 2023r., II CSKP 1511/22, wyrok SN z 13 kwietnia 2023r., II CSKP 1079/22, wyrok SN z 5 kwietnia 2023r., II CSKP 1477/22, wyrok SN z 17 marca 2023r., II CSKP 924/22, wyrok SN z 10 marca 2023r., II CSKP 1102/22, wyrok SN z 20 lutego 2023, II CSKP 809/22, wyrok SN z 8 lutego 2023, II CSKP 978/22, wyrok SN z 7 lutego 2023, II CSKP 1334/22, wyrok SN z 31 stycznia 2023, II CSKP 941/22). Niejasno - wyrok SN z 24 stycznia 2023r., II CSKP 303/22, odmiennie: wyrok SN z 19 września 2023r., II CSKP 1627/22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Zakaz stosowania średniego kursu NBP na podstawie art. 24 ust. 3 ustawy o NBP (wyrok SN z 8 września 2022r., II CSKP 1094/22)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Brak możliwości zastosowania stawki WIBOR (wyrok SN z 17 marca 2023, II CSKP 988/22)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Zakaz zmiany treści postanowienia umownego na podstawie art. 65 k.c. (wyrok SN z 28 lipca 2023r., II CSKP 611/22, wyrok SN z 10 marca 2023r., II CSKP 1102/22)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Brak możliwości zastosowania art. 41 Prawa Wekslowego (wyrok SN z 23 czerwca 2023r., II CSKP 1464/22, wyrok SN z 22 czerwca 2023r., II CSKP 1484/22, wyrok SN z 14 czerwca 2023r., II CSKP 254/22, wyrok SN z 27 kwietnia 2023r., II CSKP 1027/22, wyrok SN z 27 kwietnia 2023r., II CSKP 1016/22, wyrok SN z 10 marca 2023r., II CSKP 1102/22, wyrok SN z 7 lutego 2023, II CSKP 1334/22)</a:t>
            </a:r>
          </a:p>
          <a:p>
            <a:pPr marL="45720" indent="0" algn="just">
              <a:buNone/>
            </a:pPr>
            <a:endParaRPr lang="pl-PL" sz="1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91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+mn-lt"/>
                <a:ea typeface="Times New Roman" panose="02020603050405020304" pitchFamily="18" charset="0"/>
              </a:rPr>
              <a:t>Skutek - </a:t>
            </a:r>
            <a:r>
              <a:rPr lang="pl-PL" sz="2800" b="1" dirty="0">
                <a:effectLst/>
                <a:latin typeface="+mn-lt"/>
                <a:ea typeface="Calibri" panose="020F0502020204030204" pitchFamily="34" charset="0"/>
              </a:rPr>
              <a:t>zakaz zmiany treści albo uzupełniania postanowienia niedozwolonego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Wyjątki:</a:t>
            </a:r>
          </a:p>
          <a:p>
            <a:pPr marL="4572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Dopuszczalne jest zastąpienie niedozwolonego postanowienia umownego przepisem prawa krajowego o charakterze dyspozytywnym w sytuacjach, w których unieważnienie nieuczciwego warunku zobowiązywałaby sąd do stwierdzenia nieważności danej umowy w całości, narażając przez to konsumenta na szczególnie niekorzystne penalizujące go konsekwencje (wyrok TS z 3 października 2019r., C-260/18, wyrok TS z 18 listopada 2021 r., C-212/20, wyrok TS z 16 marca 2023r., C-6/22, uchwała Sądu Najwyższego z 7 maja 2021r., III CZP 6/21, ale: wyrok SN z 24 stycznia 2023r., II CSKP 303/22)</a:t>
            </a:r>
          </a:p>
          <a:p>
            <a:pPr marL="4572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Możliwa jest sytuacja, że w danym warunku umownym są zawarte dwie konstrukcje, z których tylko jedna jest abuzywna. Wówczas stwierdzenie abuzywności jednej z konstrukcji nie wyłącza związania drugą (wyrok TS z 29 kwietnia 2021 r., C-19/20, wyrok TS z 8 września 2022 r., C-80/21 – C-82/21, wyrok SN z 20 czerwca 2023r., II CSKP 1476/22 , wyrok SN z 1 czerwca 2022r., II CSKP 364/22, kwestii tej dotyczy sprawa C-301/23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58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+mn-lt"/>
                <a:ea typeface="Calibri" panose="020F0502020204030204" pitchFamily="34" charset="0"/>
              </a:rPr>
              <a:t>Skutek restytucyjny </a:t>
            </a:r>
            <a:r>
              <a:rPr lang="pl-PL" sz="28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orzeczenia stwierdzającego niedozwolony charakter postanowienia umownego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/>
            <a:r>
              <a:rPr lang="pl-PL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Warunek umowny uznany za nieuczciwy należy co do zasady uznać za nigdy nieistniejący, tak by nie wywoływał on skutków wobec konsumenta. W związku z tym sądowe stwierdzenie nieuczciwego charakteru takiego warunku powinno mieć co do zasady skutek w postaci przywrócenia sytuacji prawnej i faktycznej, w jakiej konsument znajdowałby się w braku warunku</a:t>
            </a:r>
          </a:p>
          <a:p>
            <a:pPr marL="342900" indent="-342900" algn="just"/>
            <a:r>
              <a:rPr lang="pl-PL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szczególności obowiązek wyłączenia przez sąd krajowy stosowania nieuczciwego warunku umownego nakazującego zapłatę kwot, które okazują się nienależne, wiąże się co do zasady z odpowiednim skutkiem restytucyjnym dotyczącym tych kwot</a:t>
            </a: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Wyłączenie ochrony wynikającej z dyrektywy 93/13</a:t>
            </a:r>
            <a:endParaRPr 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l-PL" sz="1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Konsument może złożyć oświadczenie o wyłączeniu ochrony wynikającej z dyrektywy 93/13</a:t>
            </a:r>
          </a:p>
          <a:p>
            <a:pPr marL="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Odstąpienie przez konsumenta od powołania się na niedozwolony charakter postanowienia umownego musi wynikać z jego wolnej i świadomej zgody. Musi zatem łączyć się z kompleksowym poinformowaniem go o skutkach prawnych wynikających z niedozwolonego charakteru postanowienia umownego oraz ewentualnej wadliwości umowy</a:t>
            </a:r>
          </a:p>
          <a:p>
            <a:pPr marL="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Wyłączenie w drodze umowy </a:t>
            </a: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dnia 9 maja 2019r., I CSK 242/18 </a:t>
            </a:r>
          </a:p>
          <a:p>
            <a:pPr marL="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Wyłączenie w drodze oświadczenia złożonego przed sądem - wyrok SN z dnia 2 czerwca 2021r., I CSKP 55/21, uchwała SN z dnia 15 września 2020r., III CZP 87/19, uchwała SN z dnia 7 maja 2021r., III CZP 6/21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49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Skutek – nieważność umowy kredytu frankowego</a:t>
            </a:r>
            <a:endParaRPr 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/>
          </a:bodyPr>
          <a:lstStyle/>
          <a:p>
            <a:pPr marL="285750" indent="-285750" algn="just"/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Nieważność umowy w rozumieniu dyrektywy 93/13 - wyrok TS z dnia 3 października 2019r., C-260/18 a także: </a:t>
            </a: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yrok TS z 14 marca 2019 r., C-118/17, wyrok TS z 7 listopada 2019r., C-349/18</a:t>
            </a:r>
          </a:p>
          <a:p>
            <a:pPr marL="285750" indent="-285750" algn="just"/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Nieważność umowy wskutek stwierdzenia niedozwolonego charakteru postanowień umownych w orzecznictwie Sądu Najwyższego:</a:t>
            </a:r>
          </a:p>
          <a:p>
            <a:pPr marL="457200" indent="-457200" algn="just">
              <a:buAutoNum type="arabicParenR"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</a:t>
            </a:r>
            <a:r>
              <a:rPr lang="pl-PL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przekształceniowa</a:t>
            </a: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 wyeliminowaniu ryzyka kursowego utrzymanie umowy o charakterze zamierzonym przez strony nie jest możliwe, co przemawia za jej całkowitą nieważnością, por. </a:t>
            </a: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zwłaszcza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13 października 2022r., II CSKP 864/22</a:t>
            </a:r>
          </a:p>
          <a:p>
            <a:pPr marL="457200" indent="-457200" algn="just">
              <a:buAutoNum type="arabicParenR"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deformacyjna – ocena czy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eliminacja niedozwolonego postanowienia umownego doprowadzi do takiej deformacji regulacji umownej, że na podstawie pozostałej jej treści nie da się odtworzyć treści praw i obowiązków stron</a:t>
            </a:r>
          </a:p>
          <a:p>
            <a:pPr marL="457200" indent="-457200" algn="just">
              <a:buFont typeface="Arial" panose="020B0604020202020204" pitchFamily="34" charset="0"/>
              <a:buAutoNum type="arabicParenR"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</a:t>
            </a:r>
            <a:r>
              <a:rPr lang="pl-PL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przekształceniowa</a:t>
            </a: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+ teoria deformacyjna, inne argumenty</a:t>
            </a:r>
          </a:p>
          <a:p>
            <a:pPr marL="45720" indent="0" algn="just">
              <a:buNone/>
            </a:pPr>
            <a:endParaRPr lang="pl-PL" sz="1800" dirty="0">
              <a:latin typeface="Times New Roman" panose="0202060305040502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47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Skutek – nieważność umowy kredytu frankowego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pl-PL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Nieważność umowy kredytu frankowego w orzecznictwie SN w 2023r.:</a:t>
            </a:r>
          </a:p>
          <a:p>
            <a:pPr marL="45720" indent="0" algn="just">
              <a:buNone/>
            </a:pPr>
            <a:r>
              <a:rPr lang="pl-PL" sz="1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Umowa jest nieważna </a:t>
            </a:r>
            <a:r>
              <a:rPr lang="pl-PL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l-PL" sz="14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28 lipca 2023r., II CSKP 611/22, wyrok SN z 23 czerwca 2023r., II CSKP 1464/22, wyrok SN z 22 czerwca 2023r., II CSKP 1484/22, wyrok SN z 14 czerwca 2023r., II CSKP 876/22, wyrok SN z 14 czerwca 2023r., II CSKP 254/22, wyrok SN z 6 czerwca 2023r., II CSKP 1159/22, wyrok SN z 6 czerwca 2023r., II CSKP 950/22, wyrok SN z 30 maja 2023r., II CSKP 1536/22 (~), wyrok SN z 25 maja 2023r., II CSKP 1311/22, wyrok SN z 25 maja 2023r., II CSKP 989/22, wyrok SN z 27 kwietnia 2023r., II CSKP 1027/22, wyrok SN z 27 kwietnia 2023r., II CSKP 1016/22, wyrok SN z 18 kwietnia 2023r., II CSKP 1511/22, wyrok SN z 13 kwietnia 2023r., II CSKP 1079/22, wyrok SN z 12 kwietnia 2023r., II CSKP 1531/22 (~), wyrok SN z 5 kwietnia 2023r., II CSKP 1477/22, wyrok SN z 5 kwietnia 2023r., II CSKP 1075/22, wyrok SN z 31 marca 2023r., II CSKP 775/22, postanowienie SN z 17 marca 2023 r., II CSKP 1486/22, wyrok SN z 17 marca 2023, II CSKP 988/22, wyrok SN z 15 marca 2023r., II CSKP 1835/22, wyrok SN z 10 marca 2023r., II CSKP 1102/22, wyrok SN z 10 marca 2023r., II CSKP 1017/22 (~), wyrok SN z 22 lutego 2023, II CSKP 1442/22, wyrok SN z 28 lutego 2023r., II CSKP 1440/22, wyrok SN z 22 lutego 2023r., II CSKP 1057/22, wyrok SN z 22 lutego 2023r., II CSKP 334/22, wyrok SN z 20 lutego 2023, II CSKP 809/22, wyrok SN z 9 lutego 2023r., II CSKP 2073/22, wyrok SN z 8 lutego 2023, II CSKP 978/22, wyrok SN z 8 lutego 2023, II CSKP 483/22, wyrok SN z 7 lutego 2023r., II CSKP 1541/22, wyrok SN z 7 lutego 2023, II CSKP 1334/22, wyrok SN z 31 stycznia 2023, II CSKP 941/22, wyrok SN z 26 stycznia 2023r., II CSKP 875/22, wyrok SN z 26 stycznia 2023, II CSKP 454/22, wyrok SN z 26 stycznia 2023, II CSKP 272/22, wyrok SN z 24 stycznia 2023r., II CSKP 303/22 (~)</a:t>
            </a:r>
          </a:p>
          <a:p>
            <a:pPr marL="45720" indent="0" algn="just">
              <a:buNone/>
            </a:pPr>
            <a:r>
              <a:rPr lang="pl-PL" sz="14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Brak nieważności </a:t>
            </a:r>
            <a:r>
              <a:rPr lang="pl-PL" sz="14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l-PL" sz="14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19 września 2023r., II CSKP 1627/22, wyrok SN z 28 lipca 2023r., II CSKP 1031/22, wyrok SN z 20 czerwca 2023r., II CSKP 1476/22, wyrok SN z 16 maja 2023r., II CSKP 1042/22, wyrok SN z 17 marca 2023r., II CSKP 924/22</a:t>
            </a:r>
            <a:endParaRPr lang="pl-PL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49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/>
          </a:bodyPr>
          <a:lstStyle/>
          <a:p>
            <a:pPr algn="ctr"/>
            <a:r>
              <a:rPr lang="pl-P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Ogólna charakterystyka umowy kredytu frankowego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Rodzaje umów kredytu w walucie obcej – kredyt indeksowany, kredyt denominowany (brak różnic - wyrok Sądu Najwyższego z 13 maja 2022r., II CSKP 293/22, wyrok Sądu Najwyższego z 13 maja 2022r., II CSKP 405/22, są różnice - wyrok SN z 9 grudnia 2022r., II CSKP 1262/22)</a:t>
            </a:r>
          </a:p>
          <a:p>
            <a:pPr marL="285750" indent="-285750" algn="just"/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Kredyt frankowy to nie jest kredyt walutowy (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10 maja 2022r., II CSKP 694/22, wyrok Sądu Najwyższego z 13 maja 2022r., II CSKP 405/22, wyrok SN z 20 maja 2022r., II CSKP 713/22, wyrok Sądu Najwyższego z 26 maja 2022r., II CSKP 650/22, wyrok SN z 24 czerwca 2022r., II CSKP 10/22, wyrok SN z 9 grudnia 2022r., II CSKP 1262/22)</a:t>
            </a:r>
          </a:p>
          <a:p>
            <a:pPr marL="285750" indent="-285750" algn="just"/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Kredyt frankowy jako kredyt waloryzowany do waluty obcej (wyrok Sądu Najwyższego z 13 maja 2022r., II CSKP 405/22, wyrok SN z 24 czerwca 2022r., II CSKP 10/22, wyrok SN z 9 grudnia 2022r., II CSKP 1262/22, wyrok SN z 9 grudnia 2022r., II CSKP 1262/22, wyrok SN z 31 stycznia 2023r., II CSKP 1200/22)</a:t>
            </a:r>
          </a:p>
          <a:p>
            <a:pPr marL="285750" indent="-285750" algn="just"/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Wzajemny charakter umowy kredytu frankowego </a:t>
            </a:r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(uchwała SN z dnia 16 lutego 2021 r., III CZP 11/20, uchwała siedmiu sędziów </a:t>
            </a:r>
            <a:r>
              <a:rPr lang="pl-PL" sz="1600" kern="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SNz</a:t>
            </a:r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dnia 7 maja 2021 r., III CZP 6/21, wyrok SN z 17 marca 2022r., II CSKP 474/22, wyrok SN z dnia 7 marca 2017 r., II CSK 281/16, wyrok SN z dnia 7 kwietnia 2011r., IV CSK 422/10)</a:t>
            </a:r>
            <a:endParaRPr lang="pl-P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76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Skutek – nieważność umowy kredytu frankowego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SN (brak nieważności):</a:t>
            </a:r>
          </a:p>
          <a:p>
            <a:pPr marL="285750" indent="-285750" algn="just"/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Konsekwencja zastosowania teorii deformacyjnej</a:t>
            </a: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18 sierpnia 2022r., II CSKP 387/22, wyrok SN z 8 września 2022r., II CSKP 1094/22, wyrok SN z 28 września 2022r., II CSKP 412/22, wyrok SN z 17 marca 2023r., II CSKP 924/22</a:t>
            </a:r>
          </a:p>
          <a:p>
            <a:pPr marL="285750" indent="-285750" algn="just"/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Wystarczy eliminacja postanowienia marżowego - wyrok SN z 20 czerwca 2023r., II CSKP 1476/22)</a:t>
            </a:r>
          </a:p>
          <a:p>
            <a:pPr marL="285750" indent="-285750" algn="just"/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Można zastosować średni kurs NBP - wyrok SN z 19 września 2023r., II CSKP 1627/22)</a:t>
            </a:r>
          </a:p>
          <a:p>
            <a:pPr marL="285750" indent="-285750" algn="just"/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Braki w uzasadnieniu, brak poinformowania konsumenta o konsekwencjach zastosowania przepisów o niedozwolonych postanowieniach umownych -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16 maja 2023r., II CSKP 1042/22, wyrok SN z 23 czerwca 2022r., II CSKP 401/22, wyrok SN z 23 czerwca 2022r., II CSKP 487/22, wyrok SN z 16 maja 2023r., II CSKP 1042/22, wyrok SN z 28 lipca 2023r., II CSKP 1031/22</a:t>
            </a:r>
          </a:p>
          <a:p>
            <a:pPr marL="285750" indent="-285750" algn="just"/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Brak zastosowania przepisów o niedozwolonych postanowieniach umownych</a:t>
            </a: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9 września 2022r., II CSKP 794/22</a:t>
            </a: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068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Skutek – nieważność umowy kredytu frankowego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 lnSpcReduction="10000"/>
          </a:bodyPr>
          <a:lstStyle/>
          <a:p>
            <a:pPr marL="45720" indent="0" algn="just">
              <a:spcBef>
                <a:spcPts val="600"/>
              </a:spcBef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19 września 2023r., II CSKP 1627/22: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spcBef>
                <a:spcPts val="600"/>
              </a:spcBef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Klauzula waloryzacja jest określona w sposób jednoznaczny i nie dotyczy świadczenia głównego</a:t>
            </a:r>
          </a:p>
          <a:p>
            <a:pPr marL="285750" indent="-285750" algn="just">
              <a:spcBef>
                <a:spcPts val="600"/>
              </a:spcBef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Klauzula waloryzacja wadliwie określająca przeliczenie do waluty obcej nie jest nieważna. Sprecyzowanie przelicznika służącego do waloryzacji świadczenia pieniężnego nie jest konieczne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spcBef>
                <a:spcPts val="600"/>
              </a:spcBef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Brak jest podstaw do przyjęcia nieważności umowy z powodu braku przelicznika. Byłoby to dopuszczalne tylko w razie przyjęcia, że właśnie ten przelicznik był dla stron kluczowy i bez tego konkretnego przelicznika nie zawarłyby umowy</a:t>
            </a:r>
          </a:p>
          <a:p>
            <a:pPr marL="285750" indent="-285750" algn="just">
              <a:spcBef>
                <a:spcPts val="600"/>
              </a:spcBef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Taka sytuacja nie zachodzi w ramach kredytów frankowych. Wolą kredytobiorców było uzyskania kredytu oprocentowanego w oparciu o stopę LIBOR w zamian za przyjęcie na siebie ryzyka związane z możliwością wzrostu kursu franka. Brak odesłania do tabel banku nie wpłynąłby na wolę kredytobiorców (art. 58§3 k.c.)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spcBef>
                <a:spcPts val="600"/>
              </a:spcBef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 do zasady można zastosować średni kurs NBP </a:t>
            </a:r>
          </a:p>
          <a:p>
            <a:pPr marL="285750" indent="-285750" algn="just">
              <a:spcBef>
                <a:spcPts val="600"/>
              </a:spcBef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sprawie można zastosować art. 56 k.c.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spcBef>
                <a:spcPts val="600"/>
              </a:spcBef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Skutek odstraszający nie musi być realizowany na płaszczyźnie cywilnoprawnej</a:t>
            </a:r>
          </a:p>
          <a:p>
            <a:pPr marL="285750" indent="-285750" algn="just">
              <a:spcBef>
                <a:spcPts val="600"/>
              </a:spcBef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Zastrzeżenia dotyczące umów kredytu frankowego wynikają ze wzrostu kursu franka, zatem mieszczą się w ramach art. 357</a:t>
            </a:r>
            <a:r>
              <a:rPr lang="pl-PL" sz="1800" baseline="30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k.c. </a:t>
            </a: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0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Żądanie ustalenia (stwierdzenia) nieważności umowy</a:t>
            </a:r>
            <a:endParaRPr 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 fontScale="77500" lnSpcReduction="20000"/>
          </a:bodyPr>
          <a:lstStyle/>
          <a:p>
            <a:pPr marL="45720" indent="0" algn="just">
              <a:spcBef>
                <a:spcPts val="0"/>
              </a:spcBef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 prawny w sprawie dotyczącej wadliwej umowy kredytu frankowego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odnoszący się zatem jedynie do roszczenia dotyczącego zapłaty nie kończy w definitywny sposób powstałego między stronami sporu. Kwestia wzajemnego rozliczenia jest bowiem jedynie konsekwencją stwierdzenia nieważności umowy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Nawet w przypadku zasądzenia na rzecz powódki dochodzonej przez nią kwoty, bez umieszczenia w sentencji stosownej wzmianki odnośnie do ustalenia nieważności umowy, wiązać ją dalej będzie sporna umowa kredytu. Wynikający z wyroku stan związania ograniczony jest jednak, co do zasady, tylko do rozstrzygnięcia zawartego w sentencji orzeczenia i nie obejmuje jego motywów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(wyrok SN z 17 marca 2022r., II CSKP 474/22, wyrok SN z 10 maja 2022r., II CSKP 163/22, wyrok SN z 18 maja 2022r., II CSKP 1030/22, wyrok SN z 19 maja 2022r., II CSKP 797/22, wyrok SN z 19 maja 2022r., II CSKP 1104/22, wyrok SN z 20 czerwca 2022r., II CSKP 701/22, wyrok SN z 23 czerwca 2022r., II CSKP 616/22, wyrok SN z 31 stycznia 2023r., II CSKP 1200/22)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l-PL" sz="1800" kern="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</a:pP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23 czerwca 2022r., II CSKP 36/22</a:t>
            </a:r>
            <a:r>
              <a:rPr lang="pl-PL" sz="18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Wejście w życie ustawy </a:t>
            </a:r>
            <a:r>
              <a:rPr lang="pl-PL" sz="1800" i="1" kern="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antyspreadowej</a:t>
            </a:r>
            <a:r>
              <a:rPr lang="pl-PL" sz="1800" i="1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 usunęło niepewności co do sytuacji prawnej powodów oraz potrzeby udzielenia im ochrony prawnej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</a:pP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TSUE z dnia 23 listopada 2023 r. (C‑321/22)</a:t>
            </a:r>
          </a:p>
          <a:p>
            <a:pPr marL="0" lvl="0" indent="0" algn="just">
              <a:lnSpc>
                <a:spcPct val="150000"/>
              </a:lnSpc>
              <a:spcBef>
                <a:spcPts val="600"/>
              </a:spcBef>
              <a:spcAft>
                <a:spcPts val="800"/>
              </a:spcAft>
              <a:buNone/>
            </a:pPr>
            <a:endParaRPr lang="pl-PL" sz="1800" dirty="0">
              <a:latin typeface="Times New Roman" panose="0202060305040502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24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Żądanie ustalenia (stwierdzenia) nieważności umowy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/>
          </a:bodyPr>
          <a:lstStyle/>
          <a:p>
            <a:pPr marL="285750" indent="-285750" algn="just"/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Dopuszczalność jednoczesnego dochodzenia żądania o ustalenie i o zapłatę</a:t>
            </a:r>
          </a:p>
          <a:p>
            <a:pPr marL="285750" indent="-285750" algn="just"/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Dopuszczalność ustalenia nieważności umowy kredytu frankowego, jeśli umowa została wykonana 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/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Dopuszczalność ustalenia nieważności umowy kredytu frankowego w osobnym punkcie wyroku mimo braku żądania, por. wyrok SN z 19 maja 2022r., II CSKP 398/22 (?)</a:t>
            </a:r>
          </a:p>
          <a:p>
            <a:pPr marL="285750" indent="-285750" algn="just"/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Kształt powództwa ustalającego</a:t>
            </a:r>
          </a:p>
          <a:p>
            <a:pPr marL="0" indent="0" algn="just">
              <a:buNone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SN z 1 czerwca 2022r., II CSKP 364/22 - </a:t>
            </a: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Powództwo z art. 189 k.p.c. dotyczy ustalenia istnienia lub nieistnienia praw i stosunków prawnych. Umowa jest tylko jednym z faktów, powodujących normowanie stosunków między stronami przez ustawę. W konsekwencji nie mieści się w ramach określonych art. 189 k.p.c. żądanie ustalenia m. in. nieważności umowy. Zaistnienie w przeszłości określonego faktu nie wyklucza przecież późniejszych faktów, które mogą wpłynąć na inne ukształtowanie się stosunków prawnych lub praw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26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Żądanie ustalenia (stwierdzenia) nieważności umowy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pl-PL" sz="1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Wielopodmiotowość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just"/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 stronie powodów zachodzi współuczestnictwo konieczne (wyrok Sądu Apelacyjnego w Warszawie z dnia 27 kwietnia 2022 r., V </a:t>
            </a:r>
            <a:r>
              <a:rPr lang="pl-PL" sz="1800" kern="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ACa</a:t>
            </a: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805/21, wyrok Sądu Apelacyjnego w Warszawie z dnia 31 stycznia 2022 r., VI </a:t>
            </a:r>
            <a:r>
              <a:rPr lang="pl-PL" sz="1800" kern="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ACa</a:t>
            </a: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15/21)</a:t>
            </a:r>
            <a:endParaRPr lang="pl-PL" sz="18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 stronie powodów nie zachodzi współuczestnictwo konieczne </a:t>
            </a:r>
            <a:r>
              <a:rPr lang="pl-PL" sz="18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Sądu Apelacyjnego w Warszawie z 7 września 2022 roku, I </a:t>
            </a:r>
            <a:r>
              <a:rPr lang="pl-PL" sz="1800" kern="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ACa</a:t>
            </a: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364/22, wyrok Sądu Apelacyjnego w Warszawie z dnia 25 lutego 2022r., V </a:t>
            </a:r>
            <a:r>
              <a:rPr lang="pl-PL" sz="1800" kern="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ACa</a:t>
            </a: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418/21)</a:t>
            </a:r>
          </a:p>
          <a:p>
            <a:pPr algn="just"/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Uchwała Sądu Najwyższego z dnia 19 października 2023 r. (III CZP 12/23)</a:t>
            </a:r>
            <a:r>
              <a:rPr lang="pl-PL" sz="18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sprawie przeciwko bankowi o ustalenie nieważności umowy kredytu nie zachodzi po stronie powodowej współuczestnictwo konieczne wszystkich kredytobiorców</a:t>
            </a:r>
            <a:endParaRPr lang="pl-PL" sz="18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l-PL" sz="18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Uchwała Sądu Najwyższego z 26 października 2023 r. (III CZP 156/22) - W sprawie o ustalenie nieważności umowy kredytu i o zwrot nienależnych świadczeń spełnionych na jej podstawie po stronie powodowej nie zachodzi współuczestnictwo konieczne kredytobiorców</a:t>
            </a:r>
            <a:endParaRPr lang="pl-PL" sz="1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07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Żądanie ustalenia (stwierdzenia) nieważności umowy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Zabezpieczenie żądania ustalającego</a:t>
            </a:r>
          </a:p>
          <a:p>
            <a:pPr marL="45720" indent="0" algn="just">
              <a:buNone/>
            </a:pPr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TSUE z 15  czerwca 2023r., C-287/22 (wcześniej też: wyrok TSUE z 14 marca 2013r., C-415/11, postanowienie TSUE z 26 października 2016r., C-568/14)</a:t>
            </a:r>
          </a:p>
          <a:p>
            <a:pPr marL="45720" indent="0" algn="just">
              <a:buNone/>
            </a:pPr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Narusza art. 6 ust. 1 dyrektywy 93/13 sytuacja, gdy prawomocne orzeczenie nie prowadzi do przywrócenia sytuacji prawnej i faktycznej, w jakiej znajdowałby się konsument w braku niedozwolonego postanowienia umownego, ponieważ zgodnie z mającymi zastosowanie przepisami proceduralnymi jedynie część zapłaconej już kwoty mogłaby być przedmiotem tego ostatecznego orzeczenia (pkt 48)</a:t>
            </a:r>
            <a:endParaRPr lang="pl-PL" sz="16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takich okolicznościach zastosowanie środka tymczasowego mającego na celu zawieszenie spłaty rat miesięcznych może być konieczne dla zapewnienia pełnej skuteczności przyszłego orzeczenia, skutku restytucyjnego, jaki pociąga ono za sobą, a tym samym skuteczności ochrony zapewnionej przez dyrektywę 93/13 (pkt 49)</a:t>
            </a:r>
          </a:p>
          <a:p>
            <a:pPr marL="45720" indent="0" algn="just">
              <a:buNone/>
            </a:pPr>
            <a:r>
              <a:rPr lang="pl-PL" sz="16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Dwie przesłanki: uprawdopodobnienie nieważności albo przynajmniej zasądzenia zwrotu </a:t>
            </a:r>
            <a:r>
              <a:rPr lang="pl-PL" sz="16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zwrot miesięcznych rat (przesłanka 1) ustalenie, że zawieszenie ciążącego na tym konsumencie obowiązku spłaty tych rat miesięcznych na czas trwania danego postępowania jest konieczne dla ochrony skutku restytucyjnego (przesłanka 2)</a:t>
            </a:r>
            <a:endParaRPr lang="pl-P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855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Żądanie ustalenia (stwierdzenia) nieważności umowy</a:t>
            </a:r>
            <a:endParaRPr lang="pl-PL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 fontScale="25000" lnSpcReduction="20000"/>
          </a:bodyPr>
          <a:lstStyle/>
          <a:p>
            <a:pPr marL="4572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5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Żądanie ustalenia a upadłość banku</a:t>
            </a:r>
          </a:p>
          <a:p>
            <a:pPr marL="4572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5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Postanowienie SN z 29 września 2023r. (III CZ 265/23):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sz="5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Sprawa o ustalenie i zapłatę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sz="5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Orzeczenie dotyczy rozpoznania zażalenia na postanowienie o odrzuceniu wniosku o przywrócenie terminu oraz o odrzuceniu skargi kasacyjnej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sz="5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Przedmiotem postępowania, w toku którego wywiedziono zażalenie na postanowienie o odrzuceniu skargi kasacyjnej, jest żądanie ustalenia nieważności umowy kredytowej oraz żądanie zapłaty. Roszczenia te dotyczą masy upadłości, ponieważ odnoszą się do praw i obowiązków dotyczących mienia wchodzącego w skład masy upadłości; mogą oddziaływać (korzystnie lub niekorzystnie) na majątek wchodzący w skład masy upadłości</a:t>
            </a:r>
          </a:p>
          <a:p>
            <a:pPr marL="45720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pl-PL" sz="5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5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Odmiennie np. postanowienie SA w Katowicach z 4 grudnia 2023r. (I </a:t>
            </a:r>
            <a:r>
              <a:rPr lang="pl-PL" sz="56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Aca</a:t>
            </a:r>
            <a:r>
              <a:rPr lang="pl-PL" sz="5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2064/23)</a:t>
            </a:r>
          </a:p>
          <a:p>
            <a:pPr marL="4572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5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Argumenty na rzecz innego stanowiska: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</a:pPr>
            <a:r>
              <a:rPr lang="pl-PL" sz="5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Sprawa o ustalenie to nie jest to sprawa o wierzytelność podlegającą ujęciu na liście wierzytelności, jest to inne postępowania dotyczące masy upadłości (144, 145 PU). Sprawa może być podjęta przez sąd po ustaleniu osoby syndyka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800"/>
              </a:spcAft>
            </a:pPr>
            <a:r>
              <a:rPr lang="pl-PL" sz="5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 nie dotyczy spraw o ustalenie lub ukształtowanie. Sprawa o ustalenie bezpośrednio nie wpływa na kształt listy wierzytelności, wpis na listę wierzytelności nie wiąże sądu w sprawie o ustalenie</a:t>
            </a:r>
          </a:p>
          <a:p>
            <a:pPr marL="4572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169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4D950C-7F26-25DE-143B-BB9D9DD42C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Dziękuję za uwagę!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8D76906-451E-A5D9-CEB4-D68A334288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dr Łukasz Węgrzynowski</a:t>
            </a:r>
          </a:p>
        </p:txBody>
      </p:sp>
    </p:spTree>
    <p:extLst>
      <p:ext uri="{BB962C8B-B14F-4D97-AF65-F5344CB8AC3E}">
        <p14:creationId xmlns:p14="http://schemas.microsoft.com/office/powerpoint/2010/main" val="331096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Autofit/>
          </a:bodyPr>
          <a:lstStyle/>
          <a:p>
            <a:pPr algn="ctr"/>
            <a:r>
              <a:rPr lang="pl-PL" sz="24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Regulacje prawne dotyczące umowy kredytu frankowego</a:t>
            </a:r>
            <a:endParaRPr 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69 ust. 2 pkt 4a ustawy z dnia 29 sierpnia 1997 r. „Prawo bankowe”  umowa kredytu powinna określać: </a:t>
            </a:r>
          </a:p>
          <a:p>
            <a:pPr marL="0" indent="0" algn="just">
              <a:buNone/>
            </a:pPr>
            <a:r>
              <a:rPr lang="pl-PL" sz="19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przypadku umowy o kredyt denominowany lub indeksowany do waluty innej niż waluta polska, szczegółowe zasady określania sposobów i terminów ustalania kursu wymiany walut, na podstawie którego w szczególności wyliczana jest kwota kredytu, jego transz i rat kapitałowo-odsetkowych oraz zasad przeliczania na walutę wypłaty albo spłaty kredytu</a:t>
            </a:r>
          </a:p>
          <a:p>
            <a:pPr marL="0" indent="0" algn="just">
              <a:buNone/>
            </a:pPr>
            <a:r>
              <a:rPr lang="pl-PL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69 ust. 3 ustawy z dnia 29 sierpnia 1997 r. „Prawo bankowe” </a:t>
            </a:r>
          </a:p>
          <a:p>
            <a:pPr marL="0" indent="0" algn="just">
              <a:buNone/>
            </a:pPr>
            <a:r>
              <a:rPr lang="pl-PL" sz="19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przypadku umowy o kredyt denominowany lub indeksowany do waluty innej niż waluta polska, kredytobiorca może dokonywać spłaty rat kapitałowo-odsetkowych oraz dokonać przedterminowej spłaty pełnej lub częściowej kwoty kredytu bezpośrednio w tej walucie. W tym przypadku w umowie o kredyt określa się także zasady otwarcia i prowadzenia rachunku służącego do gromadzenia środków przeznaczonych na spłatę kredytu oraz zasady dokonywania spłaty za pośrednictwem tego rachunku</a:t>
            </a:r>
          </a:p>
          <a:p>
            <a:pPr marL="0" indent="0" algn="just">
              <a:buNone/>
            </a:pPr>
            <a:r>
              <a:rPr lang="pl-PL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75b ustawy z dnia 29 sierpnia 1997 r. „Prawo bankowe” </a:t>
            </a:r>
          </a:p>
          <a:p>
            <a:pPr marL="0" indent="0" algn="just">
              <a:buNone/>
            </a:pPr>
            <a:r>
              <a:rPr lang="pl-PL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4 ustawy </a:t>
            </a:r>
            <a:r>
              <a:rPr lang="pl-PL" sz="19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antyspreadowej</a:t>
            </a:r>
            <a:endParaRPr lang="pl-PL" sz="1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82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Autofit/>
          </a:bodyPr>
          <a:lstStyle/>
          <a:p>
            <a:pPr algn="ctr"/>
            <a:r>
              <a:rPr lang="pl-PL" sz="18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Regulacje prawne dotyczące umowy kredytu frankowego - ustawa z dnia 23 marca 2017 r. „o kredycie hipotecznym oraz o nadzorze nad pośrednikami kredytu hipotecznego i agentami”</a:t>
            </a: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l-PL" sz="23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4 pkt 23 UKH</a:t>
            </a:r>
          </a:p>
          <a:p>
            <a:pPr marL="0" indent="0" algn="just">
              <a:buNone/>
            </a:pPr>
            <a:r>
              <a:rPr lang="pl-PL" sz="23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Umowa o kredyt hipoteczny w walucie obcej - umowę o kredyt hipoteczny, w której kredyt jest w walucie innej niż waluta, w której konsument otrzymuje dochód lub posiada aktywa, z których kredyt hipoteczny ma zostać spłacony, lub w walucie innej niż waluta państwa członkowskiego, w którym konsument ma miejsce zamieszkania</a:t>
            </a:r>
          </a:p>
          <a:p>
            <a:pPr marL="0" indent="0" algn="just">
              <a:buNone/>
            </a:pPr>
            <a:r>
              <a:rPr lang="pl-PL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6 UKH</a:t>
            </a:r>
          </a:p>
          <a:p>
            <a:pPr marL="0" indent="0" algn="just">
              <a:buNone/>
            </a:pPr>
            <a:r>
              <a:rPr lang="pl-PL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Kredyt hipoteczny może zostać udzielony wyłącznie w walucie lub indeksowany do waluty, w której konsument uzyskuje większość swoich dochodów lub posiada większość środków finansowych lub innych aktywów wycenianych w walucie udzielenia kredytu hipotecznego lub walucie, do której kredyt hipoteczny jest indeksowany</a:t>
            </a:r>
          </a:p>
          <a:p>
            <a:pPr marL="0" indent="0" algn="just">
              <a:buNone/>
            </a:pPr>
            <a:r>
              <a:rPr lang="pl-PL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przypadku umowy o kredyt hipoteczny w walucie obcej kredytodawca, na wniosek konsumenta, jest obowiązany dokonać zmiany waluty umowy o kredyt hipoteczny na inną walutę</a:t>
            </a:r>
          </a:p>
          <a:p>
            <a:pPr marL="0" indent="0" algn="just">
              <a:buNone/>
            </a:pPr>
            <a:r>
              <a:rPr lang="pl-PL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zmiany stosuje się średni kurs waluty ogłoszony przez Narodowy Bank Polski w dniu złożenia wniosku</a:t>
            </a:r>
          </a:p>
          <a:p>
            <a:pPr marL="0" indent="0" algn="just">
              <a:buNone/>
            </a:pPr>
            <a:endParaRPr lang="pl-PL" sz="2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l-PL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30 UKH </a:t>
            </a:r>
          </a:p>
          <a:p>
            <a:pPr marL="0" indent="0" algn="just">
              <a:buNone/>
            </a:pPr>
            <a:r>
              <a:rPr lang="pl-PL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przypadku umowy o kredyt hipoteczny w walucie obcej konsument może dokonywać spłaty rat kapitałowo-odsetkowych bezpośrednio w tej walucie</a:t>
            </a:r>
          </a:p>
          <a:p>
            <a:pPr marL="45720" indent="0" algn="just">
              <a:buNone/>
            </a:pPr>
            <a:endParaRPr lang="pl-PL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36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Autofit/>
          </a:bodyPr>
          <a:lstStyle/>
          <a:p>
            <a:pPr algn="ctr"/>
            <a:r>
              <a:rPr lang="pl-PL" sz="2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Niedozwolone postanowienia umowne jako instrument umożliwiający skuteczne kwestionowanie umów kredytu frankowego</a:t>
            </a:r>
            <a:endParaRPr lang="pl-PL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Autofit/>
          </a:bodyPr>
          <a:lstStyle/>
          <a:p>
            <a:pPr marL="45720" indent="0" algn="just">
              <a:spcBef>
                <a:spcPts val="800"/>
              </a:spcBef>
              <a:buNone/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Konsekwencje unijnego charakteru roszczeń wynikających z niedozwolonych postanowień umownych:</a:t>
            </a:r>
          </a:p>
          <a:p>
            <a:pPr marL="285750" indent="-285750" algn="just">
              <a:spcBef>
                <a:spcPts val="800"/>
              </a:spcBef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Zagadnienia proceduralne -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obowiązuje zasada autonomii proceduralnej państwa członkowskiego. Proceduralne reguły realizacji roszczeń unijnych określa prawo procesowe państwa członkowskiego, jednak regulacja musi być zgodna z zasadą równoważności i skuteczności</a:t>
            </a:r>
          </a:p>
          <a:p>
            <a:pPr marL="285750" indent="-285750" algn="just">
              <a:spcBef>
                <a:spcPts val="800"/>
              </a:spcBef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Zagadnienia materialnoprawne -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Trybunał dokonuje wykładni kryteriów dotyczących kwestii materialnoprawnych związanych ze stosowaniem dyrektywy 93/13, natomiast zadaniem sądu krajowego jest dokonanie skonkretyzowanej kwalifikacji prawnej danej kwestii w oparciu o wskazane kryteria</a:t>
            </a:r>
          </a:p>
          <a:p>
            <a:pPr marL="285750" indent="-285750" algn="just">
              <a:spcBef>
                <a:spcPts val="800"/>
              </a:spcBef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Wykładnia </a:t>
            </a:r>
            <a:r>
              <a:rPr lang="pl-PL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prounijna</a:t>
            </a: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obowiązkiem sądu krajowego jest możliwie pełna (</a:t>
            </a:r>
            <a:r>
              <a:rPr lang="pl-PL" sz="1600" i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far as </a:t>
            </a:r>
            <a:r>
              <a:rPr lang="pl-PL" sz="1600" i="1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possible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realizacja celów dyrektywy</a:t>
            </a:r>
          </a:p>
          <a:p>
            <a:pPr marL="285750" indent="-285750" algn="just">
              <a:spcBef>
                <a:spcPts val="800"/>
              </a:spcBef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Autonomia pojęciowa TSUE -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Trybunał posługuje się poszczególnymi terminami prawnymi w znaczeniu autonomicznym</a:t>
            </a:r>
          </a:p>
          <a:p>
            <a:pPr marL="285750" indent="-285750" algn="just">
              <a:spcBef>
                <a:spcPts val="800"/>
              </a:spcBef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Zakres przedmiotowy dyrektywy 93/13 – art. 1 ust. 1 i ust. 2 dyrektywy.</a:t>
            </a:r>
          </a:p>
          <a:p>
            <a:pPr marL="285750" indent="-285750" algn="just">
              <a:spcBef>
                <a:spcPts val="800"/>
              </a:spcBef>
            </a:pP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Zakres przedmiotowy dyrektywy nie należy mylić z zakresem oddziaływania regulacji zawartych w dyrektywie 93/13 na krajowy porządek prawny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1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Zakres podmiotowy dyrektywy 93/13</a:t>
            </a:r>
            <a:endParaRPr 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2 pkt b dyrektywy 93/13, art. 2 pkt c dyrektywy 93/13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Zagadnienia ogólne - wyrok TSUE z 21 marca 2019r., C-590/17, wyrok TSUE z 17 maja 2018 r., C-147/16, wyrok TSUE z 15 stycznia 2015 r., C-537/13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Wyrok TSUE z 21 września 2023r., C-139/22 (statusu konsumenta nie pozbawia okoliczność, że to pracownik przedsiębiorcy, który ma wiedzę)</a:t>
            </a:r>
            <a:endParaRPr lang="pl-PL" sz="1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Kwestie sporne</a:t>
            </a: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kryterium czy zachodzi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strukturalna asymetria między stronami umowy (wyrok TSUE z 21 marca 2019r., C-590/17, wyrok TSUE z 17 maja 2018 r., C-147/16, wyrok TS z 3 września 2015 r., C-110/14, wyrok TSUE z 15 stycznia 2015 r., C-537/13)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Kwestie sporne - wyrok TSUE z 8  czerwca 2023r, 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C-570/21 (cel dominujący)</a:t>
            </a: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wyrok TSUE z 27 października 2022r., C-485/21 (zamieszkanie)</a:t>
            </a:r>
            <a:endParaRPr lang="pl-PL" sz="1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Orzeczenia wcześniejsze: wyrok SN z 27 maja 2022r., II CSKP 314/22, wyrok SN z 18 maja 2022r., II CSKP 362/22, wyrok SN z 13 września 2022r., II CSKP 757/22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Orzeczenia z 2023r.: wyrok SN z 14 czerwca 2023r., II CSKP 254/22, wyrok SN z 18 kwietnia 2023r., II CSKP 914/22, wyrok SN z 6 kwietnia 2023r., II CSKP 491/22</a:t>
            </a:r>
          </a:p>
          <a:p>
            <a:pPr marL="45720" indent="0" algn="just">
              <a:buNone/>
            </a:pPr>
            <a:endParaRPr lang="pl-PL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387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Niedozwolone postanowienia umowne – wstępne warunki kontroli sądowej</a:t>
            </a:r>
            <a:endParaRPr 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pl-PL" sz="16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Postanowienie nie zostało uzgodnione indywidualne</a:t>
            </a:r>
          </a:p>
          <a:p>
            <a:pPr algn="just">
              <a:spcBef>
                <a:spcPts val="1200"/>
              </a:spcBef>
              <a:buAutoNum type="arabicParenR"/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Postanowienia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sporządzone wcześniej i konsument nie miał w związku z tym wpływu na ich treść</a:t>
            </a:r>
            <a:endParaRPr lang="pl-P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Nie wystarczy wybór jednej z kilku ofert, nie wystarczy ogólne negocjowanie umowy, nie wystarczy, że konsument znał i rozumiał treść postanowienia oraz zgodził się na wprowadzenie go do umowy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3)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Przedsiębiorca musi wykazać, że przedmiotem negocjacji było konkretne jej postanowienie, które potencjalnie może zostać uznane za niedozwolone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Postanowienie nie określa głównych świadczeń stron, jeżeli zostały sformułowane w sposób jednoznaczny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Postanowienia określające wprost relację świadczeń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Inne postanowienia, o ile określają podstawowe świadczenia w ramach danej umowy i z tego względu charakteryzują tę umowę</a:t>
            </a:r>
            <a:endParaRPr lang="pl-P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3) W orzecznictwie TSUE przyjęto, że w tym wyłączeniu mieszczą się warunki określające walutę spłaty kredytu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4) Warunek musi być wyrażony prostym i zrozumiałym językiem – zasada przejrzystości materialnej umowy konsumenckiej</a:t>
            </a:r>
            <a:endParaRPr lang="pl-PL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12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Przesłanki uznania postanowienia umownego za niedozwolone</a:t>
            </a:r>
            <a:endParaRPr lang="pl-P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pl-PL" sz="16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Postanowienie sprzeczne z dobrymi obyczajami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(z wymogami dobrej wiary ) - sąd krajowy musi ocenić, czy przedsiębiorca traktujący konsumenta w sposób sprawiedliwy i słuszny mógłby racjonalnie spodziewać się, iż konsument ten przyjąłby taki warunek w drodze negocjacji indywidualnych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Postanowienie rażąco narusza interesy konsumenta </a:t>
            </a: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(powoduje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znaczącą nierównowaga praw i obowiązków) – chodzi o wystarczająco poważne naruszenie sytuacji prawnej konsumenta: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ograniczenia treści praw, które zgodnie z przepisami przysługują konsumentowi na podstawie tej umowy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wprowadzenie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przeszkody w wykonywaniu praw konsumenta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3)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nałożenia na konsumenta dodatkowego obowiązku, którego nie przewidują przepisy krajowe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Oceny należy dokonywać w odniesieniu do chwili zawarcia tej umowy</a:t>
            </a:r>
            <a:r>
              <a:rPr lang="pl-PL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l-P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uchwała siedmiu sędziów SN z 20 czerwca 2018r., III CZP 29/17)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16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Przy ocenie należy uwzględnić </a:t>
            </a:r>
            <a:r>
              <a:rPr lang="pl-PL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rodzaj towarów lub usług, których umowa dotyczy, inne warunki tej umowy lub innej umowy, od której ta jest zależna. Należy również rozważyć skutki, jakie dany warunek umowny może wywoływać w ramach prawa krajowego</a:t>
            </a:r>
          </a:p>
          <a:p>
            <a:pPr marL="45720" indent="0" algn="just">
              <a:buNone/>
            </a:pPr>
            <a:endParaRPr lang="pl-PL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950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034FD-A701-26C3-1CD8-F4A4B45A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591344"/>
          </a:xfrm>
        </p:spPr>
        <p:txBody>
          <a:bodyPr>
            <a:noAutofit/>
          </a:bodyPr>
          <a:lstStyle/>
          <a:p>
            <a:pPr algn="ctr"/>
            <a:r>
              <a:rPr lang="pl-PL" sz="2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Wady prawne umów kredytu frankowego możliwe do uwzględnienia na podstawie przepisów o niedozwolonych postanowieniach umownych</a:t>
            </a:r>
            <a:endParaRPr lang="pl-PL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9E1889-079D-26A3-4E69-5B57CA34D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268760"/>
            <a:ext cx="8686801" cy="4751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Abuzywne klauzule waloryzacyjne - umowa nie wskazywała konkretnych i obiektywnych kryteriów zmian stosowanych kursów walutowych</a:t>
            </a:r>
          </a:p>
          <a:p>
            <a:pPr marL="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Abuzywne klauzule </a:t>
            </a:r>
            <a:r>
              <a:rPr lang="pl-PL" sz="18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spreadowe</a:t>
            </a: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dodatkowe, ukryte wynagrodzenie banku</a:t>
            </a:r>
          </a:p>
          <a:p>
            <a:pPr marL="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Naruszenie przedkontraktowego obowiązku informacyjnego względem konsumenta (dwie konsekwencje: 1) umożliwia kontrolę świadczeń głównych, art. 4 ust. 2 dyrektywy 93/13 2) stanowi jedno z kryteriów oceny abuzywności postanowień niedozwolonych, art. 5 w zw. z art. 3 ust. 1 dyrektywy 93/13, wyrok TSUE z 3 września 2020 r., C-84/19, postanowienie TSUE z 22 lutego 2018 r., C-119/17, wyrok TSUE z 12 stycznia 2023r., C-395/21)</a:t>
            </a:r>
            <a:endParaRPr lang="pl-PL" altLang="pl-PL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l-PL" sz="1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Abuzywne przerzucenie ryzyka kursowego w powiązaniu z naruszeniem przedkontraktowego obowiązku informacyjnego względem konsumenta, nowe orzeczenia: wyrok SN z 28 lipca 2023r., II CSKP 611/22, wyrok SN z 31 maja 2023r., II CSKP 1309/22, wyrok SN z 30 maja 2023r., II CSKP 1536/22, wyrok SN z 27 kwietnia 2023r., II CSKP 1027/22, wyrok SN z 27 kwietnia 2023r., II CSKP 1016/22, wyrok SN z 18 kwietnia 2023r., II CSKP 1511/22, wyrok SN z 8 marca 2023r., II CSKP 1095/22</a:t>
            </a:r>
            <a:endParaRPr lang="pl-PL" altLang="pl-PL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" indent="0" algn="just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60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zentacja biznesowa o wysokim kontraście 16:9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870697_TF02895266.potx" id="{35BF6DE4-867A-46FA-819C-46C8C342DE9C}" vid="{E32C7378-FA45-4E88-BBE8-E90ED2F705E7}"/>
    </a:ext>
  </a:extLst>
</a:theme>
</file>

<file path=ppt/theme/theme2.xml><?xml version="1.0" encoding="utf-8"?>
<a:theme xmlns:a="http://schemas.openxmlformats.org/drawingml/2006/main" name="Motyw pakietu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220E13-D325-4A9E-AA7A-0D1409275EB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Prezentacja biznesowa o wysokim kontraście (panoramiczna)</Template>
  <TotalTime>893</TotalTime>
  <Words>4956</Words>
  <Application>Microsoft Office PowerPoint</Application>
  <PresentationFormat>Niestandardowy</PresentationFormat>
  <Paragraphs>182</Paragraphs>
  <Slides>27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4" baseType="lpstr">
      <vt:lpstr>Arial</vt:lpstr>
      <vt:lpstr>Calibri (Tekst podstawowy)</vt:lpstr>
      <vt:lpstr>Franklin Gothic Medium</vt:lpstr>
      <vt:lpstr>Symbol</vt:lpstr>
      <vt:lpstr>Tahoma</vt:lpstr>
      <vt:lpstr>Times New Roman</vt:lpstr>
      <vt:lpstr>Prezentacja biznesowa o wysokim kontraście 16:9</vt:lpstr>
      <vt:lpstr>Nieważność umowy kredytu frankowego</vt:lpstr>
      <vt:lpstr>Ogólna charakterystyka umowy kredytu frankowego</vt:lpstr>
      <vt:lpstr>Regulacje prawne dotyczące umowy kredytu frankowego</vt:lpstr>
      <vt:lpstr>Regulacje prawne dotyczące umowy kredytu frankowego - ustawa z dnia 23 marca 2017 r. „o kredycie hipotecznym oraz o nadzorze nad pośrednikami kredytu hipotecznego i agentami”</vt:lpstr>
      <vt:lpstr>Niedozwolone postanowienia umowne jako instrument umożliwiający skuteczne kwestionowanie umów kredytu frankowego</vt:lpstr>
      <vt:lpstr>Zakres podmiotowy dyrektywy 93/13</vt:lpstr>
      <vt:lpstr>Niedozwolone postanowienia umowne – wstępne warunki kontroli sądowej</vt:lpstr>
      <vt:lpstr>Przesłanki uznania postanowienia umownego za niedozwolone</vt:lpstr>
      <vt:lpstr>Wady prawne umów kredytu frankowego możliwe do uwzględnienia na podstawie przepisów o niedozwolonych postanowieniach umownych</vt:lpstr>
      <vt:lpstr>Skutki stwierdzenia niedozwolonego charakteru postanowienia umownego</vt:lpstr>
      <vt:lpstr>Skutek - działanie przez sąd krajowy z urzędu w sprawach dotyczących dyrektywy 93/13</vt:lpstr>
      <vt:lpstr>Skutek - niedozwolone postanowienie umowne nie wiąże konsumenta</vt:lpstr>
      <vt:lpstr>Skutek - niedozwolone postanowienie umowne nie wiąże konsumenta</vt:lpstr>
      <vt:lpstr>Skutek - zakaz zmiany treści albo uzupełniania postanowienia niedozwolonego</vt:lpstr>
      <vt:lpstr>Skutek - zakaz zmiany treści albo uzupełniania postanowienia niedozwolonego</vt:lpstr>
      <vt:lpstr>Skutek restytucyjny orzeczenia stwierdzającego niedozwolony charakter postanowienia umownego</vt:lpstr>
      <vt:lpstr>Wyłączenie ochrony wynikającej z dyrektywy 93/13</vt:lpstr>
      <vt:lpstr>Skutek – nieważność umowy kredytu frankowego</vt:lpstr>
      <vt:lpstr>Skutek – nieważność umowy kredytu frankowego</vt:lpstr>
      <vt:lpstr>Skutek – nieważność umowy kredytu frankowego</vt:lpstr>
      <vt:lpstr>Skutek – nieważność umowy kredytu frankowego</vt:lpstr>
      <vt:lpstr>Żądanie ustalenia (stwierdzenia) nieważności umowy</vt:lpstr>
      <vt:lpstr>Żądanie ustalenia (stwierdzenia) nieważności umowy</vt:lpstr>
      <vt:lpstr>Żądanie ustalenia (stwierdzenia) nieważności umowy</vt:lpstr>
      <vt:lpstr>Żądanie ustalenia (stwierdzenia) nieważności umowy</vt:lpstr>
      <vt:lpstr>Żądanie ustalenia (stwierdzenia) nieważności umowy</vt:lpstr>
      <vt:lpstr>Dziękuję za uwagę!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handlowe – zagadnienia ogólne</dc:title>
  <dc:creator>Luk Weg</dc:creator>
  <cp:lastModifiedBy>ŁW</cp:lastModifiedBy>
  <cp:revision>13</cp:revision>
  <dcterms:created xsi:type="dcterms:W3CDTF">2022-09-27T08:08:21Z</dcterms:created>
  <dcterms:modified xsi:type="dcterms:W3CDTF">2023-12-19T15:44:51Z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