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1"/>
  </p:notesMasterIdLst>
  <p:handoutMasterIdLst>
    <p:handoutMasterId r:id="rId42"/>
  </p:handoutMasterIdLst>
  <p:sldIdLst>
    <p:sldId id="256" r:id="rId5"/>
    <p:sldId id="259"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42" r:id="rId29"/>
    <p:sldId id="343" r:id="rId30"/>
    <p:sldId id="344" r:id="rId31"/>
    <p:sldId id="345" r:id="rId32"/>
    <p:sldId id="346" r:id="rId33"/>
    <p:sldId id="347" r:id="rId34"/>
    <p:sldId id="348" r:id="rId35"/>
    <p:sldId id="349" r:id="rId36"/>
    <p:sldId id="350" r:id="rId37"/>
    <p:sldId id="351" r:id="rId38"/>
    <p:sldId id="352" r:id="rId39"/>
    <p:sldId id="341" r:id="rId40"/>
  </p:sldIdLst>
  <p:sldSz cx="12188825" cy="6858000"/>
  <p:notesSz cx="6858000" cy="9144000"/>
  <p:defaultTextStyle>
    <a:defPPr rtl="0">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8"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706" autoAdjust="0"/>
  </p:normalViewPr>
  <p:slideViewPr>
    <p:cSldViewPr showGuides="1">
      <p:cViewPr varScale="1">
        <p:scale>
          <a:sx n="83" d="100"/>
          <a:sy n="83" d="100"/>
        </p:scale>
        <p:origin x="686" y="77"/>
      </p:cViewPr>
      <p:guideLst>
        <p:guide orient="horz" pos="2160"/>
        <p:guide pos="3839"/>
      </p:guideLst>
    </p:cSldViewPr>
  </p:slideViewPr>
  <p:notesTextViewPr>
    <p:cViewPr>
      <p:scale>
        <a:sx n="1" d="1"/>
        <a:sy n="1" d="1"/>
      </p:scale>
      <p:origin x="0" y="0"/>
    </p:cViewPr>
  </p:notesTextViewPr>
  <p:notesViewPr>
    <p:cSldViewPr showGuides="1">
      <p:cViewPr varScale="1">
        <p:scale>
          <a:sx n="78" d="100"/>
          <a:sy n="78" d="100"/>
        </p:scale>
        <p:origin x="329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l-PL" dirty="0"/>
          </a:p>
        </p:txBody>
      </p:sp>
      <p:sp>
        <p:nvSpPr>
          <p:cNvPr id="3" name="Data — symbol zastępcz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279DFF8-3EC1-4A3E-9112-D0F3ABC9D071}" type="datetime1">
              <a:rPr lang="pl-PL" smtClean="0"/>
              <a:t>30.01.2024</a:t>
            </a:fld>
            <a:endParaRPr lang="pl-PL" dirty="0"/>
          </a:p>
        </p:txBody>
      </p:sp>
      <p:sp>
        <p:nvSpPr>
          <p:cNvPr id="4" name="Stopka — symbol zastępczy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l-PL" dirty="0"/>
          </a:p>
        </p:txBody>
      </p:sp>
      <p:sp>
        <p:nvSpPr>
          <p:cNvPr id="5" name="Numer slajdu — symbol zastępczy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A4CBEF8-5CDE-472B-839B-B8BB0C881006}" type="slidenum">
              <a:rPr lang="pl-PL" smtClean="0"/>
              <a:t>‹#›</a:t>
            </a:fld>
            <a:endParaRPr lang="pl-PL"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l-PL" noProof="0" dirty="0"/>
          </a:p>
        </p:txBody>
      </p:sp>
      <p:sp>
        <p:nvSpPr>
          <p:cNvPr id="3" name="Data — symbol zastępcz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4FF3FB46-0826-49C2-92A5-E5597A8AF87B}" type="datetime1">
              <a:rPr lang="pl-PL" noProof="0" smtClean="0"/>
              <a:t>30.01.2024</a:t>
            </a:fld>
            <a:endParaRPr lang="pl-PL" noProof="0" dirty="0"/>
          </a:p>
        </p:txBody>
      </p:sp>
      <p:sp>
        <p:nvSpPr>
          <p:cNvPr id="4" name="Obraz slajdu — symbol zastępczy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pl-PL" noProof="0" dirty="0"/>
          </a:p>
        </p:txBody>
      </p:sp>
      <p:sp>
        <p:nvSpPr>
          <p:cNvPr id="5" name="Notatki — symbol zastępcz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pl-PL" noProof="0" dirty="0"/>
              <a:t>Kliknij, aby edytować style wzorców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6" name="Stopka — symbol zastępcz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l-PL" noProof="0" dirty="0"/>
          </a:p>
        </p:txBody>
      </p:sp>
      <p:sp>
        <p:nvSpPr>
          <p:cNvPr id="7" name="Numer slajdu — symbol zastępcz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6BB98AFB-CB0D-4DFE-87B9-B4B0D0DE73CD}" type="slidenum">
              <a:rPr lang="pl-PL" noProof="0" smtClean="0"/>
              <a:t>‹#›</a:t>
            </a:fld>
            <a:endParaRPr lang="pl-PL" noProof="0"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rtl="0"/>
            <a:fld id="{6BB98AFB-CB0D-4DFE-87B9-B4B0D0DE73CD}" type="slidenum">
              <a:rPr lang="pl-PL" smtClean="0"/>
              <a:t>1</a:t>
            </a:fld>
            <a:endParaRPr lang="pl-PL" dirty="0"/>
          </a:p>
        </p:txBody>
      </p:sp>
    </p:spTree>
    <p:extLst>
      <p:ext uri="{BB962C8B-B14F-4D97-AF65-F5344CB8AC3E}">
        <p14:creationId xmlns:p14="http://schemas.microsoft.com/office/powerpoint/2010/main" val="10041693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1065214" y="533400"/>
            <a:ext cx="5029200" cy="2514601"/>
          </a:xfrm>
        </p:spPr>
        <p:txBody>
          <a:bodyPr rtlCol="0">
            <a:normAutofit/>
          </a:bodyPr>
          <a:lstStyle>
            <a:lvl1pPr>
              <a:defRPr sz="5400"/>
            </a:lvl1pPr>
          </a:lstStyle>
          <a:p>
            <a:pPr rtl="0"/>
            <a:r>
              <a:rPr lang="pl-PL" noProof="0"/>
              <a:t>Kliknij, aby edytować styl</a:t>
            </a:r>
            <a:endParaRPr lang="pl-PL" noProof="0" dirty="0"/>
          </a:p>
        </p:txBody>
      </p:sp>
      <p:sp>
        <p:nvSpPr>
          <p:cNvPr id="3" name="Podtytuł 2"/>
          <p:cNvSpPr>
            <a:spLocks noGrp="1"/>
          </p:cNvSpPr>
          <p:nvPr>
            <p:ph type="subTitle" idx="1"/>
          </p:nvPr>
        </p:nvSpPr>
        <p:spPr>
          <a:xfrm>
            <a:off x="1065212" y="3403600"/>
            <a:ext cx="5029201" cy="1397000"/>
          </a:xfrm>
        </p:spPr>
        <p:txBody>
          <a:bodyPr rtlCol="0">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l-PL" noProof="0"/>
              <a:t>Kliknij, aby edytować styl wzorca podtytułu</a:t>
            </a:r>
            <a:endParaRPr lang="pl-PL" noProof="0" dirty="0"/>
          </a:p>
        </p:txBody>
      </p:sp>
      <p:sp>
        <p:nvSpPr>
          <p:cNvPr id="5" name="Stopka — symbol zastępczy 4"/>
          <p:cNvSpPr>
            <a:spLocks noGrp="1"/>
          </p:cNvSpPr>
          <p:nvPr>
            <p:ph type="ftr" sz="quarter" idx="11"/>
          </p:nvPr>
        </p:nvSpPr>
        <p:spPr/>
        <p:txBody>
          <a:bodyPr rtlCol="0"/>
          <a:lstStyle/>
          <a:p>
            <a:pPr rtl="0"/>
            <a:r>
              <a:rPr lang="pl-PL" noProof="0" dirty="0"/>
              <a:t>Dodaj stopkę</a:t>
            </a:r>
          </a:p>
        </p:txBody>
      </p:sp>
      <p:sp>
        <p:nvSpPr>
          <p:cNvPr id="4" name="Data — symbol zastępczy 3"/>
          <p:cNvSpPr>
            <a:spLocks noGrp="1"/>
          </p:cNvSpPr>
          <p:nvPr>
            <p:ph type="dt" sz="half" idx="10"/>
          </p:nvPr>
        </p:nvSpPr>
        <p:spPr/>
        <p:txBody>
          <a:bodyPr rtlCol="0"/>
          <a:lstStyle/>
          <a:p>
            <a:pPr rtl="0"/>
            <a:fld id="{C3F2F3F4-5A82-4617-94E1-581C174ACE1F}" type="datetime1">
              <a:rPr lang="pl-PL" noProof="0" smtClean="0"/>
              <a:t>30.01.2024</a:t>
            </a:fld>
            <a:endParaRPr lang="pl-PL" noProof="0" dirty="0"/>
          </a:p>
        </p:txBody>
      </p:sp>
      <p:sp>
        <p:nvSpPr>
          <p:cNvPr id="6" name="Numer slajdu — symbol zastępczy 5"/>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6647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endParaRPr lang="pl-PL" noProof="0" dirty="0"/>
          </a:p>
        </p:txBody>
      </p:sp>
      <p:sp>
        <p:nvSpPr>
          <p:cNvPr id="3" name="Tekst pionowy — symbol zastępczy 2"/>
          <p:cNvSpPr>
            <a:spLocks noGrp="1"/>
          </p:cNvSpPr>
          <p:nvPr>
            <p:ph type="body" orient="vert" idx="1"/>
          </p:nvPr>
        </p:nvSpPr>
        <p:spPr/>
        <p:txBody>
          <a:bodyPr vert="eaVert" rtlCol="0"/>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5" name="Stopka — symbol zastępczy 4"/>
          <p:cNvSpPr>
            <a:spLocks noGrp="1"/>
          </p:cNvSpPr>
          <p:nvPr>
            <p:ph type="ftr" sz="quarter" idx="11"/>
          </p:nvPr>
        </p:nvSpPr>
        <p:spPr/>
        <p:txBody>
          <a:bodyPr rtlCol="0"/>
          <a:lstStyle/>
          <a:p>
            <a:pPr rtl="0"/>
            <a:r>
              <a:rPr lang="pl-PL" noProof="0" dirty="0"/>
              <a:t>Dodaj stopkę</a:t>
            </a:r>
          </a:p>
        </p:txBody>
      </p:sp>
      <p:sp>
        <p:nvSpPr>
          <p:cNvPr id="4" name="Data — symbol zastępczy 3"/>
          <p:cNvSpPr>
            <a:spLocks noGrp="1"/>
          </p:cNvSpPr>
          <p:nvPr>
            <p:ph type="dt" sz="half" idx="10"/>
          </p:nvPr>
        </p:nvSpPr>
        <p:spPr/>
        <p:txBody>
          <a:bodyPr rtlCol="0"/>
          <a:lstStyle/>
          <a:p>
            <a:pPr rtl="0"/>
            <a:fld id="{83EDB0CC-1612-4B8B-9D30-92FB0C406532}" type="datetime1">
              <a:rPr lang="pl-PL" noProof="0" smtClean="0"/>
              <a:t>30.01.2024</a:t>
            </a:fld>
            <a:endParaRPr lang="pl-PL" noProof="0" dirty="0"/>
          </a:p>
        </p:txBody>
      </p:sp>
      <p:sp>
        <p:nvSpPr>
          <p:cNvPr id="6" name="Numer slajdu — symbol zastępczy 5"/>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266809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61412" y="533400"/>
            <a:ext cx="2362201" cy="5486400"/>
          </a:xfrm>
        </p:spPr>
        <p:txBody>
          <a:bodyPr vert="eaVert" rtlCol="0"/>
          <a:lstStyle/>
          <a:p>
            <a:pPr rtl="0"/>
            <a:r>
              <a:rPr lang="pl-PL" noProof="0"/>
              <a:t>Kliknij, aby edytować styl</a:t>
            </a:r>
            <a:endParaRPr lang="pl-PL" noProof="0" dirty="0"/>
          </a:p>
        </p:txBody>
      </p:sp>
      <p:sp>
        <p:nvSpPr>
          <p:cNvPr id="3" name="Tekst pionowy — symbol zastępczy 2"/>
          <p:cNvSpPr>
            <a:spLocks noGrp="1"/>
          </p:cNvSpPr>
          <p:nvPr>
            <p:ph type="body" orient="vert" idx="1"/>
          </p:nvPr>
        </p:nvSpPr>
        <p:spPr>
          <a:xfrm>
            <a:off x="1065213" y="533400"/>
            <a:ext cx="7467599" cy="5486400"/>
          </a:xfrm>
        </p:spPr>
        <p:txBody>
          <a:bodyPr vert="eaVert" rtlCol="0"/>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5" name="Stopka — symbol zastępczy 4"/>
          <p:cNvSpPr>
            <a:spLocks noGrp="1"/>
          </p:cNvSpPr>
          <p:nvPr>
            <p:ph type="ftr" sz="quarter" idx="11"/>
          </p:nvPr>
        </p:nvSpPr>
        <p:spPr/>
        <p:txBody>
          <a:bodyPr rtlCol="0"/>
          <a:lstStyle/>
          <a:p>
            <a:pPr rtl="0"/>
            <a:r>
              <a:rPr lang="pl-PL" noProof="0" dirty="0"/>
              <a:t>Dodaj stopkę</a:t>
            </a:r>
          </a:p>
        </p:txBody>
      </p:sp>
      <p:sp>
        <p:nvSpPr>
          <p:cNvPr id="4" name="Data — symbol zastępczy 3"/>
          <p:cNvSpPr>
            <a:spLocks noGrp="1"/>
          </p:cNvSpPr>
          <p:nvPr>
            <p:ph type="dt" sz="half" idx="10"/>
          </p:nvPr>
        </p:nvSpPr>
        <p:spPr/>
        <p:txBody>
          <a:bodyPr rtlCol="0"/>
          <a:lstStyle/>
          <a:p>
            <a:pPr rtl="0"/>
            <a:fld id="{B94BA53E-44F2-4C0D-9D55-2F77BA63C648}" type="datetime1">
              <a:rPr lang="pl-PL" noProof="0" smtClean="0"/>
              <a:t>30.01.2024</a:t>
            </a:fld>
            <a:endParaRPr lang="pl-PL" noProof="0" dirty="0"/>
          </a:p>
        </p:txBody>
      </p:sp>
      <p:sp>
        <p:nvSpPr>
          <p:cNvPr id="6" name="Numer slajdu — symbol zastępczy 5"/>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18824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endParaRPr lang="pl-PL" noProof="0" dirty="0"/>
          </a:p>
        </p:txBody>
      </p:sp>
      <p:sp>
        <p:nvSpPr>
          <p:cNvPr id="3" name="Zawartość — symbol zastępczy 2"/>
          <p:cNvSpPr>
            <a:spLocks noGrp="1"/>
          </p:cNvSpPr>
          <p:nvPr>
            <p:ph idx="1"/>
          </p:nvPr>
        </p:nvSpPr>
        <p:spPr/>
        <p:txBody>
          <a:bodyPr rtlCol="0"/>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5" name="Stopka — symbol zastępczy 4"/>
          <p:cNvSpPr>
            <a:spLocks noGrp="1"/>
          </p:cNvSpPr>
          <p:nvPr>
            <p:ph type="ftr" sz="quarter" idx="11"/>
          </p:nvPr>
        </p:nvSpPr>
        <p:spPr/>
        <p:txBody>
          <a:bodyPr rtlCol="0"/>
          <a:lstStyle/>
          <a:p>
            <a:pPr rtl="0"/>
            <a:r>
              <a:rPr lang="pl-PL" noProof="0" dirty="0"/>
              <a:t>Dodaj stopkę</a:t>
            </a:r>
          </a:p>
        </p:txBody>
      </p:sp>
      <p:sp>
        <p:nvSpPr>
          <p:cNvPr id="4" name="Data — symbol zastępczy 3"/>
          <p:cNvSpPr>
            <a:spLocks noGrp="1"/>
          </p:cNvSpPr>
          <p:nvPr>
            <p:ph type="dt" sz="half" idx="10"/>
          </p:nvPr>
        </p:nvSpPr>
        <p:spPr/>
        <p:txBody>
          <a:bodyPr rtlCol="0"/>
          <a:lstStyle/>
          <a:p>
            <a:pPr rtl="0"/>
            <a:fld id="{B0CE9C14-EE27-4091-8824-A64ED63F81B5}" type="datetime1">
              <a:rPr lang="pl-PL" noProof="0" smtClean="0"/>
              <a:t>30.01.2024</a:t>
            </a:fld>
            <a:endParaRPr lang="pl-PL" noProof="0" dirty="0"/>
          </a:p>
        </p:txBody>
      </p:sp>
      <p:sp>
        <p:nvSpPr>
          <p:cNvPr id="6" name="Numer slajdu — symbol zastępczy 5"/>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24291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1065214" y="533400"/>
            <a:ext cx="8686800" cy="2286000"/>
          </a:xfrm>
        </p:spPr>
        <p:txBody>
          <a:bodyPr rtlCol="0" anchor="b">
            <a:normAutofit/>
          </a:bodyPr>
          <a:lstStyle>
            <a:lvl1pPr algn="l">
              <a:defRPr sz="5400" b="1" cap="none" baseline="0"/>
            </a:lvl1pPr>
          </a:lstStyle>
          <a:p>
            <a:pPr rtl="0"/>
            <a:r>
              <a:rPr lang="pl-PL" noProof="0"/>
              <a:t>Kliknij, aby edytować styl</a:t>
            </a:r>
            <a:endParaRPr lang="pl-PL" noProof="0" dirty="0"/>
          </a:p>
        </p:txBody>
      </p:sp>
      <p:sp>
        <p:nvSpPr>
          <p:cNvPr id="3" name="Tekst — symbol zastępczy 2"/>
          <p:cNvSpPr>
            <a:spLocks noGrp="1"/>
          </p:cNvSpPr>
          <p:nvPr>
            <p:ph type="body" idx="1"/>
          </p:nvPr>
        </p:nvSpPr>
        <p:spPr>
          <a:xfrm>
            <a:off x="1065214" y="3124200"/>
            <a:ext cx="8686800" cy="1371600"/>
          </a:xfrm>
        </p:spPr>
        <p:txBody>
          <a:bodyPr rtlCol="0"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noProof="0"/>
              <a:t>Kliknij, aby edytować style wzorca tekstu</a:t>
            </a:r>
          </a:p>
        </p:txBody>
      </p:sp>
      <p:sp>
        <p:nvSpPr>
          <p:cNvPr id="5" name="Stopka — symbol zastępczy 4"/>
          <p:cNvSpPr>
            <a:spLocks noGrp="1"/>
          </p:cNvSpPr>
          <p:nvPr>
            <p:ph type="ftr" sz="quarter" idx="11"/>
          </p:nvPr>
        </p:nvSpPr>
        <p:spPr/>
        <p:txBody>
          <a:bodyPr rtlCol="0"/>
          <a:lstStyle/>
          <a:p>
            <a:pPr rtl="0"/>
            <a:r>
              <a:rPr lang="pl-PL" noProof="0" dirty="0"/>
              <a:t>Dodaj stopkę</a:t>
            </a:r>
          </a:p>
        </p:txBody>
      </p:sp>
      <p:sp>
        <p:nvSpPr>
          <p:cNvPr id="4" name="Data — symbol zastępczy 3"/>
          <p:cNvSpPr>
            <a:spLocks noGrp="1"/>
          </p:cNvSpPr>
          <p:nvPr>
            <p:ph type="dt" sz="half" idx="10"/>
          </p:nvPr>
        </p:nvSpPr>
        <p:spPr/>
        <p:txBody>
          <a:bodyPr rtlCol="0"/>
          <a:lstStyle/>
          <a:p>
            <a:pPr rtl="0"/>
            <a:fld id="{F9CAFA62-CA9B-40B3-824F-5F0774DBF7B0}" type="datetime1">
              <a:rPr lang="pl-PL" noProof="0" smtClean="0"/>
              <a:t>30.01.2024</a:t>
            </a:fld>
            <a:endParaRPr lang="pl-PL" noProof="0" dirty="0"/>
          </a:p>
        </p:txBody>
      </p:sp>
      <p:sp>
        <p:nvSpPr>
          <p:cNvPr id="6" name="Numer slajdu — symbol zastępczy 5"/>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370133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endParaRPr lang="pl-PL" noProof="0" dirty="0"/>
          </a:p>
        </p:txBody>
      </p:sp>
      <p:sp>
        <p:nvSpPr>
          <p:cNvPr id="3" name="Zawartość — symbol zastępczy 2"/>
          <p:cNvSpPr>
            <a:spLocks noGrp="1"/>
          </p:cNvSpPr>
          <p:nvPr>
            <p:ph sz="half" idx="1"/>
          </p:nvPr>
        </p:nvSpPr>
        <p:spPr>
          <a:xfrm>
            <a:off x="1065212"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4" name="Zawartość — symbol zastępczy 3"/>
          <p:cNvSpPr>
            <a:spLocks noGrp="1"/>
          </p:cNvSpPr>
          <p:nvPr>
            <p:ph sz="half" idx="2"/>
          </p:nvPr>
        </p:nvSpPr>
        <p:spPr>
          <a:xfrm>
            <a:off x="5464598"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6" name="Stopka — symbol zastępczy 5"/>
          <p:cNvSpPr>
            <a:spLocks noGrp="1"/>
          </p:cNvSpPr>
          <p:nvPr>
            <p:ph type="ftr" sz="quarter" idx="11"/>
          </p:nvPr>
        </p:nvSpPr>
        <p:spPr/>
        <p:txBody>
          <a:bodyPr rtlCol="0"/>
          <a:lstStyle/>
          <a:p>
            <a:pPr rtl="0"/>
            <a:r>
              <a:rPr lang="pl-PL" noProof="0" dirty="0"/>
              <a:t>Dodaj stopkę</a:t>
            </a:r>
          </a:p>
        </p:txBody>
      </p:sp>
      <p:sp>
        <p:nvSpPr>
          <p:cNvPr id="5" name="Data — symbol zastępczy 4"/>
          <p:cNvSpPr>
            <a:spLocks noGrp="1"/>
          </p:cNvSpPr>
          <p:nvPr>
            <p:ph type="dt" sz="half" idx="10"/>
          </p:nvPr>
        </p:nvSpPr>
        <p:spPr/>
        <p:txBody>
          <a:bodyPr rtlCol="0"/>
          <a:lstStyle/>
          <a:p>
            <a:pPr rtl="0"/>
            <a:fld id="{BCEA7D6C-6226-4688-A662-75898DAA6A5F}" type="datetime1">
              <a:rPr lang="pl-PL" noProof="0" smtClean="0"/>
              <a:t>30.01.2024</a:t>
            </a:fld>
            <a:endParaRPr lang="pl-PL" noProof="0" dirty="0"/>
          </a:p>
        </p:txBody>
      </p:sp>
      <p:sp>
        <p:nvSpPr>
          <p:cNvPr id="7" name="Numer slajdu — symbol zastępczy 6"/>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341370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lvl1pPr>
              <a:defRPr/>
            </a:lvl1pPr>
          </a:lstStyle>
          <a:p>
            <a:pPr rtl="0"/>
            <a:r>
              <a:rPr lang="pl-PL" noProof="0"/>
              <a:t>Kliknij, aby edytować styl</a:t>
            </a:r>
            <a:endParaRPr lang="pl-PL" noProof="0" dirty="0"/>
          </a:p>
        </p:txBody>
      </p:sp>
      <p:sp>
        <p:nvSpPr>
          <p:cNvPr id="3" name="Tekst — symbol zastępczy 2"/>
          <p:cNvSpPr>
            <a:spLocks noGrp="1"/>
          </p:cNvSpPr>
          <p:nvPr>
            <p:ph type="body" idx="1"/>
          </p:nvPr>
        </p:nvSpPr>
        <p:spPr>
          <a:xfrm>
            <a:off x="106521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noProof="0"/>
              <a:t>Kliknij, aby edytować style wzorca tekstu</a:t>
            </a:r>
          </a:p>
        </p:txBody>
      </p:sp>
      <p:sp>
        <p:nvSpPr>
          <p:cNvPr id="4" name="Zawartość — symbol zastępczy 3"/>
          <p:cNvSpPr>
            <a:spLocks noGrp="1"/>
          </p:cNvSpPr>
          <p:nvPr>
            <p:ph sz="half" idx="2"/>
          </p:nvPr>
        </p:nvSpPr>
        <p:spPr>
          <a:xfrm>
            <a:off x="106521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5" name="Tekst — symbol zastępczy 4"/>
          <p:cNvSpPr>
            <a:spLocks noGrp="1"/>
          </p:cNvSpPr>
          <p:nvPr>
            <p:ph type="body" sz="quarter" idx="3"/>
          </p:nvPr>
        </p:nvSpPr>
        <p:spPr>
          <a:xfrm>
            <a:off x="550005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noProof="0"/>
              <a:t>Kliknij, aby edytować style wzorca tekstu</a:t>
            </a:r>
          </a:p>
        </p:txBody>
      </p:sp>
      <p:sp>
        <p:nvSpPr>
          <p:cNvPr id="6" name="Zawartość — symbol zastępczy 5"/>
          <p:cNvSpPr>
            <a:spLocks noGrp="1"/>
          </p:cNvSpPr>
          <p:nvPr>
            <p:ph sz="quarter" idx="4"/>
          </p:nvPr>
        </p:nvSpPr>
        <p:spPr>
          <a:xfrm>
            <a:off x="550005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8" name="Stopka — symbol zastępczy 7"/>
          <p:cNvSpPr>
            <a:spLocks noGrp="1"/>
          </p:cNvSpPr>
          <p:nvPr>
            <p:ph type="ftr" sz="quarter" idx="11"/>
          </p:nvPr>
        </p:nvSpPr>
        <p:spPr/>
        <p:txBody>
          <a:bodyPr rtlCol="0"/>
          <a:lstStyle/>
          <a:p>
            <a:pPr rtl="0"/>
            <a:r>
              <a:rPr lang="pl-PL" noProof="0" dirty="0"/>
              <a:t>Dodaj stopkę</a:t>
            </a:r>
          </a:p>
        </p:txBody>
      </p:sp>
      <p:sp>
        <p:nvSpPr>
          <p:cNvPr id="7" name="Data — symbol zastępczy 6"/>
          <p:cNvSpPr>
            <a:spLocks noGrp="1"/>
          </p:cNvSpPr>
          <p:nvPr>
            <p:ph type="dt" sz="half" idx="10"/>
          </p:nvPr>
        </p:nvSpPr>
        <p:spPr/>
        <p:txBody>
          <a:bodyPr rtlCol="0"/>
          <a:lstStyle/>
          <a:p>
            <a:pPr rtl="0"/>
            <a:fld id="{EFCF5907-A211-4DCE-8F43-37FE9C0780FE}" type="datetime1">
              <a:rPr lang="pl-PL" noProof="0" smtClean="0"/>
              <a:t>30.01.2024</a:t>
            </a:fld>
            <a:endParaRPr lang="pl-PL" noProof="0" dirty="0"/>
          </a:p>
        </p:txBody>
      </p:sp>
      <p:sp>
        <p:nvSpPr>
          <p:cNvPr id="9" name="Numer slajdu — symbol zastępczy 8"/>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200078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endParaRPr lang="pl-PL" noProof="0" dirty="0"/>
          </a:p>
        </p:txBody>
      </p:sp>
      <p:sp>
        <p:nvSpPr>
          <p:cNvPr id="4" name="Stopka — symbol zastępczy 3"/>
          <p:cNvSpPr>
            <a:spLocks noGrp="1"/>
          </p:cNvSpPr>
          <p:nvPr>
            <p:ph type="ftr" sz="quarter" idx="11"/>
          </p:nvPr>
        </p:nvSpPr>
        <p:spPr/>
        <p:txBody>
          <a:bodyPr rtlCol="0"/>
          <a:lstStyle/>
          <a:p>
            <a:pPr rtl="0"/>
            <a:r>
              <a:rPr lang="pl-PL" noProof="0" dirty="0"/>
              <a:t>Dodaj stopkę</a:t>
            </a:r>
          </a:p>
        </p:txBody>
      </p:sp>
      <p:sp>
        <p:nvSpPr>
          <p:cNvPr id="3" name="Data — symbol zastępczy 2"/>
          <p:cNvSpPr>
            <a:spLocks noGrp="1"/>
          </p:cNvSpPr>
          <p:nvPr>
            <p:ph type="dt" sz="half" idx="10"/>
          </p:nvPr>
        </p:nvSpPr>
        <p:spPr/>
        <p:txBody>
          <a:bodyPr rtlCol="0"/>
          <a:lstStyle/>
          <a:p>
            <a:pPr rtl="0"/>
            <a:fld id="{2D2C3D6A-D803-4C05-9D4B-940FABAC68BF}" type="datetime1">
              <a:rPr lang="pl-PL" noProof="0" smtClean="0"/>
              <a:t>30.01.2024</a:t>
            </a:fld>
            <a:endParaRPr lang="pl-PL" noProof="0" dirty="0"/>
          </a:p>
        </p:txBody>
      </p:sp>
      <p:sp>
        <p:nvSpPr>
          <p:cNvPr id="5" name="Numer slajdu — symbol zastępczy 4"/>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90715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topka — symbol zastępczy 2"/>
          <p:cNvSpPr>
            <a:spLocks noGrp="1"/>
          </p:cNvSpPr>
          <p:nvPr>
            <p:ph type="ftr" sz="quarter" idx="11"/>
          </p:nvPr>
        </p:nvSpPr>
        <p:spPr/>
        <p:txBody>
          <a:bodyPr rtlCol="0"/>
          <a:lstStyle/>
          <a:p>
            <a:pPr rtl="0"/>
            <a:r>
              <a:rPr lang="pl-PL" noProof="0" dirty="0"/>
              <a:t>Dodaj stopkę</a:t>
            </a:r>
          </a:p>
        </p:txBody>
      </p:sp>
      <p:sp>
        <p:nvSpPr>
          <p:cNvPr id="2" name="Data — symbol zastępczy 1"/>
          <p:cNvSpPr>
            <a:spLocks noGrp="1"/>
          </p:cNvSpPr>
          <p:nvPr>
            <p:ph type="dt" sz="half" idx="10"/>
          </p:nvPr>
        </p:nvSpPr>
        <p:spPr/>
        <p:txBody>
          <a:bodyPr rtlCol="0"/>
          <a:lstStyle/>
          <a:p>
            <a:pPr rtl="0"/>
            <a:fld id="{64CDD4F0-BAD3-4679-A4DB-0413371A4437}" type="datetime1">
              <a:rPr lang="pl-PL" noProof="0" smtClean="0"/>
              <a:t>30.01.2024</a:t>
            </a:fld>
            <a:endParaRPr lang="pl-PL" noProof="0" dirty="0"/>
          </a:p>
        </p:txBody>
      </p:sp>
      <p:sp>
        <p:nvSpPr>
          <p:cNvPr id="4" name="Numer slajdu — symbol zastępczy 3"/>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2441531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1065213" y="533400"/>
            <a:ext cx="4114800" cy="1524000"/>
          </a:xfrm>
        </p:spPr>
        <p:txBody>
          <a:bodyPr rtlCol="0" anchor="b">
            <a:normAutofit/>
          </a:bodyPr>
          <a:lstStyle>
            <a:lvl1pPr algn="l">
              <a:defRPr sz="3600" b="1"/>
            </a:lvl1pPr>
          </a:lstStyle>
          <a:p>
            <a:pPr rtl="0"/>
            <a:r>
              <a:rPr lang="pl-PL" noProof="0"/>
              <a:t>Kliknij, aby edytować styl</a:t>
            </a:r>
            <a:endParaRPr lang="pl-PL" noProof="0" dirty="0"/>
          </a:p>
        </p:txBody>
      </p:sp>
      <p:sp>
        <p:nvSpPr>
          <p:cNvPr id="3" name="Zawartość — symbol zastępczy 2"/>
          <p:cNvSpPr>
            <a:spLocks noGrp="1"/>
          </p:cNvSpPr>
          <p:nvPr>
            <p:ph idx="1"/>
          </p:nvPr>
        </p:nvSpPr>
        <p:spPr>
          <a:xfrm>
            <a:off x="5865813" y="533400"/>
            <a:ext cx="5867400" cy="54864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endParaRPr lang="pl-PL" noProof="0" dirty="0"/>
          </a:p>
        </p:txBody>
      </p:sp>
      <p:sp>
        <p:nvSpPr>
          <p:cNvPr id="4" name="Tekst — symbol zastępczy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noProof="0"/>
              <a:t>Kliknij, aby edytować style wzorca tekstu</a:t>
            </a:r>
          </a:p>
        </p:txBody>
      </p:sp>
      <p:sp>
        <p:nvSpPr>
          <p:cNvPr id="6" name="Stopka — symbol zastępczy 5"/>
          <p:cNvSpPr>
            <a:spLocks noGrp="1"/>
          </p:cNvSpPr>
          <p:nvPr>
            <p:ph type="ftr" sz="quarter" idx="11"/>
          </p:nvPr>
        </p:nvSpPr>
        <p:spPr/>
        <p:txBody>
          <a:bodyPr rtlCol="0"/>
          <a:lstStyle/>
          <a:p>
            <a:pPr rtl="0"/>
            <a:r>
              <a:rPr lang="pl-PL" noProof="0" dirty="0"/>
              <a:t>Dodaj stopkę</a:t>
            </a:r>
          </a:p>
        </p:txBody>
      </p:sp>
      <p:sp>
        <p:nvSpPr>
          <p:cNvPr id="5" name="Data — symbol zastępczy 4"/>
          <p:cNvSpPr>
            <a:spLocks noGrp="1"/>
          </p:cNvSpPr>
          <p:nvPr>
            <p:ph type="dt" sz="half" idx="10"/>
          </p:nvPr>
        </p:nvSpPr>
        <p:spPr/>
        <p:txBody>
          <a:bodyPr rtlCol="0"/>
          <a:lstStyle/>
          <a:p>
            <a:pPr rtl="0"/>
            <a:fld id="{91716934-85CE-4850-8C29-EA820B0F7DAB}" type="datetime1">
              <a:rPr lang="pl-PL" noProof="0" smtClean="0"/>
              <a:t>30.01.2024</a:t>
            </a:fld>
            <a:endParaRPr lang="pl-PL" noProof="0" dirty="0"/>
          </a:p>
        </p:txBody>
      </p:sp>
      <p:sp>
        <p:nvSpPr>
          <p:cNvPr id="7" name="Numer slajdu — symbol zastępczy 6"/>
          <p:cNvSpPr>
            <a:spLocks noGrp="1"/>
          </p:cNvSpPr>
          <p:nvPr>
            <p:ph type="sldNum" sz="quarter" idx="12"/>
          </p:nvPr>
        </p:nvSpPr>
        <p:spPr/>
        <p:txBody>
          <a:bodyPr rtlCol="0"/>
          <a:lstStyle/>
          <a:p>
            <a:pPr rtl="0"/>
            <a:fld id="{AAEAE4A8-A6E5-453E-B946-FB774B73F48C}" type="slidenum">
              <a:rPr lang="pl-PL" noProof="0" smtClean="0"/>
              <a:t>‹#›</a:t>
            </a:fld>
            <a:endParaRPr lang="pl-PL" noProof="0" dirty="0"/>
          </a:p>
        </p:txBody>
      </p:sp>
    </p:spTree>
    <p:extLst>
      <p:ext uri="{BB962C8B-B14F-4D97-AF65-F5344CB8AC3E}">
        <p14:creationId xmlns:p14="http://schemas.microsoft.com/office/powerpoint/2010/main" val="21017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1065213" y="533400"/>
            <a:ext cx="4114800" cy="1524000"/>
          </a:xfrm>
        </p:spPr>
        <p:txBody>
          <a:bodyPr rtlCol="0" anchor="b">
            <a:noAutofit/>
          </a:bodyPr>
          <a:lstStyle>
            <a:lvl1pPr algn="l">
              <a:defRPr sz="3600" b="1"/>
            </a:lvl1pPr>
          </a:lstStyle>
          <a:p>
            <a:pPr rtl="0"/>
            <a:r>
              <a:rPr lang="pl-PL" noProof="0"/>
              <a:t>Kliknij, aby edytować styl</a:t>
            </a:r>
            <a:endParaRPr lang="pl-PL" noProof="0" dirty="0"/>
          </a:p>
        </p:txBody>
      </p:sp>
      <p:sp>
        <p:nvSpPr>
          <p:cNvPr id="3" name="Obraz — symbol zastępczy 2" descr="Pusty symbol zastępczy pozwalający dodać obraz. Kliknij symbol zastępczy i wybierz obraz, który chcesz dodać"/>
          <p:cNvSpPr>
            <a:spLocks noGrp="1"/>
          </p:cNvSpPr>
          <p:nvPr>
            <p:ph type="pic" idx="1"/>
          </p:nvPr>
        </p:nvSpPr>
        <p:spPr>
          <a:xfrm>
            <a:off x="5865812" y="533400"/>
            <a:ext cx="5780173" cy="5791200"/>
          </a:xfrm>
          <a:ln w="50800">
            <a:solidFill>
              <a:schemeClr val="tx1">
                <a:lumMod val="65000"/>
                <a:lumOff val="35000"/>
              </a:schemeClr>
            </a:solidFill>
            <a:miter lim="800000"/>
          </a:ln>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l-PL" noProof="0"/>
              <a:t>Kliknij ikonę, aby dodać obraz</a:t>
            </a:r>
            <a:endParaRPr lang="pl-PL" noProof="0" dirty="0"/>
          </a:p>
        </p:txBody>
      </p:sp>
      <p:sp>
        <p:nvSpPr>
          <p:cNvPr id="4" name="Tekst — symbol zastępczy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noProof="0"/>
              <a:t>Kliknij, aby edytować style wzorca tekstu</a:t>
            </a:r>
          </a:p>
        </p:txBody>
      </p:sp>
    </p:spTree>
    <p:extLst>
      <p:ext uri="{BB962C8B-B14F-4D97-AF65-F5344CB8AC3E}">
        <p14:creationId xmlns:p14="http://schemas.microsoft.com/office/powerpoint/2010/main" val="141960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ytuł — symbol zastępczy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pPr rtl="0"/>
            <a:r>
              <a:rPr lang="pl-PL" noProof="0" dirty="0"/>
              <a:t>Kliknij, aby edytować styl wzorca tytułu</a:t>
            </a:r>
          </a:p>
        </p:txBody>
      </p:sp>
      <p:sp>
        <p:nvSpPr>
          <p:cNvPr id="3" name="Tekst — symbol zastępczy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rtl="0"/>
            <a:r>
              <a:rPr lang="pl-PL" noProof="0" dirty="0"/>
              <a:t>Kliknij, aby edytować style wzorców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5" name="Stopka — symbol zastępczy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r>
              <a:rPr lang="pl-PL" noProof="0" dirty="0"/>
              <a:t>Dodaj stopkę</a:t>
            </a:r>
          </a:p>
        </p:txBody>
      </p:sp>
      <p:sp>
        <p:nvSpPr>
          <p:cNvPr id="4" name="Data — symbol zastępczy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40A9059F-F5E7-4851-9450-9A7DDFF9617A}" type="datetime1">
              <a:rPr lang="pl-PL" noProof="0" smtClean="0"/>
              <a:t>30.01.2024</a:t>
            </a:fld>
            <a:endParaRPr lang="pl-PL" noProof="0" dirty="0"/>
          </a:p>
        </p:txBody>
      </p:sp>
      <p:sp>
        <p:nvSpPr>
          <p:cNvPr id="6" name="Numer slajdu — symbol zastępczy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AAEAE4A8-A6E5-453E-B946-FB774B73F48C}" type="slidenum">
              <a:rPr lang="pl-PL" noProof="0" smtClean="0"/>
              <a:pPr/>
              <a:t>‹#›</a:t>
            </a:fld>
            <a:endParaRPr lang="pl-PL" noProof="0" dirty="0"/>
          </a:p>
        </p:txBody>
      </p:sp>
    </p:spTree>
    <p:extLst>
      <p:ext uri="{BB962C8B-B14F-4D97-AF65-F5344CB8AC3E}">
        <p14:creationId xmlns:p14="http://schemas.microsoft.com/office/powerpoint/2010/main"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80000"/>
        </a:lnSpc>
        <a:spcBef>
          <a:spcPct val="0"/>
        </a:spcBef>
        <a:buNone/>
        <a:defRPr sz="3600" b="1" kern="120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65214" y="533401"/>
            <a:ext cx="6325342" cy="2463552"/>
          </a:xfrm>
        </p:spPr>
        <p:txBody>
          <a:bodyPr rtlCol="0">
            <a:normAutofit/>
          </a:bodyPr>
          <a:lstStyle/>
          <a:p>
            <a:pPr rtl="0"/>
            <a:r>
              <a:rPr lang="pl-PL" sz="4000" dirty="0">
                <a:latin typeface="Tahoma" panose="020B0604030504040204" pitchFamily="34" charset="0"/>
                <a:ea typeface="Tahoma" panose="020B0604030504040204" pitchFamily="34" charset="0"/>
                <a:cs typeface="Tahoma" panose="020B0604030504040204" pitchFamily="34" charset="0"/>
              </a:rPr>
              <a:t>Rozliczenie stron z nieważnej umowy kredytu frankowego</a:t>
            </a:r>
          </a:p>
        </p:txBody>
      </p:sp>
      <p:sp>
        <p:nvSpPr>
          <p:cNvPr id="3" name="Podtytuł 2"/>
          <p:cNvSpPr>
            <a:spLocks noGrp="1"/>
          </p:cNvSpPr>
          <p:nvPr>
            <p:ph type="subTitle" idx="1"/>
          </p:nvPr>
        </p:nvSpPr>
        <p:spPr/>
        <p:txBody>
          <a:bodyPr rtlCol="0"/>
          <a:lstStyle/>
          <a:p>
            <a:pPr rtl="0"/>
            <a:r>
              <a:rPr lang="pl-PL" dirty="0">
                <a:latin typeface="Tahoma" panose="020B0604030504040204" pitchFamily="34" charset="0"/>
                <a:ea typeface="Tahoma" panose="020B0604030504040204" pitchFamily="34" charset="0"/>
                <a:cs typeface="Tahoma" panose="020B0604030504040204" pitchFamily="34" charset="0"/>
              </a:rPr>
              <a:t>Dr Łukasz Węgrzynowski</a:t>
            </a:r>
          </a:p>
          <a:p>
            <a:pPr rtl="0"/>
            <a:endParaRPr lang="pl-PL" dirty="0">
              <a:latin typeface="Tahoma" panose="020B0604030504040204" pitchFamily="34" charset="0"/>
              <a:ea typeface="Tahoma" panose="020B0604030504040204" pitchFamily="34" charset="0"/>
              <a:cs typeface="Tahoma" panose="020B0604030504040204" pitchFamily="34" charset="0"/>
            </a:endParaRPr>
          </a:p>
          <a:p>
            <a:pPr rtl="0"/>
            <a:r>
              <a:rPr lang="pl-PL" sz="1200" dirty="0">
                <a:latin typeface="Tahoma" panose="020B0604030504040204" pitchFamily="34" charset="0"/>
                <a:ea typeface="Tahoma" panose="020B0604030504040204" pitchFamily="34" charset="0"/>
                <a:cs typeface="Tahoma" panose="020B0604030504040204" pitchFamily="34" charset="0"/>
              </a:rPr>
              <a:t>(wegrzynowski@onet.eu)</a:t>
            </a:r>
          </a:p>
        </p:txBody>
      </p:sp>
    </p:spTree>
    <p:extLst>
      <p:ext uri="{BB962C8B-B14F-4D97-AF65-F5344CB8AC3E}">
        <p14:creationId xmlns:p14="http://schemas.microsoft.com/office/powerpoint/2010/main" val="149325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lnSpcReduction="10000"/>
          </a:bodyPr>
          <a:lstStyle/>
          <a:p>
            <a:pPr marL="228600" lvl="0" indent="0" algn="just" rtl="0">
              <a:lnSpc>
                <a:spcPct val="90000"/>
              </a:lnSpc>
              <a:spcBef>
                <a:spcPts val="1000"/>
              </a:spcBef>
              <a:spcAft>
                <a:spcPts val="0"/>
              </a:spcAft>
              <a:buClr>
                <a:schemeClr val="dk1"/>
              </a:buClr>
              <a:buSzPts val="1100"/>
              <a:buFont typeface="Arial"/>
              <a:buNone/>
            </a:pPr>
            <a:r>
              <a:rPr lang="pl-PL" sz="17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12 stycznia 2023 r. (C-395/21)</a:t>
            </a:r>
            <a:endParaRPr lang="pl-PL" sz="17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228600" lvl="0" indent="0" algn="just" rtl="0">
              <a:lnSpc>
                <a:spcPct val="90000"/>
              </a:lnSpc>
              <a:spcBef>
                <a:spcPts val="1000"/>
              </a:spcBef>
              <a:spcAft>
                <a:spcPts val="0"/>
              </a:spcAft>
              <a:buClr>
                <a:schemeClr val="dk1"/>
              </a:buClr>
              <a:buSzPts val="1100"/>
              <a:buFont typeface="Arial"/>
              <a:buNone/>
            </a:pPr>
            <a:r>
              <a:rPr lang="pl-PL" sz="1700" dirty="0">
                <a:solidFill>
                  <a:srgbClr val="000000"/>
                </a:solidFill>
                <a:latin typeface="Tahoma" panose="020B0604030504040204" pitchFamily="34" charset="0"/>
                <a:ea typeface="Tahoma" panose="020B0604030504040204" pitchFamily="34" charset="0"/>
                <a:cs typeface="Tahoma" panose="020B0604030504040204" pitchFamily="34" charset="0"/>
              </a:rPr>
              <a:t>S</a:t>
            </a:r>
            <a:r>
              <a:rPr lang="pl-PL" sz="17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twierdzenie nieuczciwego charakteru warunku dotyczącego ceny pociąga za sobą obowiązek sądu krajowego odstąpienia od jego stosowania, chyba że konsument się temu sprzeciwi. Przywrócenie sytuacji, w jakiej znajdowałby się konsument w przypadku braku tego warunku, przekłada się co do zasady, również w przypadku świadczenia usług, na zwolnienie go z obowiązku zapłaty honorariów ustalonych na podstawie tego warunku (pkt 58)</a:t>
            </a:r>
            <a:endParaRPr lang="pl-PL" sz="1700" b="1" kern="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p>
            <a:pPr marL="228600" lvl="0" indent="0" algn="just" rtl="0">
              <a:lnSpc>
                <a:spcPct val="90000"/>
              </a:lnSpc>
              <a:spcBef>
                <a:spcPts val="1000"/>
              </a:spcBef>
              <a:spcAft>
                <a:spcPts val="0"/>
              </a:spcAft>
              <a:buClr>
                <a:schemeClr val="dk1"/>
              </a:buClr>
              <a:buSzPts val="1100"/>
              <a:buFont typeface="Arial"/>
              <a:buNone/>
            </a:pPr>
            <a:r>
              <a:rPr lang="pl-PL" sz="17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W związku z tym, w przypadku gdyby sąd odsyłający uznał, że na podstawie właściwych przepisów prawa krajowego umowy nie mogą dalej obowiązywać po wyłączeniu z nich warunku dotyczącego ceny, </a:t>
            </a:r>
            <a:r>
              <a:rPr lang="pl-PL" sz="1700" kern="0" dirty="0">
                <a:solidFill>
                  <a:srgbClr val="1B1B1B"/>
                </a:solidFill>
                <a:effectLst/>
                <a:latin typeface="Tahoma" panose="020B0604030504040204" pitchFamily="34" charset="0"/>
                <a:ea typeface="Tahoma" panose="020B0604030504040204" pitchFamily="34" charset="0"/>
                <a:cs typeface="Tahoma" panose="020B0604030504040204" pitchFamily="34" charset="0"/>
              </a:rPr>
              <a:t>art. 6 ust. 1</a:t>
            </a:r>
            <a:r>
              <a:rPr lang="pl-PL" sz="17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 dyrektywy 93/13 nie stoi na przeszkodzie ich unieważnieniu, nawet jeśli doprowadzi to do tego, że przedsiębiorca nie otrzyma żadnego wynagrodzenia za swoje usługi (pkt 59)</a:t>
            </a:r>
          </a:p>
          <a:p>
            <a:pPr marL="228600" lvl="0" indent="0" algn="just" rtl="0">
              <a:lnSpc>
                <a:spcPct val="90000"/>
              </a:lnSpc>
              <a:spcBef>
                <a:spcPts val="1000"/>
              </a:spcBef>
              <a:spcAft>
                <a:spcPts val="0"/>
              </a:spcAft>
              <a:buClr>
                <a:schemeClr val="dk1"/>
              </a:buClr>
              <a:buSzPts val="1100"/>
              <a:buFont typeface="Arial"/>
              <a:buNone/>
            </a:pPr>
            <a:r>
              <a:rPr lang="pl-PL" sz="17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Nie jest wykluczone, że unieważnienie umowy o świadczenie usług prawnych, które zostały już wykonane, może postawić konsumenta w sytuacji niepewności prawnej, w szczególności w sytuacji, gdyby prawo krajowe pozwalało przedsiębiorcy domagać się wynagrodzenia za te usługi na innej podstawie niż ta podstawa, jaka jest unieważnienie umowy. Ponadto, również w zależności od mającego zastosowanie prawa krajowego, nieważność umowy mogłaby ewentualnie mieć wpływ na ważność i skuteczność czynności dokonanych na jej podstawie (pkt 62)</a:t>
            </a:r>
            <a:endParaRPr lang="pl-PL" sz="1700" b="1"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250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just" rtl="0">
              <a:lnSpc>
                <a:spcPct val="90000"/>
              </a:lnSpc>
              <a:spcBef>
                <a:spcPts val="1000"/>
              </a:spcBef>
              <a:spcAft>
                <a:spcPts val="0"/>
              </a:spcAft>
              <a:buClr>
                <a:schemeClr val="dk1"/>
              </a:buClr>
              <a:buSzPts val="1100"/>
              <a:buFont typeface="Arial"/>
              <a:buNone/>
            </a:pPr>
            <a:r>
              <a:rPr lang="pl-PL" sz="16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16 marca 2023 r. (C-6/22)</a:t>
            </a:r>
          </a:p>
          <a:p>
            <a:pPr marL="228600" lvl="0" indent="0" algn="just" rtl="0">
              <a:lnSpc>
                <a:spcPct val="90000"/>
              </a:lnSpc>
              <a:spcBef>
                <a:spcPts val="1000"/>
              </a:spcBef>
              <a:spcAft>
                <a:spcPts val="0"/>
              </a:spcAft>
              <a:buClr>
                <a:schemeClr val="dk1"/>
              </a:buClr>
              <a:buSzPts val="1100"/>
              <a:buFont typeface="Arial"/>
              <a:buNone/>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W</a:t>
            </a: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 przypadku unieważnienia zawartej między konsumentem a przedsiębiorcą umowy z powodu nieuczciwego charakteru jednego z jej warunków do państw członkowskich należy uregulowanie, w drodze ich prawa krajowego, skutków tego unieważnienia, z poszanowaniem ochrony przyznanej konsumentowi przez dyrektywę 93/13, w szczególności poprzez zapewnienie przywrócenia sytuacji prawnej i faktycznej, jaka istniałaby w braku zaistnienia takiego nieuczciwego warunku (pkt 22)</a:t>
            </a:r>
          </a:p>
          <a:p>
            <a:pPr marL="228600" lvl="0" indent="0" algn="just" rtl="0">
              <a:lnSpc>
                <a:spcPct val="90000"/>
              </a:lnSpc>
              <a:spcBef>
                <a:spcPts val="1000"/>
              </a:spcBef>
              <a:spcAft>
                <a:spcPts val="0"/>
              </a:spcAft>
              <a:buClr>
                <a:schemeClr val="dk1"/>
              </a:buClr>
              <a:buSzPts val="1100"/>
              <a:buFont typeface="Arial"/>
              <a:buNone/>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O</a:t>
            </a: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chrona przyznana przez tę dyrektywę nie może być ograniczona jedynie do okresu wykonania umowy zawartej z konsumentem przez przedsiębiorcę, lecz że obowiązuje ona również po wykonaniu tej umowy (pkt 21)</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228600" lvl="0" indent="0" algn="just" rtl="0">
              <a:lnSpc>
                <a:spcPct val="90000"/>
              </a:lnSpc>
              <a:spcBef>
                <a:spcPts val="1000"/>
              </a:spcBef>
              <a:spcAft>
                <a:spcPts val="0"/>
              </a:spcAft>
              <a:buClr>
                <a:schemeClr val="dk1"/>
              </a:buClr>
              <a:buSzPts val="1100"/>
              <a:buFont typeface="Arial"/>
              <a:buNone/>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Podział strat w zakresie, w jakim podważyłby ochronę przyznaną przez dyrektywę 93/13 konsumentom w następstwie unieważnienia umowy, byłby sprzeczny z celami dyrektywy (pkt 27-28)</a:t>
            </a:r>
          </a:p>
          <a:p>
            <a:pPr marL="228600" lvl="0" indent="0" algn="just" rtl="0">
              <a:lnSpc>
                <a:spcPct val="90000"/>
              </a:lnSpc>
              <a:spcBef>
                <a:spcPts val="1000"/>
              </a:spcBef>
              <a:spcAft>
                <a:spcPts val="0"/>
              </a:spcAft>
              <a:buClr>
                <a:schemeClr val="dk1"/>
              </a:buClr>
              <a:buSzPts val="1100"/>
              <a:buFont typeface="Arial"/>
              <a:buNone/>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Przyjętej wykładni nie podważa przywołany przez sąd odsyłający wyrok z dnia 7 listopada 2019 r., </a:t>
            </a:r>
            <a:r>
              <a:rPr lang="pl-PL" sz="1600" kern="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Kanyeba</a:t>
            </a: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 i in. (od C-349/18 do C-351/18), z postanowienia odsyłającego nie wynika, że spór w postępowaniu głównym wchodzi w zakres odpowiedzialności pozaumownej (pkt 31-32)</a:t>
            </a:r>
            <a:endPar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43024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Uchwała siedmiu sędziów SN z 7 maja 2021r. (III CZP 6/21)</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114300" indent="0" algn="just">
              <a:lnSpc>
                <a:spcPct val="150000"/>
              </a:lnSpc>
              <a:spcAft>
                <a:spcPts val="800"/>
              </a:spcAft>
              <a:buNone/>
            </a:pPr>
            <a:r>
              <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rPr>
              <a:t>Niedozwolone postanowienie umowne jest od początku, z mocy samego prawa, dotknięte bezskutecznością na korzyść konsumenta, który może udzielić następczo świadomej i wolnej zgody na to postanowienie i w ten sposób przywrócić mu skuteczność z mocą wsteczną.</a:t>
            </a:r>
          </a:p>
          <a:p>
            <a:pPr marL="114300" indent="0" algn="just">
              <a:lnSpc>
                <a:spcPct val="150000"/>
              </a:lnSpc>
              <a:spcAft>
                <a:spcPts val="800"/>
              </a:spcAft>
              <a:buNone/>
            </a:pPr>
            <a:r>
              <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rPr>
              <a:t>Jeżeli bez bezskutecznego postanowienia umowa kredytu nie może wiązać, konsumentowi i kredytodawcy przysługują odrębne roszczenia o zwrot świadczeń pieniężnych spełnionych w wykonaniu tej umowy (art. 410 § 1 w związku z art. 405 k.c.). Kredytodawca może żądać zwrotu świadczenia od chwili, w której umowa kredytu stała się trwale bezskuteczna.</a:t>
            </a:r>
          </a:p>
          <a:p>
            <a:pPr marL="114300" indent="0">
              <a:buNone/>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Nadaje uchwale moc zasady prawnej</a:t>
            </a:r>
            <a:endParaRPr lang="pl-PL" sz="18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27918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Uchwała siedmiu sędziów SN z 7 maja 2021r. (III CZP 6/21)</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85000" lnSpcReduction="20000"/>
          </a:bodyPr>
          <a:lstStyle/>
          <a:p>
            <a:pPr marL="114300" indent="0" algn="just">
              <a:lnSpc>
                <a:spcPct val="150000"/>
              </a:lnSpc>
              <a:spcAft>
                <a:spcPts val="800"/>
              </a:spcAft>
              <a:buNone/>
            </a:pP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Właściwości bezskuteczności abuzywnej:</a:t>
            </a:r>
          </a:p>
          <a:p>
            <a:pPr marL="457200" indent="-342900" algn="just">
              <a:lnSpc>
                <a:spcPct val="150000"/>
              </a:lnSpc>
              <a:spcAft>
                <a:spcPts val="800"/>
              </a:spcAft>
            </a:pP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Umowa nie wywołuje zamierzonych skutków, może skutki te następczo wywołać z mocą wsteczną w razie złożenia sanującego oświadczenia woli, a w razie odmowy jego złożenia staje się definitywnie bezskuteczna</a:t>
            </a:r>
          </a:p>
          <a:p>
            <a:pPr marL="457200" indent="-342900" algn="just">
              <a:lnSpc>
                <a:spcPct val="150000"/>
              </a:lnSpc>
              <a:spcAft>
                <a:spcPts val="800"/>
              </a:spcAft>
            </a:pP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 okresie zawieszenia oświadczenia woli stron zachowują swą moc prawną, przedsiębiorca traci możliwość samodzielnego decydowania o tym, czy skutki te powstaną, nie może swobodnie odwołać swego oświadczenia woli i w tym sensie, pozostając w stanie niepewności, jest nim związany</a:t>
            </a:r>
          </a:p>
          <a:p>
            <a:pPr marL="457200" indent="-342900" algn="just">
              <a:lnSpc>
                <a:spcPct val="150000"/>
              </a:lnSpc>
              <a:spcAft>
                <a:spcPts val="800"/>
              </a:spcAft>
            </a:pP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Jeżeli umowa kredytu nie może, bez klauzuli abuzywnej dotkniętej bezskutecznością zawieszoną, wiązać stron, dzieli ona los klauzuli, tzn. jest również dotknięta bezskutecznością zawieszoną</a:t>
            </a:r>
            <a:endParaRPr lang="pl-PL" sz="19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8158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Uchwała siedmiu sędziów SN z 7 maja 2021r. (III CZP 6/21)</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114300" indent="0" algn="just">
              <a:lnSpc>
                <a:spcPct val="150000"/>
              </a:lnSpc>
              <a:spcAft>
                <a:spcPts val="800"/>
              </a:spcAft>
              <a:buNone/>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Oświadczenie konsumenta</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a:t>
            </a:r>
          </a:p>
          <a:p>
            <a:pPr marL="400050" indent="-285750" algn="just">
              <a:lnSpc>
                <a:spcPct val="150000"/>
              </a:lnSpc>
              <a:spcAft>
                <a:spcPts val="800"/>
              </a:spcAft>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Konsument może wyrazić swą zgodę na niedozwolone postanowienie zarówno w toku sporu przed sądem, jak i pozasądowo</a:t>
            </a:r>
          </a:p>
          <a:p>
            <a:pPr marL="400050" indent="-285750" algn="just">
              <a:lnSpc>
                <a:spcPct val="150000"/>
              </a:lnSpc>
              <a:spcAft>
                <a:spcPts val="800"/>
              </a:spcAft>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Będzie to skuteczne tylko wtedy, gdy został wyczerpująco poinformowany o konsekwencjach prawnych, jakie może pociągnąć za sobą definitywna nieskuteczność (nieważność) tego postanowienia. Niezbędne jest przynajmniej wyraźne oświadczenie konsumenta, potwierdzające otrzymanie wyczerpującej informacji</a:t>
            </a:r>
            <a:endPar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l-PL"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083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fontScale="90000"/>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Uchwała siedmiu sędziów SN z 7 maja 2021r. (III CZP 6/21)</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Autofit/>
          </a:bodyPr>
          <a:lstStyle/>
          <a:p>
            <a:pPr marL="114300" indent="0" algn="just">
              <a:lnSpc>
                <a:spcPct val="100000"/>
              </a:lnSpc>
              <a:spcAft>
                <a:spcPts val="600"/>
              </a:spcAft>
              <a:buNone/>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Konsekwencje:</a:t>
            </a:r>
          </a:p>
          <a:p>
            <a:pPr marL="400050" indent="-285750" algn="just">
              <a:lnSpc>
                <a:spcPct val="100000"/>
              </a:lnSpc>
              <a:spcAft>
                <a:spcPts val="600"/>
              </a:spcAft>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Wymagalność - dopiero trwała bezskuteczność (nieważność) klauzuli abuzywnej oraz umowy stawia w stan wymagalności roszczenia restytucyjne. Nie wystarczy tu samo wystąpienie z żądaniem restytucyjnym przez konsumenta, o ile nie łączy się z wystąpieniem po jego stronie stanu należytego poinformowania. Niezbędne jest przynajmniej wyraźne oświadczenie konsumenta, potwierdzające otrzymanie wyczerpującej informacji</a:t>
            </a:r>
          </a:p>
          <a:p>
            <a:pPr marL="400050" indent="-285750" algn="just">
              <a:lnSpc>
                <a:spcPct val="100000"/>
              </a:lnSpc>
              <a:spcAft>
                <a:spcPts val="600"/>
              </a:spcAft>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Przedawnienie roszczeń przedsiębiorcy - co do zasady termin przedawnienia tych roszczeń może rozpocząć bieg dopiero po podjęciu przez kredytobiorcę-konsumenta wiążącej decyzji co do sanowania niedozwolonej klauzuli i co do zaakceptowania konsekwencji całkowitej nieważności umowy</a:t>
            </a:r>
          </a:p>
          <a:p>
            <a:pPr marL="400050" indent="-285750" algn="just">
              <a:lnSpc>
                <a:spcPct val="100000"/>
              </a:lnSpc>
              <a:spcAft>
                <a:spcPts val="600"/>
              </a:spcAft>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Przedawnienie roszczeń</a:t>
            </a: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 konsumenta - </a:t>
            </a: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Należy uznać, że bieg terminu przedawnienia roszczeń restytucyjnych konsumenta nie może się rozpocząć zanim dowiedział się on lub, rozsądnie rzecz ujmując, powinien dowiedzieć się o niedozwolonym charakterze postanowienia. Należy bowiem uznać, że dopiero wówczas mógł wezwać przedsiębiorcę do zwrotu świadczenia</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68493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Uchwała siedmiu sędziów SN z 7 maja 2021r. (III CZP 6/21)</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77500" lnSpcReduction="20000"/>
          </a:bodyPr>
          <a:lstStyle/>
          <a:p>
            <a:pPr marL="114300" indent="0" algn="just">
              <a:lnSpc>
                <a:spcPct val="120000"/>
              </a:lnSpc>
              <a:spcBef>
                <a:spcPts val="1200"/>
              </a:spcBef>
              <a:buNone/>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Zastrzeżenia:</a:t>
            </a:r>
          </a:p>
          <a:p>
            <a:pPr marL="457200" indent="-342900" algn="just">
              <a:lnSpc>
                <a:spcPct val="120000"/>
              </a:lnSpc>
              <a:spcBef>
                <a:spcPts val="1200"/>
              </a:spcBef>
            </a:pPr>
            <a:r>
              <a:rPr lang="pl-PL" sz="1900" dirty="0">
                <a:solidFill>
                  <a:schemeClr val="tx1"/>
                </a:solidFill>
                <a:latin typeface="Tahoma" panose="020B0604030504040204" pitchFamily="34" charset="0"/>
                <a:ea typeface="Tahoma" panose="020B0604030504040204" pitchFamily="34" charset="0"/>
                <a:cs typeface="Tahoma" panose="020B0604030504040204" pitchFamily="34" charset="0"/>
              </a:rPr>
              <a:t>Bezskuteczność zawieszona - </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stan faktyczny jest kompletny, oświadczenie potwierdzające składa strona umowy a nie osoba trzecia, do momentu złożenia oświadczenia potwierdzającego postanowienie umowne „nie wiąże” a więc nie ma stanu zawieszenia</a:t>
            </a:r>
          </a:p>
          <a:p>
            <a:pPr marL="457200" indent="-342900" algn="just">
              <a:lnSpc>
                <a:spcPct val="120000"/>
              </a:lnSpc>
              <a:spcBef>
                <a:spcPts val="1200"/>
              </a:spcBef>
            </a:pPr>
            <a:r>
              <a:rPr lang="pl-PL" sz="1900" dirty="0">
                <a:solidFill>
                  <a:schemeClr val="tx1"/>
                </a:solidFill>
                <a:latin typeface="Tahoma" panose="020B0604030504040204" pitchFamily="34" charset="0"/>
                <a:ea typeface="Tahoma" panose="020B0604030504040204" pitchFamily="34" charset="0"/>
                <a:cs typeface="Tahoma" panose="020B0604030504040204" pitchFamily="34" charset="0"/>
              </a:rPr>
              <a:t>Wymagalność – koncepcja SN nadmiernie faworyzuje przedsiębiorcę, który nie jest </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narażony na żadne praktyczne skutki opóźnienia w zaspokojeniu słusznych roszczeń konsumenta, </a:t>
            </a:r>
            <a:r>
              <a:rPr lang="pl-PL" sz="1900" dirty="0">
                <a:solidFill>
                  <a:schemeClr val="tx1"/>
                </a:solidFill>
                <a:latin typeface="Tahoma" panose="020B0604030504040204" pitchFamily="34" charset="0"/>
                <a:ea typeface="Tahoma" panose="020B0604030504040204" pitchFamily="34" charset="0"/>
                <a:cs typeface="Tahoma" panose="020B0604030504040204" pitchFamily="34" charset="0"/>
              </a:rPr>
              <a:t>t</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rudność w posługiwaniu się zarzutem potrącenia, trudności w stosowaniu art. 358 § 2 k.c. </a:t>
            </a:r>
          </a:p>
          <a:p>
            <a:pPr marL="457200" indent="-342900" algn="just">
              <a:lnSpc>
                <a:spcPct val="120000"/>
              </a:lnSpc>
              <a:spcBef>
                <a:spcPts val="1200"/>
              </a:spcBef>
            </a:pPr>
            <a:r>
              <a:rPr lang="pl-PL" sz="1900" dirty="0">
                <a:solidFill>
                  <a:schemeClr val="tx1"/>
                </a:solidFill>
                <a:latin typeface="Tahoma" panose="020B0604030504040204" pitchFamily="34" charset="0"/>
                <a:ea typeface="Tahoma" panose="020B0604030504040204" pitchFamily="34" charset="0"/>
                <a:cs typeface="Tahoma" panose="020B0604030504040204" pitchFamily="34" charset="0"/>
              </a:rPr>
              <a:t>Przedawnienie </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roszczeń przedsiębiorców</a:t>
            </a:r>
            <a:r>
              <a:rPr lang="pl-PL" sz="1900" dirty="0">
                <a:solidFill>
                  <a:schemeClr val="tx1"/>
                </a:solidFill>
                <a:latin typeface="Tahoma" panose="020B0604030504040204" pitchFamily="34" charset="0"/>
                <a:ea typeface="Tahoma" panose="020B0604030504040204" pitchFamily="34" charset="0"/>
                <a:cs typeface="Tahoma" panose="020B0604030504040204" pitchFamily="34" charset="0"/>
              </a:rPr>
              <a:t> - </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odejście od rozwiązania modelowego przy bezskuteczności zawieszonej (por. wyrok Sądu Najwyższego z dnia 16 grudnia 2014r., III CSK 36/14) oraz od założeń leżących u podstaw art. 120§1 zdanie 2 k.c. </a:t>
            </a:r>
          </a:p>
          <a:p>
            <a:pPr marL="457200" indent="-342900" algn="just">
              <a:lnSpc>
                <a:spcPct val="120000"/>
              </a:lnSpc>
              <a:spcBef>
                <a:spcPts val="1200"/>
              </a:spcBef>
            </a:pPr>
            <a:r>
              <a:rPr lang="pl-PL" sz="1900" dirty="0">
                <a:solidFill>
                  <a:schemeClr val="tx1"/>
                </a:solidFill>
                <a:latin typeface="Tahoma" panose="020B0604030504040204" pitchFamily="34" charset="0"/>
                <a:ea typeface="Tahoma" panose="020B0604030504040204" pitchFamily="34" charset="0"/>
                <a:cs typeface="Tahoma" panose="020B0604030504040204" pitchFamily="34" charset="0"/>
              </a:rPr>
              <a:t>Przedawnienie </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roszczeń</a:t>
            </a:r>
            <a:r>
              <a:rPr lang="pl-PL" sz="1900" dirty="0">
                <a:solidFill>
                  <a:schemeClr val="tx1"/>
                </a:solidFill>
                <a:latin typeface="Tahoma" panose="020B0604030504040204" pitchFamily="34" charset="0"/>
                <a:ea typeface="Tahoma" panose="020B0604030504040204" pitchFamily="34" charset="0"/>
                <a:cs typeface="Tahoma" panose="020B0604030504040204" pitchFamily="34" charset="0"/>
              </a:rPr>
              <a:t> konsumentów – chaos (</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doręczenie bankowi pisma, w którym konsument dał wyraz swojej jednoznacznej woli braku sanowania wadliwych postanowień umownych / doręczenie zawezwania do próby ugodowej / doręczenie pozwu / udzielenie informacji przez sąd o skutkach wynikających z kwestionowania umowy / dowiedzenie się o wyroku C-186/16 albo C-260/18 / data wejścia w życie ustawy </a:t>
            </a:r>
            <a:r>
              <a:rPr lang="pl-PL" sz="1900" kern="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antyspreadowej</a:t>
            </a:r>
            <a:r>
              <a:rPr lang="pl-PL" sz="19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 / doręczenie zaświadczenia banku o ratach kapitałowo-odsetkowych spłaconych z tytułu umowy kredytu / data pełnego wykonania umowy)</a:t>
            </a:r>
            <a:endParaRPr lang="pl-PL" sz="19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latin typeface="Times New Roman" panose="02020603050405020304"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147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1800" b="1" kern="0" dirty="0">
                <a:effectLst/>
                <a:latin typeface="Tahoma" panose="020B0604030504040204" pitchFamily="34" charset="0"/>
                <a:ea typeface="Tahoma" panose="020B0604030504040204" pitchFamily="34" charset="0"/>
                <a:cs typeface="Tahoma" panose="020B0604030504040204" pitchFamily="34" charset="0"/>
              </a:rPr>
              <a:t>Rozliczenie stron według uchwały siedmiu sędziów Sądu Najwyższego z dnia 7 maja 2021r. (III CZP 6/21, OSNC 2021/9/56) a dyrektywa 93/13</a:t>
            </a:r>
            <a:endParaRPr lang="pl-PL" sz="18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Autofit/>
          </a:bodyPr>
          <a:lstStyle/>
          <a:p>
            <a:pPr marL="45720" indent="0" algn="just">
              <a:lnSpc>
                <a:spcPct val="100000"/>
              </a:lnSpc>
              <a:spcBef>
                <a:spcPts val="600"/>
              </a:spcBef>
              <a:buNone/>
            </a:pPr>
            <a:r>
              <a:rPr lang="pl-PL" sz="1300" dirty="0">
                <a:solidFill>
                  <a:schemeClr val="tx1"/>
                </a:solidFill>
                <a:latin typeface="Tahoma" panose="020B0604030504040204" pitchFamily="34" charset="0"/>
                <a:ea typeface="Tahoma" panose="020B0604030504040204" pitchFamily="34" charset="0"/>
                <a:cs typeface="Tahoma" panose="020B0604030504040204" pitchFamily="34" charset="0"/>
              </a:rPr>
              <a:t>Wcześniejsze orzecznictwo TSUE:</a:t>
            </a:r>
          </a:p>
          <a:p>
            <a:pPr marL="45720" indent="0" algn="just">
              <a:lnSpc>
                <a:spcPct val="100000"/>
              </a:lnSpc>
              <a:spcBef>
                <a:spcPts val="600"/>
              </a:spcBef>
              <a:spcAft>
                <a:spcPts val="800"/>
              </a:spcAft>
              <a:buNone/>
            </a:pPr>
            <a:r>
              <a:rPr lang="pl-PL" sz="130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TSUE z dnia 6 października 2009r. (C-40/08) - </a:t>
            </a:r>
            <a:r>
              <a:rPr lang="pl-PL" sz="13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Z uwagi na charakter i wagę interesu publicznego leżącego u podstaw ochrony udzielanej przez dyrektywę 93/13 konsumentom art. 6 tej dyrektywy należy uznać za równoważny z krajowymi przepisami posiadającymi w ramach krajowego porządku prawnego rangę zasad porządku publicznego</a:t>
            </a:r>
          </a:p>
          <a:p>
            <a:pPr marL="45720" indent="0" algn="just">
              <a:lnSpc>
                <a:spcPct val="100000"/>
              </a:lnSpc>
              <a:spcBef>
                <a:spcPts val="600"/>
              </a:spcBef>
              <a:spcAft>
                <a:spcPts val="800"/>
              </a:spcAft>
              <a:buNone/>
            </a:pPr>
            <a:r>
              <a:rPr lang="pl-PL" sz="130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TSUE z dnia 30 maja 2013 r. (C-488/11) - </a:t>
            </a:r>
            <a:r>
              <a:rPr lang="pl-PL" sz="13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Jeżeli sąd krajowy zgodnie z krajowymi przepisami proceduralnymi ma kompetencję do stwierdzenia z urzędu nieważności warunku sprzecznego z porządkiem publicznym lub bezwzględnie obowiązującym przepisem prawa, którego znaczenie uzasadnia tę sankcję, co do zasady powinien - po udzieleniu stronom możliwości kontradyktoryjnego przedyskutowania tej okoliczności - z urzędu stwierdzić nieważność warunku umownego, który uznał za nieuczciwy w świetle kryteriów ustanowionych przez omawianą dyrektywę (53)</a:t>
            </a:r>
          </a:p>
          <a:p>
            <a:pPr marL="45720" indent="0" algn="just">
              <a:lnSpc>
                <a:spcPct val="100000"/>
              </a:lnSpc>
              <a:spcBef>
                <a:spcPts val="600"/>
              </a:spcBef>
              <a:spcAft>
                <a:spcPts val="800"/>
              </a:spcAft>
              <a:buNone/>
            </a:pPr>
            <a:r>
              <a:rPr lang="pl-PL" sz="130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TSUE z dnia 12 lutego 2015r. (C-567/13) - w</a:t>
            </a:r>
            <a:r>
              <a:rPr lang="pl-PL" sz="13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 pierwszym rzędzie, jeśli chodzi o zasadę równoważności, należy zaznaczyć, że zarówno w swych uwagach na piśmie, jak i na rozprawie Komisja Europejska wyraziła wątpliwości co do zgodności z tą zasadą krajowego przepisu proceduralnego takiego jak § 23 ust. 1 lit. k) kodeksu postępowania cywilnego, który przyznaje sądom okręgowym wyłączną właściwość do rozpoznawania wytoczonych przez konsumentów powództw o stwierdzenie nieważności nieuczciwych warunków umownych. Komisja porównuje w tym celu wspomniane powództwa z wytoczonymi przez konsumentów, z innych powodów, powództwami o stwierdzenie nieważności warunków umownych, jako że sądy rejonowe mogą - w zależności od wartości przedmiotu sporu - być właściwe do rozpoznawania tych drugich powództw (43)</a:t>
            </a:r>
          </a:p>
          <a:p>
            <a:pPr marL="45720" indent="0" algn="just">
              <a:lnSpc>
                <a:spcPct val="100000"/>
              </a:lnSpc>
              <a:spcBef>
                <a:spcPts val="600"/>
              </a:spcBef>
              <a:spcAft>
                <a:spcPts val="800"/>
              </a:spcAft>
              <a:buNone/>
            </a:pPr>
            <a:r>
              <a:rPr lang="pl-PL" sz="13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TSUE z dnia 21 grudnia 2016 r. (C-154/15, C-307/15, C-308/15)</a:t>
            </a:r>
            <a:endParaRPr lang="pl-PL" sz="13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50492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Wyrok TSUE z 7 grudnia 2023r. (C-140/22)</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25000" lnSpcReduction="20000"/>
          </a:bodyPr>
          <a:lstStyle/>
          <a:p>
            <a:pPr marL="45720" indent="0" algn="just">
              <a:lnSpc>
                <a:spcPct val="120000"/>
              </a:lnSpc>
              <a:spcBef>
                <a:spcPts val="1200"/>
              </a:spcBef>
              <a:spcAft>
                <a:spcPts val="1200"/>
              </a:spcAft>
              <a:buNone/>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Trybunał nie odniósł się wprost i wyczerpująco do poszczególnych pytań przedstawionych przez Sąd Rejonowy. Przeformułował je według swojego uznania (52)</a:t>
            </a:r>
          </a:p>
          <a:p>
            <a:pPr marL="45720" indent="0" algn="just">
              <a:lnSpc>
                <a:spcPct val="120000"/>
              </a:lnSpc>
              <a:spcBef>
                <a:spcPts val="1200"/>
              </a:spcBef>
              <a:spcAft>
                <a:spcPts val="1200"/>
              </a:spcAft>
              <a:buNone/>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Możliwość sprzeciwienia się przez konsumenta stosowaniu dyrektywy 93/13 nie może być rozumiana w ten sposób, że nakłada na niego, w celu dochodzenia praw, które wywodzi z tej dyrektywy, pozytywny obowiązek powołania się na przepisy tej dyrektywy w drodze sformalizowanego oświadczenia złożonego przed sądem (56)</a:t>
            </a:r>
          </a:p>
          <a:p>
            <a:pPr marL="45720" indent="0" algn="just">
              <a:lnSpc>
                <a:spcPct val="120000"/>
              </a:lnSpc>
              <a:spcBef>
                <a:spcPts val="1200"/>
              </a:spcBef>
              <a:spcAft>
                <a:spcPts val="1200"/>
              </a:spcAft>
              <a:buNone/>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Ewentualne wyrażenie przez konsumenta dobrowolnej i świadomej zgody na niedozwolone postanowienie umowne należy uznać za zrzeczenie się możliwości powołania się na ochronę przewidzianą w dyrektywie 93/13, co samo w sobie oznacza, że konsument korzysta od razu z tej ochrony (pkt 57)</a:t>
            </a:r>
          </a:p>
          <a:p>
            <a:pPr marL="45720" indent="0" algn="just">
              <a:lnSpc>
                <a:spcPct val="120000"/>
              </a:lnSpc>
              <a:spcBef>
                <a:spcPts val="1200"/>
              </a:spcBef>
              <a:spcAft>
                <a:spcPts val="1200"/>
              </a:spcAft>
              <a:buNone/>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Wynikający z art. 6 ust. 1 dyrektywy skutek nie może zostać zawieszony albo uzależniony od spełnienia przesłanek przewidzianych przez prawo krajowe lub wynikających z orzecznictwa krajowego (58)</a:t>
            </a:r>
          </a:p>
          <a:p>
            <a:pPr marL="45720" indent="0" algn="just">
              <a:lnSpc>
                <a:spcPct val="120000"/>
              </a:lnSpc>
              <a:spcBef>
                <a:spcPts val="1200"/>
              </a:spcBef>
              <a:spcAft>
                <a:spcPts val="1200"/>
              </a:spcAft>
              <a:buNone/>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Za przyjętym stanowiskiem przemawia również skutek odstraszający z art. 6 ust. 1 dyrektywy 93/13 w związku z art. 7 ust. 1 tej dyrektywy. Odmienny pogląd zachęcałby przedsiębiorców do odrzucania pozasądowych żądań konsumentów mających na celu stwierdzenie niedozwolonego charakteru postanowień umownych, zważywszy, że są oni zobowiązani, w celu dochodzenia swoich praw wynikających ze wspomnianej dyrektywy, do złożenia sformalizowanego oświadczenia przed sądem (61)</a:t>
            </a:r>
            <a:endParaRPr lang="pl-PL" sz="5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74068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Wyrok TSUE z 14 grudnia 2023r. (C-28/22)</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92500" lnSpcReduction="20000"/>
          </a:bodyPr>
          <a:lstStyle/>
          <a:p>
            <a:pPr marL="45720" indent="0" algn="just">
              <a:lnSpc>
                <a:spcPct val="100000"/>
              </a:lnSpc>
              <a:spcBef>
                <a:spcPts val="600"/>
              </a:spcBef>
              <a:spcAft>
                <a:spcPts val="1200"/>
              </a:spcAft>
              <a:buNone/>
            </a:pPr>
            <a:r>
              <a:rPr lang="pl-PL" sz="1700" dirty="0">
                <a:solidFill>
                  <a:schemeClr val="tx1"/>
                </a:solidFill>
                <a:latin typeface="Tahoma" panose="020B0604030504040204" pitchFamily="34" charset="0"/>
                <a:ea typeface="Tahoma" panose="020B0604030504040204" pitchFamily="34" charset="0"/>
                <a:cs typeface="Tahoma" panose="020B0604030504040204" pitchFamily="34" charset="0"/>
              </a:rPr>
              <a:t>Przedawnienie roszczeń przedsiębiorców - </a:t>
            </a: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Może naruszać ochronę wynikającą z dyrektywy asymetria polegająca na tym, że termin przedawnienia roszczeń konsumenta rozpoczyna bieg przed dniem, w którym sąd stwierdzi trwałą bezskuteczność tej umowy podczas gdy termin przedawnienia przewidziany dla odpowiednich roszczeń przedsiębiorcy rozpoczyna bieg w dniu, w którym sąd stwierdzi tę trwałą bezskuteczność (66). Asymetria (72, 74)</a:t>
            </a:r>
          </a:p>
          <a:p>
            <a:pPr marL="45720" indent="0" algn="just">
              <a:lnSpc>
                <a:spcPct val="100000"/>
              </a:lnSpc>
              <a:spcBef>
                <a:spcPts val="600"/>
              </a:spcBef>
              <a:spcAft>
                <a:spcPts val="1200"/>
              </a:spcAft>
              <a:buNone/>
            </a:pPr>
            <a:r>
              <a:rPr lang="pl-PL" sz="1700" dirty="0">
                <a:solidFill>
                  <a:schemeClr val="tx1"/>
                </a:solidFill>
                <a:latin typeface="Tahoma" panose="020B0604030504040204" pitchFamily="34" charset="0"/>
                <a:ea typeface="Tahoma" panose="020B0604030504040204" pitchFamily="34" charset="0"/>
                <a:cs typeface="Tahoma" panose="020B0604030504040204" pitchFamily="34" charset="0"/>
              </a:rPr>
              <a:t>Odsetki za opóźnienie - </a:t>
            </a: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asymetria środków prawnych może zachęcać przedsiębiorcę, do pozostania bezczynnym lub do wydłużenia etapu pozasądowego przez przedłużenie negocjacji, skoro m. in. czas trwania fazy pozasądowej nie będzie miał wpływu na odsetki należne konsumentowi (72)</a:t>
            </a:r>
          </a:p>
          <a:p>
            <a:pPr marL="45720" indent="0" algn="just">
              <a:lnSpc>
                <a:spcPct val="100000"/>
              </a:lnSpc>
              <a:spcBef>
                <a:spcPts val="600"/>
              </a:spcBef>
              <a:spcAft>
                <a:spcPts val="1200"/>
              </a:spcAft>
              <a:buNone/>
            </a:pP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Obowiązki przedsiębiorcy w związku z zawarciem aneksu - na przedsiębiorcy nie spoczywa obowiązek sprawdzenia, czy konsument ma wiedzę o skutkach usunięcia nieuczciwych warunków zawartych w umowie lub o niemożności zachowania mocy wiążącej umowy w przypadku usunięcia tych warunków (80, 81)</a:t>
            </a:r>
          </a:p>
          <a:p>
            <a:pPr marL="45720" indent="0" algn="just">
              <a:lnSpc>
                <a:spcPct val="100000"/>
              </a:lnSpc>
              <a:spcBef>
                <a:spcPts val="600"/>
              </a:spcBef>
              <a:spcAft>
                <a:spcPts val="1200"/>
              </a:spcAft>
              <a:buNone/>
            </a:pP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Prawo zatrzymania</a:t>
            </a:r>
            <a:r>
              <a:rPr lang="pl-PL" sz="1700" dirty="0">
                <a:solidFill>
                  <a:schemeClr val="tx1"/>
                </a:solidFill>
                <a:latin typeface="Tahoma" panose="020B0604030504040204" pitchFamily="34" charset="0"/>
                <a:ea typeface="Tahoma" panose="020B0604030504040204" pitchFamily="34" charset="0"/>
                <a:cs typeface="Tahoma" panose="020B0604030504040204" pitchFamily="34" charset="0"/>
              </a:rPr>
              <a:t> - </a:t>
            </a: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art. 6 ust. 1 i art. 7 ust. 1 dyrektywy 93/13 w związku z zasadą skuteczności stoją na przeszkodzie przyjęciu, że przedsiębiorca może powołać się na prawo zatrzymania jeżeli wykonanie prawa zatrzymania powoduje utratę przez konsumenta prawa do uzyskania odsetek za opóźnienie od momentu upływu terminu nałożonego na danego przedsiębiorcę do wykonania świadczenia po tym, jak przedsiębiorca ten otrzyma wezwanie do zwrotu świadczeń zapłaconych mu w wykonaniu tej umowy (87)</a:t>
            </a:r>
            <a:endParaRPr lang="pl-PL" sz="17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8000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Uwagi wstępne</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Autofit/>
          </a:bodyPr>
          <a:lstStyle/>
          <a:p>
            <a:pPr marL="0" indent="0" algn="just">
              <a:buNone/>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Nieważność umowy zawierającej niedozwolone postanowienia umowne / nieważność umowy z powodu naruszenia zasad współżycia społecznego albo właściwości (natury) stosunku</a:t>
            </a:r>
          </a:p>
          <a:p>
            <a:pPr marL="0" indent="0" algn="just">
              <a:buNone/>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N</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ieważność umowy z powodu naruszenia zasad współżycia społecznego albo właściwości (natury) stosunku:</a:t>
            </a:r>
          </a:p>
          <a:p>
            <a:pPr marL="285750" indent="-285750" algn="just"/>
            <a:r>
              <a:rPr lang="pl-PL" sz="1600" kern="0" dirty="0">
                <a:solidFill>
                  <a:schemeClr val="tx1"/>
                </a:solidFill>
                <a:latin typeface="Tahoma" panose="020B0604030504040204" pitchFamily="34" charset="0"/>
                <a:ea typeface="Tahoma" panose="020B0604030504040204" pitchFamily="34" charset="0"/>
                <a:cs typeface="Tahoma" panose="020B0604030504040204" pitchFamily="34" charset="0"/>
              </a:rPr>
              <a:t>Ten wariant nie dotyczy spraw z udziałem konsumenta, gdyż tu przyjmuje się stosowanie przepisów o niedozwolonych postanowieniach umownych (wyrok SN z 27 maja 2022r., II CSKP 377/22, uchwała Sądu Najwyższego z dnia 28 kwietnia 2022 r., III CZP 40/22)</a:t>
            </a:r>
          </a:p>
          <a:p>
            <a:pPr marL="285750" indent="-285750" algn="just"/>
            <a:r>
              <a:rPr lang="pl-PL" sz="1600" kern="0" dirty="0">
                <a:solidFill>
                  <a:schemeClr val="tx1"/>
                </a:solidFill>
                <a:latin typeface="Tahoma" panose="020B0604030504040204" pitchFamily="34" charset="0"/>
                <a:ea typeface="Tahoma" panose="020B0604030504040204" pitchFamily="34" charset="0"/>
                <a:cs typeface="Tahoma" panose="020B0604030504040204" pitchFamily="34" charset="0"/>
              </a:rPr>
              <a:t>Naruszenie </a:t>
            </a: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zasad współżycia społecznego albo właściwości (natury) stosunku </a:t>
            </a:r>
            <a:r>
              <a:rPr lang="pl-PL" sz="1600" kern="0" dirty="0">
                <a:solidFill>
                  <a:schemeClr val="tx1"/>
                </a:solidFill>
                <a:latin typeface="Tahoma" panose="020B0604030504040204" pitchFamily="34" charset="0"/>
                <a:ea typeface="Tahoma" panose="020B0604030504040204" pitchFamily="34" charset="0"/>
                <a:cs typeface="Tahoma" panose="020B0604030504040204" pitchFamily="34" charset="0"/>
              </a:rPr>
              <a:t>będzie związane z innym modelem sporu sądowego</a:t>
            </a:r>
          </a:p>
          <a:p>
            <a:pPr marL="285750" indent="-285750" algn="just"/>
            <a:r>
              <a:rPr lang="pl-PL" sz="1600" kern="0" dirty="0">
                <a:solidFill>
                  <a:schemeClr val="tx1"/>
                </a:solidFill>
                <a:latin typeface="Tahoma" panose="020B0604030504040204" pitchFamily="34" charset="0"/>
                <a:ea typeface="Tahoma" panose="020B0604030504040204" pitchFamily="34" charset="0"/>
                <a:cs typeface="Tahoma" panose="020B0604030504040204" pitchFamily="34" charset="0"/>
              </a:rPr>
              <a:t>W konsekwencji nie ma możliwości bezpośredniego zastosowania ochronny rozwiązań wynikających z dyrektywy 93/13, w szczególności ograniczona działalność sądu z urzędu, możliwe złagodzenie zarzutu przez sięgnięcie do innych instrumentów prawnych)</a:t>
            </a:r>
          </a:p>
          <a:p>
            <a:pPr marL="285750" indent="-285750" algn="just"/>
            <a:r>
              <a:rPr lang="pl-PL" sz="1600" kern="0" dirty="0">
                <a:solidFill>
                  <a:schemeClr val="tx1"/>
                </a:solidFill>
                <a:latin typeface="Tahoma" panose="020B0604030504040204" pitchFamily="34" charset="0"/>
                <a:ea typeface="Tahoma" panose="020B0604030504040204" pitchFamily="34" charset="0"/>
                <a:cs typeface="Tahoma" panose="020B0604030504040204" pitchFamily="34" charset="0"/>
              </a:rPr>
              <a:t>Na szczególną uwagę zasługuje brak zakazu zmiany wadliwego postanowienia, nie ma zakazu uzupełniania jego treści, por. wyrok Sądu Najwyższego z dnia 27 maja 2022r., II CSKP 314/22</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l-PL" sz="1600" dirty="0">
              <a:effectLst/>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99768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Konsekwencje wynikające z C-140/22 i C-28/22</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114300" indent="0" algn="just">
              <a:lnSpc>
                <a:spcPct val="100000"/>
              </a:lnSpc>
              <a:spcAft>
                <a:spcPts val="600"/>
              </a:spcAft>
              <a:buNone/>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Sankcja</a:t>
            </a:r>
          </a:p>
          <a:p>
            <a:pPr marL="457200" indent="-342900" algn="just">
              <a:lnSpc>
                <a:spcPct val="100000"/>
              </a:lnSpc>
              <a:spcAft>
                <a:spcPts val="600"/>
              </a:spcAft>
            </a:pPr>
            <a:r>
              <a:rPr lang="pl-PL" dirty="0">
                <a:solidFill>
                  <a:schemeClr val="tx1"/>
                </a:solidFill>
                <a:latin typeface="Tahoma" panose="020B0604030504040204" pitchFamily="34" charset="0"/>
                <a:ea typeface="Tahoma" panose="020B0604030504040204" pitchFamily="34" charset="0"/>
                <a:cs typeface="Tahoma" panose="020B0604030504040204" pitchFamily="34" charset="0"/>
              </a:rPr>
              <a:t>K</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lauzula abuzywna jest bezskuteczna ex lege. Jeśli konsument złoży oświadczenie, że chce skorzystać z ochrony to klauzula nadal jest bezskuteczna ex lege. Ewentualny skutek konstytutywny powinien wynikać dopiero ze złożenia przez konsumenta oświadczenia, że nie chce skorzystać z ochrony (zrzeczenie się ochrony)</a:t>
            </a:r>
          </a:p>
          <a:p>
            <a:pPr marL="457200" indent="-342900" algn="just">
              <a:lnSpc>
                <a:spcPct val="100000"/>
              </a:lnSpc>
              <a:spcAft>
                <a:spcPts val="600"/>
              </a:spcAft>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Tym samym, brak jest tu podstaw do przyjęcia bezskuteczności zawieszonej. Przedstawiona charakterystyka odpowiada bezskuteczności ex lege, powiązanej z możliwości konwalidacji, jeśli konsument złoży oświadczenie, że nie chce skorzystać z ochrony</a:t>
            </a:r>
          </a:p>
          <a:p>
            <a:pPr marL="0" lvl="0" indent="0" algn="just">
              <a:lnSpc>
                <a:spcPct val="150000"/>
              </a:lnSpc>
              <a:spcBef>
                <a:spcPts val="600"/>
              </a:spcBef>
              <a:spcAft>
                <a:spcPts val="800"/>
              </a:spcAft>
              <a:buNone/>
            </a:pPr>
            <a:endParaRPr lang="pl-PL" sz="1800" dirty="0">
              <a:latin typeface="Times New Roman" panose="02020603050405020304"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83243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Konsekwencje wynikające z C-140/22 i C-28/22</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25000" lnSpcReduction="20000"/>
          </a:bodyPr>
          <a:lstStyle/>
          <a:p>
            <a:pPr marL="114300" indent="0" algn="just">
              <a:lnSpc>
                <a:spcPct val="120000"/>
              </a:lnSpc>
              <a:spcBef>
                <a:spcPts val="600"/>
              </a:spcBef>
              <a:spcAft>
                <a:spcPts val="600"/>
              </a:spcAft>
              <a:buNone/>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Odsetki za opóźnienie:</a:t>
            </a:r>
          </a:p>
          <a:p>
            <a:pPr marL="800100" indent="-685800" algn="just">
              <a:lnSpc>
                <a:spcPct val="120000"/>
              </a:lnSpc>
              <a:spcBef>
                <a:spcPts val="600"/>
              </a:spcBef>
              <a:spcAft>
                <a:spcPts val="600"/>
              </a:spcAft>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Odrzucenie szczególnych zasad ustalania opóźnienia wynika pośrednio już z wyroku TSUE z 7 grudnia 2023r. (C-140/22). Trybunał odrzucił konstytutywny skutek wynikający z oświadczenia konsumenta, bezskuteczność abuzywna ma charakter bezwarunkowy i działa ex </a:t>
            </a:r>
            <a:r>
              <a:rPr lang="pl-PL" sz="5600" kern="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tunc</a:t>
            </a:r>
            <a:endPar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800100" indent="-685800" algn="just">
              <a:lnSpc>
                <a:spcPct val="120000"/>
              </a:lnSpc>
              <a:spcBef>
                <a:spcPts val="600"/>
              </a:spcBef>
              <a:spcAft>
                <a:spcPts val="600"/>
              </a:spcAft>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Natomiast w wyroku TSUE z dnia 14 grudnia 2023r. (C‑28/22) już potwierdzono wprost, że kwestia odsetek za opóźnienie powinna być oceniona na zasadach ogólnych. Naruszenie prawa do odsetek za opóźnienie od wezwania zachęca przedsiębiorcę do systematycznego odrzucania żądań konsumenta, przez co narusza zasadę skuteczności (pkt 71-73) oraz podważa skutek odstraszający (74). Naruszenie prawa do odsetek za opóźnienie zostało uznane za kluczowy czynnik przesądzający o ograniczonej dopuszczalności prawa zatrzymania</a:t>
            </a:r>
            <a:r>
              <a:rPr lang="pl-PL" sz="5600" dirty="0">
                <a:solidFill>
                  <a:schemeClr val="tx1"/>
                </a:solidFill>
                <a:latin typeface="Tahoma" panose="020B0604030504040204" pitchFamily="34" charset="0"/>
                <a:ea typeface="Tahoma" panose="020B0604030504040204" pitchFamily="34" charset="0"/>
                <a:cs typeface="Tahoma" panose="020B0604030504040204" pitchFamily="34" charset="0"/>
              </a:rPr>
              <a:t> (86)</a:t>
            </a:r>
          </a:p>
          <a:p>
            <a:pPr marL="800100" indent="-685800" algn="just">
              <a:lnSpc>
                <a:spcPct val="120000"/>
              </a:lnSpc>
              <a:spcBef>
                <a:spcPts val="600"/>
              </a:spcBef>
              <a:spcAft>
                <a:spcPts val="600"/>
              </a:spcAft>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Podobne stanowisko (prawo do odsetek za opóźnienie od wezwania) przyjęto już w wyroku TSUE z 15 czerwca 2023r. (C‑520/21, pkt 69, 74)</a:t>
            </a:r>
          </a:p>
          <a:p>
            <a:pPr marL="800100" indent="-685800" algn="just">
              <a:lnSpc>
                <a:spcPct val="120000"/>
              </a:lnSpc>
              <a:spcBef>
                <a:spcPts val="600"/>
              </a:spcBef>
              <a:spcAft>
                <a:spcPts val="600"/>
              </a:spcAft>
            </a:pP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 konsekwencji należy stwierdzić, że świadczenie spełnione na podstawie niedozwolonego postanowienia umownego to świadczenie nienależne (art. 410§2 k.c.), którego termin spełnienia nie jest oznaczony</a:t>
            </a:r>
            <a:r>
              <a:rPr lang="pl-PL" sz="56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Zgodnie z art. 455 k.c., świadczenie powinno być spełnione niezwłocznie po wezwaniu dłużnika do wykonania</a:t>
            </a:r>
            <a:r>
              <a:rPr lang="pl-PL" sz="56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pl-PL" sz="5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 upływie terminu wskazanego w wezwaniu, jeśli tylko był to termin niezwłoczny, dłużnik popada w opóźnienie, zaś wierzyciel może żądać odsetek za czas opóźnienia (art. 481§1 k.c.)</a:t>
            </a: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17267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dirty="0">
                <a:latin typeface="Tahoma" panose="020B0604030504040204" pitchFamily="34" charset="0"/>
                <a:ea typeface="Tahoma" panose="020B0604030504040204" pitchFamily="34" charset="0"/>
                <a:cs typeface="Tahoma" panose="020B0604030504040204" pitchFamily="34" charset="0"/>
              </a:rPr>
              <a:t>Konsekwencje wynikające z C-140/22 i C-28/22</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lnSpcReduction="10000"/>
          </a:bodyPr>
          <a:lstStyle/>
          <a:p>
            <a:pPr marL="114300" indent="0" algn="just">
              <a:lnSpc>
                <a:spcPct val="100000"/>
              </a:lnSpc>
              <a:spcAft>
                <a:spcPts val="600"/>
              </a:spcAft>
              <a:buNone/>
            </a:pP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Związanie innych składów SN / sądów niższej instancji:</a:t>
            </a:r>
          </a:p>
          <a:p>
            <a:pPr marL="400050" indent="-285750" algn="just">
              <a:lnSpc>
                <a:spcPct val="100000"/>
              </a:lnSpc>
              <a:spcAft>
                <a:spcPts val="600"/>
              </a:spcAft>
            </a:pP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TSUE z 31 marca 2022 r. (C-472/20) </a:t>
            </a:r>
            <a:r>
              <a:rPr lang="pl-PL" sz="17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Dyrektywa 93/13 analizowana w świetle art. 47 Karty praw podstawowych Unii Europejskiej nie stoi na przeszkodzie temu, aby sąd najwyższy państwa członkowskiego przyjął, w interesie jednolitej wykładni prawa, wiążące orzeczenia w przedmiocie zasad wykonania tej dyrektywy, </a:t>
            </a:r>
            <a:r>
              <a:rPr lang="pl-PL" sz="1700" b="1"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pod warunkiem że nie uniemożliwiają one właściwemu sądowi ani zapewnienia pełnej skuteczności norm przewidzianych w tej dyrektywie</a:t>
            </a: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 i zaoferowania konsumentowi skutecznego środka odwoławczego w zakresie ochrony praw, jakie może on z nich wywieść, ani też zwrócenia się do Trybunału z wnioskiem o wydanie orzeczenia w trybie prejudycjalnym w tym zakresie (39)</a:t>
            </a:r>
          </a:p>
          <a:p>
            <a:pPr marL="400050" indent="-285750" algn="just">
              <a:lnSpc>
                <a:spcPct val="100000"/>
              </a:lnSpc>
              <a:spcAft>
                <a:spcPts val="600"/>
              </a:spcAft>
            </a:pP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Postanowienie TSUE z 17 lipca 2023 r. (C-55/23)</a:t>
            </a:r>
            <a:r>
              <a:rPr lang="pl-PL" sz="1700" dirty="0">
                <a:solidFill>
                  <a:schemeClr val="tx1"/>
                </a:solidFill>
                <a:latin typeface="Tahoma" panose="020B0604030504040204" pitchFamily="34" charset="0"/>
                <a:ea typeface="Tahoma" panose="020B0604030504040204" pitchFamily="34" charset="0"/>
                <a:cs typeface="Tahoma" panose="020B0604030504040204" pitchFamily="34" charset="0"/>
              </a:rPr>
              <a:t> - </a:t>
            </a:r>
            <a:r>
              <a:rPr lang="pl-PL" sz="17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Prawo Unii, a w szczególności art. 267 TFUE należy interpretować w ten sposób, że stoi ono na przeszkodzie temu, aby sąd krajowy orzekający w następstwie uchylenia wydanego przez niego orzeczenia przez sąd wyższej instancji był związany, zgodnie z krajowym prawem procesowym, oceną prawną dokonaną przez ten sąd wyższej instancji, jeżeli ocena ta nie jest zgodna z prawem Unii w wykładni nadanej mu przez Trybunał (41)</a:t>
            </a: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8107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Inne zagadnienia dotyczące rozliczenia w związku z nieważnością umowy</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92500" lnSpcReduction="10000"/>
          </a:bodyPr>
          <a:lstStyle/>
          <a:p>
            <a:pPr marL="45720" indent="0" algn="just">
              <a:spcBef>
                <a:spcPts val="1200"/>
              </a:spcBef>
              <a:buNone/>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Podstawą prawną żądań jest art. 410 k.c. dotyczący świadczeń nienależnych:</a:t>
            </a:r>
          </a:p>
          <a:p>
            <a:pPr algn="just">
              <a:spcBef>
                <a:spcPts val="1200"/>
              </a:spcBef>
            </a:pP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sam fakt spełnienia nienależnego świadczenia uzasadnia roszczenie </a:t>
            </a:r>
            <a:r>
              <a:rPr lang="pl-PL"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kondykcyjne</a:t>
            </a:r>
            <a:endParaRPr lang="pl-PL"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just">
              <a:spcBef>
                <a:spcPts val="1200"/>
              </a:spcBef>
            </a:pP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nieważność umowy wyłącza wygaśnięcie obowiązku zwrotu mimo ewentualnego braku wzbogacenia się</a:t>
            </a:r>
          </a:p>
          <a:p>
            <a:pPr marL="45720" indent="0" algn="just">
              <a:spcBef>
                <a:spcPts val="1200"/>
              </a:spcBef>
              <a:buNone/>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Teoria salda / teoria dwóch </a:t>
            </a:r>
            <a:r>
              <a:rPr lang="pl-PL" kern="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kondykcji</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r>
              <a:rPr lang="pl-PL" kern="0"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uchwała Sądu Najwyższego z dnia 16 lutego 2021r., III CZP 11/20</a:t>
            </a:r>
            <a:r>
              <a:rPr lang="pl-PL" kern="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SN z 28 lipca 2023r., II CSKP 1031/22, wyrok SN z 6 czerwca 2023r., II CSKP 1159/22, wyrok SN z 25 maja 2023r., II CSKP 989/22, wyrok SN z 25 maja 2023r., II CSKP 1311/22, wyrok SN z 16 maja 2023r., II CSKP 1042/22, wyrok SN z 5 kwietnia 2023r., II CSKP 1075/22, wyrok SN z 9 lutego 2023r., II CSKP 2073/22)</a:t>
            </a:r>
          </a:p>
          <a:p>
            <a:pPr marL="45720" indent="0" algn="just">
              <a:spcBef>
                <a:spcPts val="1200"/>
              </a:spcBef>
              <a:buNone/>
            </a:pPr>
            <a:r>
              <a:rPr lang="pl-PL" kern="0" dirty="0">
                <a:solidFill>
                  <a:schemeClr val="tx1"/>
                </a:solidFill>
                <a:latin typeface="Tahoma" panose="020B0604030504040204" pitchFamily="34" charset="0"/>
                <a:ea typeface="Tahoma" panose="020B0604030504040204" pitchFamily="34" charset="0"/>
                <a:cs typeface="Tahoma" panose="020B0604030504040204" pitchFamily="34" charset="0"/>
              </a:rPr>
              <a:t>Stosowanie art. </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411 k.c. </a:t>
            </a:r>
            <a:r>
              <a:rPr lang="pl-PL" kern="0"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uchwała Sądu Najwyższego z dnia 7 maja 2021r., III CZP 6/21, OSNC 2021/9/56, uchwała Sądu Najwyższego z dnia 16 lutego 2021 r., III CZP 11/20</a:t>
            </a:r>
            <a:r>
              <a:rPr lang="pl-PL" kern="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SN z 14 czerwca 2023r., II CSKP 1716/22, wyrok SN z 28 lutego 2023r., II CSKP 1440/22, wyrok SN z 19 maja 2022r., II CSKP 398/22)</a:t>
            </a:r>
          </a:p>
          <a:p>
            <a:pPr marL="45720" indent="0" algn="just">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61855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Wynagrodzenie za korzystanie z kapitału i waloryzacja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45720" lvl="0" indent="0" algn="just">
              <a:lnSpc>
                <a:spcPct val="110000"/>
              </a:lnSpc>
              <a:spcBef>
                <a:spcPts val="1200"/>
              </a:spcBef>
              <a:buNone/>
            </a:pPr>
            <a:r>
              <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rPr>
              <a:t>Procesowe funkcje roszczenia o wynagrodzenie za korzystanie z kapitału:</a:t>
            </a:r>
          </a:p>
          <a:p>
            <a:pPr marL="45720" lvl="0" indent="0" algn="just">
              <a:lnSpc>
                <a:spcPct val="110000"/>
              </a:lnSpc>
              <a:spcBef>
                <a:spcPts val="1200"/>
              </a:spcBef>
              <a:buNone/>
            </a:pPr>
            <a:endPar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342900" lvl="0" indent="-342900" algn="just">
              <a:lnSpc>
                <a:spcPct val="110000"/>
              </a:lnSpc>
              <a:spcBef>
                <a:spcPts val="1200"/>
              </a:spcBef>
              <a:buFont typeface="Symbol" panose="05050102010706020507" pitchFamily="18" charset="2"/>
              <a:buChar char=""/>
            </a:pPr>
            <a:r>
              <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rPr>
              <a:t>wierzytelność dochodzona w pozwie</a:t>
            </a:r>
          </a:p>
          <a:p>
            <a:pPr marL="342900" lvl="0" indent="-342900" algn="just">
              <a:lnSpc>
                <a:spcPct val="110000"/>
              </a:lnSpc>
              <a:spcBef>
                <a:spcPts val="1200"/>
              </a:spcBef>
              <a:buFont typeface="Symbol" panose="05050102010706020507" pitchFamily="18" charset="2"/>
              <a:buChar char=""/>
            </a:pPr>
            <a:r>
              <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rPr>
              <a:t>element oceny czy stwierdzenie nieważności całej umowy prowadziłoby do szczególnie niekorzystnych dla konsumenta skutków</a:t>
            </a:r>
          </a:p>
          <a:p>
            <a:pPr marL="342900" lvl="0" indent="-342900" algn="just">
              <a:lnSpc>
                <a:spcPct val="110000"/>
              </a:lnSpc>
              <a:spcBef>
                <a:spcPts val="1200"/>
              </a:spcBef>
              <a:buFont typeface="Symbol" panose="05050102010706020507" pitchFamily="18" charset="2"/>
              <a:buChar char=""/>
            </a:pPr>
            <a:r>
              <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rPr>
              <a:t>wierzytelność przedstawiona do potrącenia</a:t>
            </a:r>
          </a:p>
          <a:p>
            <a:pPr marL="342900" lvl="0" indent="-342900" algn="just">
              <a:lnSpc>
                <a:spcPct val="110000"/>
              </a:lnSpc>
              <a:spcBef>
                <a:spcPts val="1200"/>
              </a:spcBef>
              <a:spcAft>
                <a:spcPts val="800"/>
              </a:spcAft>
              <a:buFont typeface="Symbol" panose="05050102010706020507" pitchFamily="18" charset="2"/>
              <a:buChar char=""/>
            </a:pPr>
            <a:r>
              <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rPr>
              <a:t>wierzytelność przedstawiona do zabezpieczenia w ramach zarzutu zatrzymania</a:t>
            </a: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2141699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Wynagrodzenie za korzystanie z kapitału i waloryzacja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just" rtl="0">
              <a:lnSpc>
                <a:spcPct val="90000"/>
              </a:lnSpc>
              <a:spcBef>
                <a:spcPts val="1000"/>
              </a:spcBef>
              <a:spcAft>
                <a:spcPts val="0"/>
              </a:spcAft>
              <a:buClr>
                <a:schemeClr val="dk1"/>
              </a:buClr>
              <a:buSzPts val="1100"/>
              <a:buFont typeface="Arial"/>
              <a:buNone/>
            </a:pPr>
            <a:r>
              <a:rPr lang="pl-PL" sz="1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15 czerwca 2023 r. (C-520/21)</a:t>
            </a:r>
          </a:p>
          <a:p>
            <a:pPr marL="228600" lvl="0" indent="0" algn="just" rtl="0">
              <a:lnSpc>
                <a:spcPct val="90000"/>
              </a:lnSpc>
              <a:spcBef>
                <a:spcPts val="1000"/>
              </a:spcBef>
              <a:spcAft>
                <a:spcPts val="0"/>
              </a:spcAft>
              <a:buClr>
                <a:schemeClr val="dk1"/>
              </a:buClr>
              <a:buSzPts val="1100"/>
              <a:buFont typeface="Arial"/>
              <a:buNone/>
            </a:pPr>
            <a:r>
              <a:rPr lang="pl-PL" sz="1800" dirty="0">
                <a:solidFill>
                  <a:schemeClr val="tx1"/>
                </a:solidFill>
                <a:latin typeface="Tahoma" panose="020B0604030504040204" pitchFamily="34" charset="0"/>
                <a:ea typeface="Tahoma" panose="020B0604030504040204" pitchFamily="34" charset="0"/>
                <a:cs typeface="Tahoma" panose="020B0604030504040204" pitchFamily="34" charset="0"/>
              </a:rPr>
              <a:t>D</a:t>
            </a: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yrektywa 93/13 nie reguluje wyraźnie skutków nieważności umowy zawartej między przedsiębiorcą a konsumentem po usunięciu zawartych w niej nieuczciwych warunków. W związku z tym do państw członkowskich należy określenie skutków, jakie pociąga za sobą takie stwierdzenie, przy czym ustanowione przez nie w tym względzie przepisy powinny być zgodne z prawem Unii, a w szczególności z celami tej dyrektywy (pkt 64)</a:t>
            </a:r>
          </a:p>
          <a:p>
            <a:pPr marL="228600" lvl="0" indent="0" algn="just" rtl="0">
              <a:lnSpc>
                <a:spcPct val="90000"/>
              </a:lnSpc>
              <a:spcBef>
                <a:spcPts val="1000"/>
              </a:spcBef>
              <a:spcAft>
                <a:spcPts val="0"/>
              </a:spcAft>
              <a:buClr>
                <a:schemeClr val="dk1"/>
              </a:buClr>
              <a:buSzPts val="1100"/>
              <a:buFont typeface="Arial"/>
              <a:buNone/>
            </a:pPr>
            <a:r>
              <a:rPr lang="pl-PL" sz="1800" dirty="0">
                <a:solidFill>
                  <a:schemeClr val="tx1"/>
                </a:solidFill>
                <a:latin typeface="Tahoma" panose="020B0604030504040204" pitchFamily="34" charset="0"/>
                <a:ea typeface="Tahoma" panose="020B0604030504040204" pitchFamily="34" charset="0"/>
                <a:cs typeface="Tahoma" panose="020B0604030504040204" pitchFamily="34" charset="0"/>
              </a:rPr>
              <a:t>Z</a:t>
            </a: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godność z prawem Unii przepisów krajowych regulujących praktyczne skutki nieważności umowy kredytu hipotecznego z powodu istnienia nieuczciwych warunków zależy od tego, czy przepisy te, po pierwsze, pozwalają na przywrócenie pod względem prawnym i faktycznym sytuacji konsumenta, w której znajdowałby się on w braku tej umowy, a po drugie, nie zagrażają realizacji odstraszającego skutku zamierzonego w dyrektywie 93/13 (pkt 68)</a:t>
            </a:r>
            <a:endPar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45720" indent="0" algn="just">
              <a:lnSpc>
                <a:spcPct val="100000"/>
              </a:lnSpc>
              <a:spcBef>
                <a:spcPts val="0"/>
              </a:spcBef>
              <a:buNone/>
            </a:pPr>
            <a:endParaRPr lang="pl-PL" sz="1800" dirty="0">
              <a:effectLst/>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dirty="0"/>
          </a:p>
        </p:txBody>
      </p:sp>
    </p:spTree>
    <p:extLst>
      <p:ext uri="{BB962C8B-B14F-4D97-AF65-F5344CB8AC3E}">
        <p14:creationId xmlns:p14="http://schemas.microsoft.com/office/powerpoint/2010/main" val="117500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Wynagrodzenie za korzystanie z kapitału i waloryzacja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just" rtl="0">
              <a:lnSpc>
                <a:spcPct val="90000"/>
              </a:lnSpc>
              <a:spcBef>
                <a:spcPts val="1000"/>
              </a:spcBef>
              <a:spcAft>
                <a:spcPts val="0"/>
              </a:spcAft>
              <a:buClr>
                <a:schemeClr val="dk1"/>
              </a:buClr>
              <a:buSzPts val="1100"/>
              <a:buFont typeface="Arial"/>
              <a:buNone/>
            </a:pPr>
            <a:r>
              <a:rPr lang="pl-PL"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15 czerwca 2023 r. (C-520/21)</a:t>
            </a:r>
          </a:p>
          <a:p>
            <a:pPr marL="228600" lvl="0" indent="0" algn="just" rtl="0">
              <a:lnSpc>
                <a:spcPct val="90000"/>
              </a:lnSpc>
              <a:spcBef>
                <a:spcPts val="1000"/>
              </a:spcBef>
              <a:spcAft>
                <a:spcPts val="0"/>
              </a:spcAft>
              <a:buClr>
                <a:schemeClr val="dk1"/>
              </a:buClr>
              <a:buSzPts val="1100"/>
              <a:buFont typeface="Arial"/>
              <a:buNone/>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Możliwość dochodzenia przez konsumenta roszczeń wykraczających poza zwrot miesięcznych rat i kosztów </a:t>
            </a:r>
            <a:r>
              <a:rPr lang="pl-PL" kern="0" dirty="0">
                <a:solidFill>
                  <a:schemeClr val="tx1"/>
                </a:solidFill>
                <a:latin typeface="Tahoma" panose="020B0604030504040204" pitchFamily="34" charset="0"/>
                <a:ea typeface="Tahoma" panose="020B0604030504040204" pitchFamily="34" charset="0"/>
                <a:cs typeface="Tahoma" panose="020B0604030504040204" pitchFamily="34" charset="0"/>
              </a:rPr>
              <a:t>oraz </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ustawowych odsetek za zwłokę od dnia wezwania do zapłaty:</a:t>
            </a:r>
            <a:endParaRPr lang="pl-PL" kern="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indent="-285750" algn="just">
              <a:lnSpc>
                <a:spcPct val="90000"/>
              </a:lnSpc>
              <a:spcBef>
                <a:spcPts val="1000"/>
              </a:spcBef>
              <a:buClr>
                <a:schemeClr val="dk1"/>
              </a:buClr>
              <a:buSzPts val="1100"/>
            </a:pPr>
            <a:r>
              <a:rPr lang="pl-PL" dirty="0">
                <a:solidFill>
                  <a:schemeClr val="tx1"/>
                </a:solidFill>
                <a:latin typeface="Tahoma" panose="020B0604030504040204" pitchFamily="34" charset="0"/>
                <a:ea typeface="Tahoma" panose="020B0604030504040204" pitchFamily="34" charset="0"/>
                <a:cs typeface="Tahoma" panose="020B0604030504040204" pitchFamily="34" charset="0"/>
              </a:rPr>
              <a:t>N</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ie wydaje się, z zastrzeżeniem weryfikacji przez sąd odsyłający, by taka możliwość podważała cele dyrektywy (pkt 69)</a:t>
            </a:r>
            <a:endPar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514350" indent="-285750" algn="just">
              <a:lnSpc>
                <a:spcPct val="90000"/>
              </a:lnSpc>
              <a:spcBef>
                <a:spcPts val="1000"/>
              </a:spcBef>
              <a:buClr>
                <a:schemeClr val="dk1"/>
              </a:buClr>
              <a:buSzPts val="1100"/>
            </a:pPr>
            <a:r>
              <a:rPr lang="pl-PL" dirty="0">
                <a:solidFill>
                  <a:schemeClr val="tx1"/>
                </a:solidFill>
                <a:latin typeface="Tahoma" panose="020B0604030504040204" pitchFamily="34" charset="0"/>
                <a:ea typeface="Tahoma" panose="020B0604030504040204" pitchFamily="34" charset="0"/>
                <a:cs typeface="Tahoma" panose="020B0604030504040204" pitchFamily="34" charset="0"/>
              </a:rPr>
              <a:t>M</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oże przyczynić się do zniechęcenia przedsiębiorców do włączania nieuczciwych warunków do umów zawieranych z konsumentami (pkt 71)</a:t>
            </a:r>
            <a:endParaRPr lang="pl-PL" kern="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indent="-285750" algn="just">
              <a:lnSpc>
                <a:spcPct val="90000"/>
              </a:lnSpc>
              <a:spcBef>
                <a:spcPts val="1000"/>
              </a:spcBef>
              <a:buClr>
                <a:schemeClr val="dk1"/>
              </a:buClr>
              <a:buSzPts val="1100"/>
            </a:pP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Zasada proporcjonalności - </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do sądu odsyłającego należy dokonanie oceny w świetle wszystkich okoliczności sporu w postępowaniu głównym, czy i w jakim zakresie uwzględnienie roszczeń konsumenta wykracza poza to, co jest konieczne do osiągnięcia celów dyrektywy 93/13 (pkt 73)</a:t>
            </a:r>
            <a:endPar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235949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Wynagrodzenie za korzystanie z kapitału i waloryzacja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just" rtl="0">
              <a:lnSpc>
                <a:spcPct val="90000"/>
              </a:lnSpc>
              <a:spcBef>
                <a:spcPts val="1000"/>
              </a:spcBef>
              <a:spcAft>
                <a:spcPts val="0"/>
              </a:spcAft>
              <a:buClr>
                <a:schemeClr val="dk1"/>
              </a:buClr>
              <a:buSzPts val="1100"/>
              <a:buFont typeface="Arial"/>
              <a:buNone/>
            </a:pPr>
            <a:r>
              <a:rPr lang="pl-PL" sz="1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15 czerwca 2023 r. (C-520/21)</a:t>
            </a:r>
          </a:p>
          <a:p>
            <a:pPr marL="228600" lvl="0" indent="0" algn="just" rtl="0">
              <a:lnSpc>
                <a:spcPct val="90000"/>
              </a:lnSpc>
              <a:spcBef>
                <a:spcPts val="1000"/>
              </a:spcBef>
              <a:spcAft>
                <a:spcPts val="0"/>
              </a:spcAft>
              <a:buClr>
                <a:schemeClr val="dk1"/>
              </a:buClr>
              <a:buSzPts val="1100"/>
              <a:buFont typeface="Arial"/>
              <a:buNone/>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Możliwość dochodzenia przez przedsiębiorcę rekompensaty wykraczającej poza zwrot kapitału </a:t>
            </a:r>
            <a:r>
              <a:rPr lang="pl-PL" sz="1800" kern="0" dirty="0">
                <a:solidFill>
                  <a:schemeClr val="tx1"/>
                </a:solidFill>
                <a:latin typeface="Tahoma" panose="020B0604030504040204" pitchFamily="34" charset="0"/>
                <a:ea typeface="Tahoma" panose="020B0604030504040204" pitchFamily="34" charset="0"/>
                <a:cs typeface="Tahoma" panose="020B0604030504040204" pitchFamily="34" charset="0"/>
              </a:rPr>
              <a:t>oraz </a:t>
            </a: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ustawowych odsetek za zwłokę :</a:t>
            </a:r>
            <a:endParaRPr lang="pl-PL" sz="1800" kern="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indent="-285750" algn="just">
              <a:lnSpc>
                <a:spcPct val="90000"/>
              </a:lnSpc>
              <a:spcBef>
                <a:spcPts val="1000"/>
              </a:spcBef>
              <a:buClr>
                <a:schemeClr val="dk1"/>
              </a:buClr>
              <a:buSzPts val="1100"/>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Takie rozwiązanie narusza zakaz zmiany postanowienia niedozwolonego (pkt 77)</a:t>
            </a:r>
          </a:p>
          <a:p>
            <a:pPr marL="514350" indent="-285750" algn="just">
              <a:lnSpc>
                <a:spcPct val="90000"/>
              </a:lnSpc>
              <a:spcBef>
                <a:spcPts val="1000"/>
              </a:spcBef>
              <a:buClr>
                <a:schemeClr val="dk1"/>
              </a:buClr>
              <a:buSzPts val="1100"/>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Takie rozwiązanie przyczyniłoby się do wyeliminowania efektu odstraszającego (pkt 78)</a:t>
            </a:r>
          </a:p>
          <a:p>
            <a:pPr marL="514350" indent="-285750" algn="just">
              <a:lnSpc>
                <a:spcPct val="90000"/>
              </a:lnSpc>
              <a:spcBef>
                <a:spcPts val="1000"/>
              </a:spcBef>
              <a:buClr>
                <a:schemeClr val="dk1"/>
              </a:buClr>
              <a:buSzPts val="1100"/>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Takie rozwiązanie zagroziłoby systemowi ochrony przyznanej konsumentom przez dyrektywę 93/13</a:t>
            </a:r>
            <a:r>
              <a:rPr lang="pl-PL" sz="1800" dirty="0">
                <a:solidFill>
                  <a:schemeClr val="tx1"/>
                </a:solidFill>
                <a:latin typeface="Tahoma" panose="020B0604030504040204" pitchFamily="34" charset="0"/>
                <a:ea typeface="Tahoma" panose="020B0604030504040204" pitchFamily="34" charset="0"/>
                <a:cs typeface="Tahoma" panose="020B0604030504040204" pitchFamily="34" charset="0"/>
              </a:rPr>
              <a:t> (pkt 79)</a:t>
            </a:r>
          </a:p>
          <a:p>
            <a:pPr marL="514350" indent="-285750" algn="just">
              <a:lnSpc>
                <a:spcPct val="90000"/>
              </a:lnSpc>
              <a:spcBef>
                <a:spcPts val="1000"/>
              </a:spcBef>
              <a:buClr>
                <a:schemeClr val="dk1"/>
              </a:buClr>
              <a:buSzPts val="1100"/>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Nie można dopuścić ani do tego, by strona czerpała korzyści gospodarcze ze swojego niezgodnego z prawem zachowania (pkt 81)</a:t>
            </a:r>
          </a:p>
          <a:p>
            <a:pPr marL="514350" indent="-285750" algn="just">
              <a:lnSpc>
                <a:spcPct val="90000"/>
              </a:lnSpc>
              <a:spcBef>
                <a:spcPts val="1000"/>
              </a:spcBef>
              <a:buClr>
                <a:schemeClr val="dk1"/>
              </a:buClr>
              <a:buSzPts val="1100"/>
            </a:pPr>
            <a:r>
              <a:rPr lang="pl-PL" sz="1800" dirty="0">
                <a:solidFill>
                  <a:schemeClr val="tx1"/>
                </a:solidFill>
                <a:latin typeface="Tahoma" panose="020B0604030504040204" pitchFamily="34" charset="0"/>
                <a:ea typeface="Tahoma" panose="020B0604030504040204" pitchFamily="34" charset="0"/>
                <a:cs typeface="Tahoma" panose="020B0604030504040204" pitchFamily="34" charset="0"/>
              </a:rPr>
              <a:t>P</a:t>
            </a: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rzedsiębiorcy mogliby obejść cele realizowane przez dyrektywę 93/13 ze względu na zachowanie stabilności rynków finansowych</a:t>
            </a:r>
            <a:r>
              <a:rPr lang="pl-PL" sz="1800" dirty="0">
                <a:solidFill>
                  <a:schemeClr val="tx1"/>
                </a:solidFill>
                <a:latin typeface="Tahoma" panose="020B0604030504040204" pitchFamily="34" charset="0"/>
                <a:ea typeface="Tahoma" panose="020B0604030504040204" pitchFamily="34" charset="0"/>
                <a:cs typeface="Tahoma" panose="020B0604030504040204" pitchFamily="34" charset="0"/>
              </a:rPr>
              <a:t> (pkt 83)</a:t>
            </a: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3866026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Wynagrodzenie za korzystanie z kapitału i waloryzacja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just" rtl="0">
              <a:lnSpc>
                <a:spcPct val="90000"/>
              </a:lnSpc>
              <a:spcBef>
                <a:spcPts val="1000"/>
              </a:spcBef>
              <a:spcAft>
                <a:spcPts val="0"/>
              </a:spcAft>
              <a:buClr>
                <a:schemeClr val="dk1"/>
              </a:buClr>
              <a:buSzPts val="1100"/>
              <a:buFont typeface="Arial"/>
              <a:buNone/>
            </a:pPr>
            <a:r>
              <a:rPr lang="pl-PL" sz="22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Podsumowanie:</a:t>
            </a:r>
          </a:p>
          <a:p>
            <a:pPr marL="228600" lvl="0" indent="0" algn="just" rtl="0">
              <a:lnSpc>
                <a:spcPct val="90000"/>
              </a:lnSpc>
              <a:spcBef>
                <a:spcPts val="1000"/>
              </a:spcBef>
              <a:spcAft>
                <a:spcPts val="0"/>
              </a:spcAft>
              <a:buClr>
                <a:schemeClr val="dk1"/>
              </a:buClr>
              <a:buSzPts val="1100"/>
              <a:buFont typeface="Arial"/>
              <a:buNone/>
            </a:pPr>
            <a:r>
              <a:rPr lang="pl-PL" sz="22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Przepisy dyrektywy 93/13 stosuje się do rozliczeń stron z nieważnej umowy zawierającej niedozwolone postanowienia umowne:</a:t>
            </a:r>
            <a:endParaRPr lang="pl-PL" sz="2200" kern="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indent="-285750" algn="just">
              <a:lnSpc>
                <a:spcPct val="90000"/>
              </a:lnSpc>
              <a:spcBef>
                <a:spcPts val="1000"/>
              </a:spcBef>
              <a:buClr>
                <a:schemeClr val="dk1"/>
              </a:buClr>
              <a:buSzPts val="1100"/>
            </a:pPr>
            <a:r>
              <a:rPr lang="pl-PL" sz="2200" dirty="0">
                <a:solidFill>
                  <a:schemeClr val="tx1"/>
                </a:solidFill>
                <a:latin typeface="Tahoma" panose="020B0604030504040204" pitchFamily="34" charset="0"/>
                <a:ea typeface="Tahoma" panose="020B0604030504040204" pitchFamily="34" charset="0"/>
                <a:cs typeface="Tahoma" panose="020B0604030504040204" pitchFamily="34" charset="0"/>
              </a:rPr>
              <a:t>S</a:t>
            </a:r>
            <a:r>
              <a:rPr lang="pl-PL" sz="22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ystem rozliczeń stron z nieważnej umowy zawierającej niedozwolone postanowienia umowne ma charakter hybrydowy </a:t>
            </a:r>
            <a:r>
              <a:rPr lang="pl-PL" sz="2200" dirty="0">
                <a:solidFill>
                  <a:schemeClr val="tx1"/>
                </a:solidFill>
                <a:latin typeface="Tahoma" panose="020B0604030504040204" pitchFamily="34" charset="0"/>
                <a:ea typeface="Tahoma" panose="020B0604030504040204" pitchFamily="34" charset="0"/>
                <a:cs typeface="Tahoma" panose="020B0604030504040204" pitchFamily="34" charset="0"/>
              </a:rPr>
              <a:t>(prawo krajowe wykładane z uwzględnieniem treści i celu dyrektywy 93/13)</a:t>
            </a:r>
            <a:endParaRPr lang="pl-PL" sz="2200" kern="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indent="-285750" algn="just">
              <a:lnSpc>
                <a:spcPct val="90000"/>
              </a:lnSpc>
              <a:spcBef>
                <a:spcPts val="1000"/>
              </a:spcBef>
              <a:buClr>
                <a:schemeClr val="dk1"/>
              </a:buClr>
              <a:buSzPts val="1100"/>
            </a:pPr>
            <a:r>
              <a:rPr lang="pl-PL" sz="2200" dirty="0">
                <a:solidFill>
                  <a:schemeClr val="tx1"/>
                </a:solidFill>
                <a:latin typeface="Tahoma" panose="020B0604030504040204" pitchFamily="34" charset="0"/>
                <a:ea typeface="Tahoma" panose="020B0604030504040204" pitchFamily="34" charset="0"/>
                <a:cs typeface="Tahoma" panose="020B0604030504040204" pitchFamily="34" charset="0"/>
              </a:rPr>
              <a:t>C</a:t>
            </a:r>
            <a:r>
              <a:rPr lang="pl-PL" sz="22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el dyrektywy a więc ochrona konsumenta przez przywrócenie rzeczywistej równowagi między stronami</a:t>
            </a:r>
          </a:p>
          <a:p>
            <a:pPr marL="514350" indent="-285750" algn="just">
              <a:lnSpc>
                <a:spcPct val="90000"/>
              </a:lnSpc>
              <a:spcBef>
                <a:spcPts val="1000"/>
              </a:spcBef>
              <a:buClr>
                <a:schemeClr val="dk1"/>
              </a:buClr>
              <a:buSzPts val="1100"/>
            </a:pPr>
            <a:r>
              <a:rPr lang="pl-PL" sz="22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Brak podstaw do uwzględnienia interesu przedsiębiorcy, brak podstaw do uwzględnienia argumentów ogólnogospodarczych </a:t>
            </a:r>
            <a:endParaRPr lang="pl-PL" sz="2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45720" indent="0" algn="just">
              <a:lnSpc>
                <a:spcPct val="100000"/>
              </a:lnSpc>
              <a:spcBef>
                <a:spcPts val="0"/>
              </a:spcBef>
              <a:buNone/>
            </a:pPr>
            <a:endParaRPr lang="pl-PL" sz="2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dirty="0"/>
          </a:p>
        </p:txBody>
      </p:sp>
    </p:spTree>
    <p:extLst>
      <p:ext uri="{BB962C8B-B14F-4D97-AF65-F5344CB8AC3E}">
        <p14:creationId xmlns:p14="http://schemas.microsoft.com/office/powerpoint/2010/main" val="3533915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Wynagrodzenie za korzystanie z kapitału i waloryzacja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just" rtl="0">
              <a:lnSpc>
                <a:spcPct val="90000"/>
              </a:lnSpc>
              <a:spcBef>
                <a:spcPts val="1000"/>
              </a:spcBef>
              <a:spcAft>
                <a:spcPts val="0"/>
              </a:spcAft>
              <a:buClr>
                <a:schemeClr val="dk1"/>
              </a:buClr>
              <a:buSzPts val="1100"/>
              <a:buFont typeface="Arial"/>
              <a:buNone/>
            </a:pPr>
            <a:r>
              <a:rPr lang="pl-PL" b="1" dirty="0">
                <a:solidFill>
                  <a:schemeClr val="tx1"/>
                </a:solidFill>
                <a:effectLst/>
                <a:latin typeface="Tahoma" panose="020B0604030504040204" pitchFamily="34" charset="0"/>
                <a:ea typeface="Tahoma" panose="020B0604030504040204" pitchFamily="34" charset="0"/>
                <a:cs typeface="Tahoma" panose="020B0604030504040204" pitchFamily="34" charset="0"/>
              </a:rPr>
              <a:t>Podsumowanie – roszczenia konsumenta</a:t>
            </a:r>
          </a:p>
          <a:p>
            <a:pPr marL="228600" lvl="0" indent="0" algn="just" rtl="0">
              <a:lnSpc>
                <a:spcPct val="90000"/>
              </a:lnSpc>
              <a:spcBef>
                <a:spcPts val="1000"/>
              </a:spcBef>
              <a:spcAft>
                <a:spcPts val="0"/>
              </a:spcAft>
              <a:buClr>
                <a:schemeClr val="dk1"/>
              </a:buClr>
              <a:buSzPts val="1100"/>
              <a:buFont typeface="Arial"/>
              <a:buNone/>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Prawo do dochodzenia zwrotu miesięcznych rat i kosztów zapłaconych z tytułu wykonania tej umowy oraz ustawowych odsetek za zwłokę od dnia wezwania do zapłaty</a:t>
            </a:r>
            <a:endParaRPr lang="pl-PL" kern="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228600" lvl="0" indent="0" algn="just" rtl="0">
              <a:lnSpc>
                <a:spcPct val="90000"/>
              </a:lnSpc>
              <a:spcBef>
                <a:spcPts val="1000"/>
              </a:spcBef>
              <a:spcAft>
                <a:spcPts val="0"/>
              </a:spcAft>
              <a:buClr>
                <a:schemeClr val="dk1"/>
              </a:buClr>
              <a:buSzPts val="1100"/>
              <a:buFont typeface="Arial"/>
              <a:buNone/>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Prawo do dochodzenia dalszych kwot, ale na zasadach wynikających z prawa krajowego, czyli:</a:t>
            </a:r>
          </a:p>
          <a:p>
            <a:pPr marL="514350" indent="-285750" algn="just">
              <a:lnSpc>
                <a:spcPct val="90000"/>
              </a:lnSpc>
              <a:spcBef>
                <a:spcPts val="1000"/>
              </a:spcBef>
              <a:buClr>
                <a:schemeClr val="dk1"/>
              </a:buClr>
              <a:buSzPts val="1100"/>
            </a:pP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Wynagrodzenie za korzystanie z kapitału</a:t>
            </a:r>
            <a:r>
              <a:rPr lang="pl-PL" dirty="0">
                <a:solidFill>
                  <a:schemeClr val="tx1"/>
                </a:solidFill>
                <a:latin typeface="Tahoma" panose="020B0604030504040204" pitchFamily="34" charset="0"/>
                <a:ea typeface="Tahoma" panose="020B0604030504040204" pitchFamily="34" charset="0"/>
                <a:cs typeface="Tahoma" panose="020B0604030504040204" pitchFamily="34" charset="0"/>
              </a:rPr>
              <a:t> (raczej nie, wyłączność reżimu z art. 410-411 k.c., ryzyko </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zacierania się granic między poszczególnymi roszczeniami</a:t>
            </a:r>
            <a:r>
              <a:rPr lang="pl-PL"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marL="514350" indent="-285750" algn="just">
              <a:lnSpc>
                <a:spcPct val="90000"/>
              </a:lnSpc>
              <a:spcBef>
                <a:spcPts val="1000"/>
              </a:spcBef>
              <a:buClr>
                <a:schemeClr val="dk1"/>
              </a:buClr>
              <a:buSzPts val="1100"/>
            </a:pP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Waloryzacja (tak, </a:t>
            </a:r>
            <a:r>
              <a:rPr lang="pl-PL"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dopuszczalność waloryzacji świadczeń nienależnych z art. 410 k.c. nie budzi wątpliwości w orzecznictwie, uchwała SN z 8.10.1992r., III CZP 117/92, wyrok SN z 20.12.1995r., II CRN 191/95, wyrok SN z 30.09.2009r., V CSK 33/09, waloryzacji nie wyłącza art. 13 ustawy z dnia 28 lipca 1990r. „o zmianie ustawy - Kodeks cywilny”)</a:t>
            </a:r>
            <a:endPar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1191298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000" b="1" dirty="0">
                <a:effectLst/>
                <a:latin typeface="Tahoma" panose="020B0604030504040204" pitchFamily="34" charset="0"/>
                <a:ea typeface="Tahoma" panose="020B0604030504040204" pitchFamily="34" charset="0"/>
                <a:cs typeface="Tahoma" panose="020B0604030504040204" pitchFamily="34" charset="0"/>
              </a:rPr>
              <a:t>Niedozwolone postanowienia umowne jako instrument umożliwiający skuteczne kwestionowanie umów kredytu frankowego</a:t>
            </a:r>
            <a:endParaRPr lang="pl-PL" sz="20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Autofit/>
          </a:bodyPr>
          <a:lstStyle/>
          <a:p>
            <a:pPr marL="45720" indent="0" algn="just">
              <a:spcBef>
                <a:spcPts val="800"/>
              </a:spcBef>
              <a:buNone/>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Konsekwencje unijnego charakteru roszczeń wynikających z niedozwolonych postanowień umownych:</a:t>
            </a:r>
          </a:p>
          <a:p>
            <a:pPr marL="285750" indent="-285750" algn="just">
              <a:spcBef>
                <a:spcPts val="800"/>
              </a:spcBef>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Zagadnienia proceduralne - </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obowiązuje zasada autonomii proceduralnej państwa członkowskiego. Proceduralne reguły realizacji roszczeń unijnych określa prawo procesowe państwa członkowskiego, jednak regulacja musi być zgodna z zasadą równoważności i skuteczności</a:t>
            </a:r>
          </a:p>
          <a:p>
            <a:pPr marL="285750" indent="-285750" algn="just">
              <a:spcBef>
                <a:spcPts val="800"/>
              </a:spcBef>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Zagadnienia materialnoprawne - </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Trybunał dokonuje wykładni kryteriów dotyczących kwestii materialnoprawnych związanych ze stosowaniem dyrektywy 93/13, natomiast zadaniem sądu krajowego jest dokonanie skonkretyzowanej kwalifikacji prawnej danej kwestii w oparciu o wskazane kryteria</a:t>
            </a:r>
          </a:p>
          <a:p>
            <a:pPr marL="285750" indent="-285750" algn="just">
              <a:spcBef>
                <a:spcPts val="800"/>
              </a:spcBef>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Wykładnia </a:t>
            </a:r>
            <a:r>
              <a:rPr lang="pl-PL" sz="1600" dirty="0" err="1">
                <a:solidFill>
                  <a:schemeClr val="tx1"/>
                </a:solidFill>
                <a:latin typeface="Tahoma" panose="020B0604030504040204" pitchFamily="34" charset="0"/>
                <a:ea typeface="Tahoma" panose="020B0604030504040204" pitchFamily="34" charset="0"/>
                <a:cs typeface="Tahoma" panose="020B0604030504040204" pitchFamily="34" charset="0"/>
              </a:rPr>
              <a:t>prounijna</a:t>
            </a: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 - </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obowiązkiem sądu krajowego jest możliwie pełna (</a:t>
            </a:r>
            <a:r>
              <a:rPr lang="pl-PL" sz="1600" i="1" dirty="0">
                <a:solidFill>
                  <a:schemeClr val="tx1"/>
                </a:solidFill>
                <a:effectLst/>
                <a:latin typeface="Tahoma" panose="020B0604030504040204" pitchFamily="34" charset="0"/>
                <a:ea typeface="Tahoma" panose="020B0604030504040204" pitchFamily="34" charset="0"/>
                <a:cs typeface="Tahoma" panose="020B0604030504040204" pitchFamily="34" charset="0"/>
              </a:rPr>
              <a:t>as far as </a:t>
            </a:r>
            <a:r>
              <a:rPr lang="pl-PL" sz="1600" i="1"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possible</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 realizacja celów dyrektywy</a:t>
            </a:r>
          </a:p>
          <a:p>
            <a:pPr marL="285750" indent="-285750" algn="just">
              <a:spcBef>
                <a:spcPts val="800"/>
              </a:spcBef>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Autonomia pojęciowa TSUE - </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Trybunał posługuje się poszczególnymi terminami prawnymi w znaczeniu autonomicznym</a:t>
            </a:r>
          </a:p>
          <a:p>
            <a:pPr marL="285750" indent="-285750" algn="just">
              <a:spcBef>
                <a:spcPts val="800"/>
              </a:spcBef>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Zakres przedmiotowy dyrektywy 93/13 – art. 1 ust. 1 i ust. 2 dyrektywy.</a:t>
            </a:r>
          </a:p>
          <a:p>
            <a:pPr marL="285750" indent="-285750" algn="just">
              <a:spcBef>
                <a:spcPts val="800"/>
              </a:spcBef>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Zakres przedmiotowy dyrektywy nie należy mylić z zakresem oddziaływania regulacji zawartych w dyrektywie 93/13 na krajowy porządek prawny</a:t>
            </a:r>
            <a:endParaRPr lang="en-US"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151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Wynagrodzenie za korzystanie z kapitału i waloryzacja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lnSpcReduction="10000"/>
          </a:bodyPr>
          <a:lstStyle/>
          <a:p>
            <a:pPr marL="228600" lvl="0" indent="0" algn="just" rtl="0">
              <a:lnSpc>
                <a:spcPct val="90000"/>
              </a:lnSpc>
              <a:spcBef>
                <a:spcPts val="1000"/>
              </a:spcBef>
              <a:spcAft>
                <a:spcPts val="0"/>
              </a:spcAft>
              <a:buClr>
                <a:schemeClr val="dk1"/>
              </a:buClr>
              <a:buSzPts val="1100"/>
              <a:buFont typeface="Arial"/>
              <a:buNone/>
            </a:pPr>
            <a:r>
              <a:rPr lang="pl-PL" sz="1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Podsumowanie – roszczenia przedsiębiorcy</a:t>
            </a:r>
          </a:p>
          <a:p>
            <a:pPr marL="228600" lvl="0" indent="0" algn="just" rtl="0">
              <a:lnSpc>
                <a:spcPct val="90000"/>
              </a:lnSpc>
              <a:spcBef>
                <a:spcPts val="1000"/>
              </a:spcBef>
              <a:spcAft>
                <a:spcPts val="0"/>
              </a:spcAft>
              <a:buClr>
                <a:schemeClr val="dk1"/>
              </a:buClr>
              <a:buSzPts val="1100"/>
              <a:buFont typeface="Arial"/>
              <a:buNone/>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Prawo do dochodzenia przez przedsiębiorcę zwrotu kapitału wypłaconego z tytułu wykonania nieważnej umowy oraz odsetek za zwłokę, o ile prawo do tych świadczeń nie wynika z postanowień niedozwolonych</a:t>
            </a:r>
          </a:p>
          <a:p>
            <a:pPr marL="228600" lvl="0" indent="0" algn="just" rtl="0">
              <a:lnSpc>
                <a:spcPct val="90000"/>
              </a:lnSpc>
              <a:spcBef>
                <a:spcPts val="1000"/>
              </a:spcBef>
              <a:spcAft>
                <a:spcPts val="0"/>
              </a:spcAft>
              <a:buClr>
                <a:schemeClr val="dk1"/>
              </a:buClr>
              <a:buSzPts val="1100"/>
              <a:buFont typeface="Arial"/>
              <a:buNone/>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Możliwość dochodzenia dalszych kwot w związku z nieważnością umowy zawierającej niedozwolone postanowienia umowne - tylko w trybie z dyrektywy 93/13, a więc:</a:t>
            </a:r>
          </a:p>
          <a:p>
            <a:pPr marL="400050" indent="-171450" algn="just">
              <a:lnSpc>
                <a:spcPct val="90000"/>
              </a:lnSpc>
              <a:spcBef>
                <a:spcPts val="1000"/>
              </a:spcBef>
              <a:buClr>
                <a:schemeClr val="dk1"/>
              </a:buClr>
              <a:buSzPts val="1100"/>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Co do zasady nie, gdyż narusza to skutek restytucyjny</a:t>
            </a:r>
          </a:p>
          <a:p>
            <a:pPr marL="400050" indent="-171450" algn="just">
              <a:lnSpc>
                <a:spcPct val="90000"/>
              </a:lnSpc>
              <a:spcBef>
                <a:spcPts val="1000"/>
              </a:spcBef>
              <a:buClr>
                <a:schemeClr val="dk1"/>
              </a:buClr>
              <a:buSzPts val="1100"/>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Jest tylko jeden wyjątek. Nieważność umowy rodzi szczególnie niekorzystne skutki dla konsumenta, stąd też w miejsce postanowienia niedozwolonego sąd stosuje przepis dyspozytywny z którego wynika możliwość żądania zapłaty przez przedsiębiorcę. Jednak konsument musi wyrazić zgodę na zastosowanie przepisy dyspozytywnego</a:t>
            </a:r>
          </a:p>
          <a:p>
            <a:pPr marL="400050" indent="-171450" algn="just">
              <a:lnSpc>
                <a:spcPct val="90000"/>
              </a:lnSpc>
              <a:spcBef>
                <a:spcPts val="1000"/>
              </a:spcBef>
              <a:buClr>
                <a:schemeClr val="dk1"/>
              </a:buClr>
              <a:buSzPts val="1100"/>
            </a:pPr>
            <a:r>
              <a:rPr lang="pl-PL" sz="1800" kern="0" dirty="0">
                <a:solidFill>
                  <a:schemeClr val="tx1"/>
                </a:solidFill>
                <a:latin typeface="Tahoma" panose="020B0604030504040204" pitchFamily="34" charset="0"/>
                <a:ea typeface="Tahoma" panose="020B0604030504040204" pitchFamily="34" charset="0"/>
                <a:cs typeface="Tahoma" panose="020B0604030504040204" pitchFamily="34" charset="0"/>
              </a:rPr>
              <a:t>Wynagrodzenie za korzystanie z kapitału niedopuszczalne</a:t>
            </a:r>
          </a:p>
          <a:p>
            <a:pPr marL="400050" indent="-171450" algn="just">
              <a:lnSpc>
                <a:spcPct val="90000"/>
              </a:lnSpc>
              <a:spcBef>
                <a:spcPts val="1000"/>
              </a:spcBef>
              <a:buClr>
                <a:schemeClr val="dk1"/>
              </a:buClr>
              <a:buSzPts val="1100"/>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Waloryzacja niedopuszczaln</a:t>
            </a:r>
            <a:r>
              <a:rPr lang="pl-PL" sz="1800" kern="0" dirty="0">
                <a:solidFill>
                  <a:schemeClr val="tx1"/>
                </a:solidFill>
                <a:latin typeface="Tahoma" panose="020B0604030504040204" pitchFamily="34" charset="0"/>
                <a:ea typeface="Tahoma" panose="020B0604030504040204" pitchFamily="34" charset="0"/>
                <a:cs typeface="Tahoma" panose="020B0604030504040204" pitchFamily="34" charset="0"/>
              </a:rPr>
              <a:t>a (</a:t>
            </a: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postanowienie TSUE z dnia 11 grudnia 2023r., C‑756/22, postanowienie TSUE z dnia 12 stycznia 2024r., C‑488/23)</a:t>
            </a:r>
          </a:p>
          <a:p>
            <a:pPr marL="45720" indent="0" algn="just">
              <a:lnSpc>
                <a:spcPct val="100000"/>
              </a:lnSpc>
              <a:spcBef>
                <a:spcPts val="0"/>
              </a:spcBef>
              <a:buNone/>
            </a:pPr>
            <a:endParaRPr lang="pl-PL" sz="1800" dirty="0">
              <a:effectLst/>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dirty="0"/>
          </a:p>
        </p:txBody>
      </p:sp>
    </p:spTree>
    <p:extLst>
      <p:ext uri="{BB962C8B-B14F-4D97-AF65-F5344CB8AC3E}">
        <p14:creationId xmlns:p14="http://schemas.microsoft.com/office/powerpoint/2010/main" val="1417277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Prawo zatrzymania</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85000" lnSpcReduction="20000"/>
          </a:bodyPr>
          <a:lstStyle/>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Uchwała Sądu Najwyższego z 16.02.2021 r., III CZP 11/20</a:t>
            </a: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Ocena czy umowa kredytu jest umową wzajemną ?</a:t>
            </a:r>
            <a:endParaRPr lang="pl-PL" sz="19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Wierzytelność musi być szczegółowo wskazana co do wysokości</a:t>
            </a: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Wierzytelność chroniona prawem zatrzymania musi być wymagalna ?</a:t>
            </a: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Wierzytelność nie może być przedawniona</a:t>
            </a: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Zarzut zatrzymania jako zarzut ewentualny - uchwała Sądu Najwyższego z dnia 25 lipca 2019r., III CZP 18/19</a:t>
            </a:r>
            <a:endParaRPr lang="pl-PL" sz="19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Umocowanie</a:t>
            </a: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Zarzut zatrzymania a potrącenie - wyrok Sądu Apelacyjnego w Szczecinie z dnia 8 czerwca 2021 r., I </a:t>
            </a:r>
            <a:r>
              <a:rPr lang="pl-PL" sz="190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ACa</a:t>
            </a: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 645/20, wyrok Sądu Apelacyjnego w Warszawie z dnia 20 października 2021 r., I </a:t>
            </a:r>
            <a:r>
              <a:rPr lang="pl-PL" sz="190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ACa</a:t>
            </a: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 155/21</a:t>
            </a:r>
          </a:p>
          <a:p>
            <a:pPr marL="342900" indent="-342900" algn="just">
              <a:lnSpc>
                <a:spcPct val="120000"/>
              </a:lnSpc>
              <a:spcBef>
                <a:spcPts val="600"/>
              </a:spcBef>
              <a:spcAft>
                <a:spcPts val="600"/>
              </a:spcAft>
              <a:buFont typeface="Arial" panose="020B0604020202020204" pitchFamily="34" charset="0"/>
              <a:buChar char="•"/>
            </a:pPr>
            <a:r>
              <a:rPr lang="pl-PL" sz="190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SN z 17 marca 2022r., II CSKP 474/22, postanowienie SN z 17 marca 2023 r., II CSKP 1486/22, sprawa III CZP 31/23</a:t>
            </a: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280614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b="1" kern="0" dirty="0">
                <a:effectLst/>
                <a:latin typeface="Tahoma" panose="020B0604030504040204" pitchFamily="34" charset="0"/>
                <a:ea typeface="Tahoma" panose="020B0604030504040204" pitchFamily="34" charset="0"/>
                <a:cs typeface="Tahoma" panose="020B0604030504040204" pitchFamily="34" charset="0"/>
              </a:rPr>
              <a:t>Prawo zatrzymania - </a:t>
            </a:r>
            <a:r>
              <a:rPr lang="pl-PL" sz="2400" dirty="0">
                <a:latin typeface="Tahoma" panose="020B0604030504040204" pitchFamily="34" charset="0"/>
                <a:ea typeface="Tahoma" panose="020B0604030504040204" pitchFamily="34" charset="0"/>
                <a:cs typeface="Tahoma" panose="020B0604030504040204" pitchFamily="34" charset="0"/>
              </a:rPr>
              <a:t>konsekwencje wynikające z C-140/22 i C-28/22</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lnSpcReduction="10000"/>
          </a:bodyPr>
          <a:lstStyle/>
          <a:p>
            <a:pPr marL="114300" indent="0" algn="just">
              <a:lnSpc>
                <a:spcPct val="100000"/>
              </a:lnSpc>
              <a:spcAft>
                <a:spcPts val="600"/>
              </a:spcAft>
              <a:buNone/>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Prawo zatrzymania</a:t>
            </a:r>
          </a:p>
          <a:p>
            <a:pPr marL="114300" indent="0" algn="just">
              <a:lnSpc>
                <a:spcPct val="100000"/>
              </a:lnSpc>
              <a:spcAft>
                <a:spcPts val="600"/>
              </a:spcAft>
              <a:buNone/>
            </a:pP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TSUE z 14 grudnia 2023r. (C‑28/22) - art. 6 ust. 1 i art. 7 ust. 1 dyrektywy 93/13 w związku z zasadą skuteczności stoją na przeszkodzie przyjęciu, że przedsiębiorca może powołać się na prawo zatrzymania jeżeli wykonanie tego prawa zatrzymania powoduje utratę przez konsumenta prawa do uzyskania odsetek za opóźnienie od momentu upływu terminu nałożonego na danego przedsiębiorcę do wykonania świadczenia po tym, jak przedsiębiorca ten otrzyma wezwanie do zwrotu świadczeń zapłaconych mu w wykonaniu tej umowy (87)</a:t>
            </a:r>
          </a:p>
          <a:p>
            <a:pPr marL="114300" indent="0" algn="just">
              <a:lnSpc>
                <a:spcPct val="100000"/>
              </a:lnSpc>
              <a:spcAft>
                <a:spcPts val="600"/>
              </a:spcAft>
              <a:buNone/>
            </a:pPr>
            <a:r>
              <a:rPr lang="pl-PL" sz="1800" dirty="0">
                <a:solidFill>
                  <a:schemeClr val="tx1"/>
                </a:solidFill>
                <a:latin typeface="Tahoma" panose="020B0604030504040204" pitchFamily="34" charset="0"/>
                <a:ea typeface="Tahoma" panose="020B0604030504040204" pitchFamily="34" charset="0"/>
                <a:cs typeface="Tahoma" panose="020B0604030504040204" pitchFamily="34" charset="0"/>
              </a:rPr>
              <a:t>Konsekwencje: </a:t>
            </a: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Trybunał nie zakwestionował w całości możliwości prawa zatrzymania. Skoncentrował się jedynie na tym, że powołanie się na prawo zatrzymania wyłącza opóźnienie, a w konsekwencji pozbawia wierzyciela prawa do odsetek za opóźnienie. Rodzi też wątpliwość jakie w tej sytuacji są skutki prawa zatrzymania. Jak się wydaje, skoro powołanie się na prawo zatrzymania nie wyłącza opóźnienia </a:t>
            </a:r>
            <a:r>
              <a:rPr lang="pl-PL" sz="1800" kern="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retencjonisty</a:t>
            </a:r>
            <a:r>
              <a:rPr lang="pl-PL" sz="18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 to znaczy że nie wyłącza również wymagalności roszczenia przysługującego przeciwko niemu, a więc w konsekwencji nie wyłącza potrącenia</a:t>
            </a: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413371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000" b="1" dirty="0">
                <a:effectLst/>
                <a:latin typeface="Tahoma" panose="020B0604030504040204" pitchFamily="34" charset="0"/>
                <a:ea typeface="Tahoma" panose="020B0604030504040204" pitchFamily="34" charset="0"/>
                <a:cs typeface="Tahoma" panose="020B0604030504040204" pitchFamily="34" charset="0"/>
              </a:rPr>
              <a:t>Przedawnienie roszczeń o zwrot świadczeń spełnionych na podstawie nieważnej umowy kredytu frankowego</a:t>
            </a:r>
            <a:endParaRPr lang="pl-PL" sz="20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0" indent="0" algn="just">
              <a:lnSpc>
                <a:spcPct val="100000"/>
              </a:lnSpc>
              <a:spcBef>
                <a:spcPts val="600"/>
              </a:spcBef>
              <a:spcAft>
                <a:spcPts val="800"/>
              </a:spcAft>
              <a:buNone/>
            </a:pP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Art. 117§2</a:t>
            </a:r>
            <a:r>
              <a:rPr lang="pl-PL" baseline="30000" dirty="0">
                <a:solidFill>
                  <a:schemeClr val="tx1"/>
                </a:solidFill>
                <a:effectLst/>
                <a:latin typeface="Tahoma" panose="020B0604030504040204" pitchFamily="34" charset="0"/>
                <a:ea typeface="Tahoma" panose="020B0604030504040204" pitchFamily="34" charset="0"/>
                <a:cs typeface="Tahoma" panose="020B0604030504040204" pitchFamily="34" charset="0"/>
              </a:rPr>
              <a:t>1</a:t>
            </a: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 k.c.  - Po upływie terminu przedawnienia nie można domagać się zaspokojenia roszczenia przysługującego przeciwko konsumentowi</a:t>
            </a:r>
            <a:endParaRPr lang="pl-PL"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800"/>
              </a:spcAft>
              <a:buNone/>
            </a:pP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Art. 117</a:t>
            </a:r>
            <a:r>
              <a:rPr lang="pl-PL" baseline="30000" dirty="0">
                <a:solidFill>
                  <a:schemeClr val="tx1"/>
                </a:solidFill>
                <a:effectLst/>
                <a:latin typeface="Tahoma" panose="020B0604030504040204" pitchFamily="34" charset="0"/>
                <a:ea typeface="Tahoma" panose="020B0604030504040204" pitchFamily="34" charset="0"/>
                <a:cs typeface="Tahoma" panose="020B0604030504040204" pitchFamily="34" charset="0"/>
              </a:rPr>
              <a:t>1</a:t>
            </a: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§1 k.c.  - W wyjątkowych przypadkach sąd może, po rozważeniu interesów stron, nie uwzględnić upływu terminu przedawnienia roszczenia przysługującego przeciwko konsumentowi, jeżeli wymagają tego względy słuszności</a:t>
            </a:r>
          </a:p>
          <a:p>
            <a:pPr marL="0" indent="0" algn="just">
              <a:lnSpc>
                <a:spcPct val="100000"/>
              </a:lnSpc>
              <a:spcBef>
                <a:spcPts val="600"/>
              </a:spcBef>
              <a:spcAft>
                <a:spcPts val="800"/>
              </a:spcAft>
              <a:buNone/>
            </a:pP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Sądu Najwyższego z dnia 27 sierpnia 1976 r., II CR 288/76 - żądanie ustalenia nieważności umowy nie ulega przedawnieniu. Nie jest roszczeniem majątkowym w rozumieniu art. 117§1 k.c.</a:t>
            </a:r>
          </a:p>
          <a:p>
            <a:pPr marL="0" indent="0" algn="just">
              <a:lnSpc>
                <a:spcPct val="100000"/>
              </a:lnSpc>
              <a:spcBef>
                <a:spcPts val="600"/>
              </a:spcBef>
              <a:spcAft>
                <a:spcPts val="800"/>
              </a:spcAft>
              <a:buNone/>
            </a:pPr>
            <a:r>
              <a:rPr lang="pl-PL" dirty="0">
                <a:solidFill>
                  <a:schemeClr val="tx1"/>
                </a:solidFill>
                <a:latin typeface="Tahoma" panose="020B0604030504040204" pitchFamily="34" charset="0"/>
                <a:ea typeface="Tahoma" panose="020B0604030504040204" pitchFamily="34" charset="0"/>
                <a:cs typeface="Tahoma" panose="020B0604030504040204" pitchFamily="34" charset="0"/>
              </a:rPr>
              <a:t>Termin przedawnienia - </a:t>
            </a:r>
            <a:r>
              <a:rPr lang="pl-PL" dirty="0">
                <a:solidFill>
                  <a:schemeClr val="tx1"/>
                </a:solidFill>
                <a:effectLst/>
                <a:latin typeface="Tahoma" panose="020B0604030504040204" pitchFamily="34" charset="0"/>
                <a:ea typeface="Tahoma" panose="020B0604030504040204" pitchFamily="34" charset="0"/>
                <a:cs typeface="Tahoma" panose="020B0604030504040204" pitchFamily="34" charset="0"/>
              </a:rPr>
              <a:t>roszczenia kredytobiorcy (6 lat / 10 lat, wyrok SN z 9 września 2022r., II CSKP 794/22), roszczenia kredytodawcy 3 lata, gdyż są to roszczenia związane z prowadzeniem działalności gospodarczej </a:t>
            </a:r>
            <a:endParaRPr lang="pl-PL"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4248669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fontScale="90000"/>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Przedawnienie roszczeń o zwrot świadczeń spełnionych na podstawie nieważnej umowy kredytu frankowego</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45720" indent="0" algn="just">
              <a:lnSpc>
                <a:spcPct val="100000"/>
              </a:lnSpc>
              <a:spcBef>
                <a:spcPts val="0"/>
              </a:spcBef>
              <a:buNone/>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Rozpoczęcie biegu przedawnienia - </a:t>
            </a: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r</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oszczenia kredytodawców:</a:t>
            </a:r>
          </a:p>
          <a:p>
            <a:pPr algn="just">
              <a:lnSpc>
                <a:spcPct val="100000"/>
              </a:lnSpc>
              <a:spcBef>
                <a:spcPts val="0"/>
              </a:spcBef>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Dopiero trwała bezskuteczność (nieważność) klauzuli abuzywnej oraz umowy stawia w stan wymagalności roszczenia restytucyjne, a w konsekwencji również warunkuje rozpoczęcie biegu przedawnienia</a:t>
            </a:r>
          </a:p>
          <a:p>
            <a:pPr algn="just">
              <a:lnSpc>
                <a:spcPct val="100000"/>
              </a:lnSpc>
              <a:spcBef>
                <a:spcPts val="0"/>
              </a:spcBef>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Doręczenie pisma w którym wskazuje się na nieważność umowy albo żądanie zapłaty na podstawie 410 k.c. / doręczenie pozwu / udzielenie informacji przez sąd o skutkach wynikających z kwestionowania umowy na podstawie przepisów o niedozwolonych postanowieniach umownych</a:t>
            </a:r>
          </a:p>
          <a:p>
            <a:pPr marL="45720" indent="0" algn="just">
              <a:lnSpc>
                <a:spcPct val="100000"/>
              </a:lnSpc>
              <a:spcBef>
                <a:spcPts val="0"/>
              </a:spcBef>
              <a:buNone/>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Rozpoczęcie biegu przedawnienia - roszczenia kredytobiorców:</a:t>
            </a:r>
          </a:p>
          <a:p>
            <a:pPr algn="just">
              <a:lnSpc>
                <a:spcPct val="100000"/>
              </a:lnSpc>
              <a:spcBef>
                <a:spcPts val="0"/>
              </a:spcBef>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Kwestia przedawnienia mieści się w ramach autonomii proceduralnej państwa członkowskiego (test równoważności i skuteczności)</a:t>
            </a:r>
          </a:p>
          <a:p>
            <a:pPr algn="just">
              <a:lnSpc>
                <a:spcPct val="100000"/>
              </a:lnSpc>
              <a:spcBef>
                <a:spcPts val="0"/>
              </a:spcBef>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Roszczenie o ustalenie niedozwolonego charakteru postanowienia umownego nie ulega przedawnieniu </a:t>
            </a:r>
          </a:p>
          <a:p>
            <a:pPr algn="just">
              <a:lnSpc>
                <a:spcPct val="100000"/>
              </a:lnSpc>
              <a:spcBef>
                <a:spcPts val="0"/>
              </a:spcBef>
            </a:pPr>
            <a:r>
              <a:rPr lang="pl-PL" sz="1600" dirty="0">
                <a:solidFill>
                  <a:schemeClr val="tx1"/>
                </a:solidFill>
                <a:latin typeface="Tahoma" panose="020B0604030504040204" pitchFamily="34" charset="0"/>
                <a:ea typeface="Tahoma" panose="020B0604030504040204" pitchFamily="34" charset="0"/>
                <a:cs typeface="Tahoma" panose="020B0604030504040204" pitchFamily="34" charset="0"/>
              </a:rPr>
              <a:t>Roszczenie o zwrot świadczenia spełnionego na podstawie niedozwolonego </a:t>
            </a: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postanowienia umownego – konsument nie może zostać ograniczony w możliwości dochodzenia roszczeń restytucyjnych niezależnie od tego czy miał świadomość nieuczciwego charakteru postanowienia umownego, gdyż mogłoby to czynić praktycznie niemożliwym lub nadmiernie utrudnionym korzystanie z praw przyznanych konsumentowi przez dyrektywę 93/13</a:t>
            </a: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265793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1600" b="1" dirty="0">
                <a:effectLst/>
                <a:latin typeface="Tahoma" panose="020B0604030504040204" pitchFamily="34" charset="0"/>
                <a:ea typeface="Tahoma" panose="020B0604030504040204" pitchFamily="34" charset="0"/>
                <a:cs typeface="Tahoma" panose="020B0604030504040204" pitchFamily="34" charset="0"/>
              </a:rPr>
              <a:t>Przedawnienie roszczeń o zwrot świadczeń spełnionych na podstawie nieważnej umowy kredytu frankowego - </a:t>
            </a:r>
            <a:r>
              <a:rPr lang="pl-PL" sz="1600" dirty="0">
                <a:latin typeface="Tahoma" panose="020B0604030504040204" pitchFamily="34" charset="0"/>
                <a:ea typeface="Tahoma" panose="020B0604030504040204" pitchFamily="34" charset="0"/>
                <a:cs typeface="Tahoma" panose="020B0604030504040204" pitchFamily="34" charset="0"/>
              </a:rPr>
              <a:t>konsekwencje wynikające z C-140/22 i C-28/22</a:t>
            </a: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fontScale="25000" lnSpcReduction="20000"/>
          </a:bodyPr>
          <a:lstStyle/>
          <a:p>
            <a:pPr marL="114300" indent="0" algn="just">
              <a:lnSpc>
                <a:spcPct val="100000"/>
              </a:lnSpc>
              <a:spcBef>
                <a:spcPts val="600"/>
              </a:spcBef>
              <a:buNone/>
            </a:pPr>
            <a:r>
              <a:rPr lang="pl-PL" sz="60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Podobnie jak w przypadku opóźnienia pewne wskazówki wynikają już z wyroku TSUE z 7 grudnia 2023r. (C-140/22), w którym TSUE odrzucił konstytutywny skutek wynikający z oświadczenia konsumenta, bezskuteczność abuzywna ma charakter bezwarunkowy i działa ex </a:t>
            </a:r>
            <a:r>
              <a:rPr lang="pl-PL" sz="6000" kern="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tunc</a:t>
            </a:r>
            <a:endParaRPr lang="pl-PL" sz="6000" kern="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114300" indent="0" algn="just">
              <a:lnSpc>
                <a:spcPct val="100000"/>
              </a:lnSpc>
              <a:spcBef>
                <a:spcPts val="600"/>
              </a:spcBef>
              <a:buNone/>
            </a:pPr>
            <a:r>
              <a:rPr lang="pl-PL" sz="60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W wyroku z 14 grudnia 2023r. (C‑28/22) TSUE nie wskazał konkretnego rozwiązania. Skoncentrował się na kwestii asymetrii, a więc możliwości rozpoczęcia biegu przedawnienia roszczeń restytucyjnych konsumenta i przedsiębiorcy w różnych momentach</a:t>
            </a:r>
          </a:p>
          <a:p>
            <a:pPr marL="114300" indent="0" algn="just">
              <a:lnSpc>
                <a:spcPct val="100000"/>
              </a:lnSpc>
              <a:spcBef>
                <a:spcPts val="600"/>
              </a:spcBef>
              <a:buNone/>
            </a:pPr>
            <a:r>
              <a:rPr lang="pl-PL" sz="60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Teoretycznie można sobie wyobrazić rozwiązanie na poziomie prawa polskiego, że termin przedawnienia roszczeń konsumenta rozpoczyna się od trwałej bezskuteczności. Nie ma wówczas asymetrii. Taka wykładnia byłaby jednak trudna do zaakceptowania i to z dwóch względów: </a:t>
            </a:r>
          </a:p>
          <a:p>
            <a:pPr marL="114300" indent="0" algn="just">
              <a:lnSpc>
                <a:spcPct val="100000"/>
              </a:lnSpc>
              <a:spcBef>
                <a:spcPts val="600"/>
              </a:spcBef>
              <a:buNone/>
            </a:pPr>
            <a:r>
              <a:rPr lang="pl-PL" sz="60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 pierwsze, Trybunał podtrzymał dotychczasową formułę dotyczącą przedawnienia roszczeń konsumenta (konsument powziął wiedzę o jego prawach lub w racjonalny sposób mógł się o nich dowiedzieć, pkt 66), wyraźnie też wskazał, że rozpoczęcie biegu przedawnienia może rozpocząć się w oderwaniu od postępowania sądowego, np. w razie wniesienia reklamacji na drodze pozasądowej (70, 72)</a:t>
            </a:r>
          </a:p>
          <a:p>
            <a:pPr marL="114300" indent="0" algn="just">
              <a:lnSpc>
                <a:spcPct val="100000"/>
              </a:lnSpc>
              <a:spcBef>
                <a:spcPts val="600"/>
              </a:spcBef>
              <a:buNone/>
            </a:pPr>
            <a:r>
              <a:rPr lang="pl-PL" sz="60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Po drugie, należy uwzględnić stanowisko TSUE co do odsetek za opóźnienie. Te zagadnienia łączą się ze sobą, co wynika już z wyroku z 14 grudnia 2023r. (C‑28/22), gdzie zostały omówione łącznie (zwłaszcza w punkcie 71 i 72). Trudno też te zagadnienia rozdzielić na poziomie prawa polskiego jeśli uwzględnić art. 120§1 k.c. Z tego przepisu wynika, że termin przedawnienia może rozpocząć się razem z wymagalnością albo przed wymagalnością, natomiast nie może po wymagalności</a:t>
            </a:r>
          </a:p>
          <a:p>
            <a:pPr marL="114300" indent="0" algn="just">
              <a:lnSpc>
                <a:spcPct val="100000"/>
              </a:lnSpc>
              <a:spcBef>
                <a:spcPts val="600"/>
              </a:spcBef>
              <a:buNone/>
            </a:pPr>
            <a:r>
              <a:rPr lang="pl-PL" sz="6000" dirty="0">
                <a:solidFill>
                  <a:schemeClr val="tx1"/>
                </a:solidFill>
                <a:latin typeface="Tahoma" panose="020B0604030504040204" pitchFamily="34" charset="0"/>
                <a:ea typeface="Tahoma" panose="020B0604030504040204" pitchFamily="34" charset="0"/>
                <a:cs typeface="Tahoma" panose="020B0604030504040204" pitchFamily="34" charset="0"/>
              </a:rPr>
              <a:t>Możliwe rozwiązania – bieg przedawnienia od chwili </a:t>
            </a:r>
            <a:r>
              <a:rPr lang="pl-PL" sz="60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zerwania wykonywania nieważnej umowy (koncepcja subiektywna) albo od chwili spełnienia świadczenia nienależnego (koncepcja obiektywna)</a:t>
            </a:r>
          </a:p>
          <a:p>
            <a:pPr marL="45720" indent="0" algn="just">
              <a:lnSpc>
                <a:spcPct val="10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pl-PL" dirty="0"/>
          </a:p>
        </p:txBody>
      </p:sp>
    </p:spTree>
    <p:extLst>
      <p:ext uri="{BB962C8B-B14F-4D97-AF65-F5344CB8AC3E}">
        <p14:creationId xmlns:p14="http://schemas.microsoft.com/office/powerpoint/2010/main" val="194432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4D950C-7F26-25DE-143B-BB9D9DD42C8E}"/>
              </a:ext>
            </a:extLst>
          </p:cNvPr>
          <p:cNvSpPr>
            <a:spLocks noGrp="1"/>
          </p:cNvSpPr>
          <p:nvPr>
            <p:ph type="ctrTitle"/>
          </p:nvPr>
        </p:nvSpPr>
        <p:spPr/>
        <p:txBody>
          <a:bodyPr/>
          <a:lstStyle/>
          <a:p>
            <a:r>
              <a:rPr lang="pl-PL" dirty="0"/>
              <a:t>Dziękuję za uwagę!</a:t>
            </a:r>
          </a:p>
        </p:txBody>
      </p:sp>
      <p:sp>
        <p:nvSpPr>
          <p:cNvPr id="3" name="Podtytuł 2">
            <a:extLst>
              <a:ext uri="{FF2B5EF4-FFF2-40B4-BE49-F238E27FC236}">
                <a16:creationId xmlns:a16="http://schemas.microsoft.com/office/drawing/2014/main" id="{D8D76906-451E-A5D9-CEB4-D68A33428807}"/>
              </a:ext>
            </a:extLst>
          </p:cNvPr>
          <p:cNvSpPr>
            <a:spLocks noGrp="1"/>
          </p:cNvSpPr>
          <p:nvPr>
            <p:ph type="subTitle" idx="1"/>
          </p:nvPr>
        </p:nvSpPr>
        <p:spPr/>
        <p:txBody>
          <a:bodyPr/>
          <a:lstStyle/>
          <a:p>
            <a:r>
              <a:rPr lang="pl-PL" dirty="0"/>
              <a:t>dr Łukasz Węgrzynowski</a:t>
            </a:r>
          </a:p>
        </p:txBody>
      </p:sp>
    </p:spTree>
    <p:extLst>
      <p:ext uri="{BB962C8B-B14F-4D97-AF65-F5344CB8AC3E}">
        <p14:creationId xmlns:p14="http://schemas.microsoft.com/office/powerpoint/2010/main" val="3310968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rm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Autofit/>
          </a:bodyPr>
          <a:lstStyle/>
          <a:p>
            <a:pPr marL="114300" indent="0" algn="just">
              <a:buNone/>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art. 6 ust. 1 dyrektywy 93/13: </a:t>
            </a:r>
            <a:r>
              <a:rPr lang="pl-PL" sz="1600" i="1"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Państwa Członkowskie stanowią, że na mocy prawa krajowego nieuczciwe warunki w umowach zawieranych przez sprzedawców lub dostawców z konsumentami nie będą wiążące dla konsumenta, a umowa w pozostałej części będzie nadal obowiązywała strony, jeżeli jest to możliwe po wyłączeniu z niej nieuczciwych warunków</a:t>
            </a:r>
          </a:p>
          <a:p>
            <a:pPr marL="114300" indent="0" algn="just">
              <a:buNone/>
            </a:pPr>
            <a:r>
              <a:rPr lang="pl-PL" sz="1600"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art. 7 ust. 1 dyrektywy 93/13: </a:t>
            </a:r>
            <a:r>
              <a:rPr lang="pl-PL" sz="1600" i="1" kern="0" dirty="0">
                <a:solidFill>
                  <a:schemeClr val="tx1"/>
                </a:solidFill>
                <a:effectLst/>
                <a:latin typeface="Tahoma" panose="020B0604030504040204" pitchFamily="34" charset="0"/>
                <a:ea typeface="Tahoma" panose="020B0604030504040204" pitchFamily="34" charset="0"/>
                <a:cs typeface="Tahoma" panose="020B0604030504040204" pitchFamily="34" charset="0"/>
              </a:rPr>
              <a:t>Zarówno w interesie konsumentów, jak i konkurentów państwa członkowskie zapewnią stosowne i skuteczne środki mające na celu zapobieganie stałemu stosowaniu nieuczciwych warunków w umowach zawieranych przez sprzedawców lub dostawców z konsumentami</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14300" indent="0" algn="just">
              <a:buNone/>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Główne konsekwencje prawne wynikające art. 6 ust. 1 i art. 7 ust. 1 dyrektywy 93/13:</a:t>
            </a:r>
          </a:p>
          <a:p>
            <a:pPr marL="285750" indent="-285750" algn="just"/>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Brak związania postanowieniem nieuczciwym</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285750" indent="-285750" algn="just"/>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Nakaz działania przez sąd z urzędu w celu ustalenia nieuczciwego charakteru warunku umownego</a:t>
            </a:r>
          </a:p>
          <a:p>
            <a:pPr marL="285750" indent="-285750" algn="just"/>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Zakaz zmiany treści czy uzupełniania warunku nieuczciwego</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285750" indent="-285750" algn="just"/>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Skutek restytucyjny wynikający z braku związania konsumenta warunkiem nieuczciwym</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66387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Autofit/>
          </a:bodyPr>
          <a:lstStyle/>
          <a:p>
            <a:pPr marL="228600" lvl="0" indent="0" algn="just" rtl="0">
              <a:lnSpc>
                <a:spcPct val="150000"/>
              </a:lnSpc>
              <a:spcBef>
                <a:spcPts val="1000"/>
              </a:spcBef>
              <a:spcAft>
                <a:spcPts val="0"/>
              </a:spcAft>
              <a:buClr>
                <a:schemeClr val="dk1"/>
              </a:buClr>
              <a:buSzPts val="1100"/>
              <a:buFont typeface="Arial"/>
              <a:buNone/>
            </a:pPr>
            <a:r>
              <a:rPr lang="pl-PL" sz="1600" b="1" dirty="0">
                <a:solidFill>
                  <a:schemeClr val="tx1"/>
                </a:solidFill>
                <a:latin typeface="Tahoma" panose="020B0604030504040204" pitchFamily="34" charset="0"/>
                <a:ea typeface="Tahoma" panose="020B0604030504040204" pitchFamily="34" charset="0"/>
                <a:cs typeface="Tahoma" panose="020B0604030504040204" pitchFamily="34" charset="0"/>
              </a:rPr>
              <a:t>Skutek restytucyjny (ogólnie): </a:t>
            </a:r>
          </a:p>
          <a:p>
            <a:pPr marL="514350" indent="-285750" algn="just">
              <a:lnSpc>
                <a:spcPct val="150000"/>
              </a:lnSpc>
              <a:spcBef>
                <a:spcPts val="1000"/>
              </a:spcBef>
              <a:buClr>
                <a:schemeClr val="dk1"/>
              </a:buClr>
              <a:buSzPts val="1100"/>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Sąd krajowy powinien wyciągnąć wszystkie konsekwencje, jakie zgodnie z prawem krajowym wynikają ze stwierdzenia nieuczciwego charakteru danego warunku, w celu zapewnienia, by konsument nie był nim związany</a:t>
            </a:r>
          </a:p>
          <a:p>
            <a:pPr marL="514350" indent="-285750" algn="just">
              <a:lnSpc>
                <a:spcPct val="150000"/>
              </a:lnSpc>
              <a:spcBef>
                <a:spcPts val="1000"/>
              </a:spcBef>
              <a:buClr>
                <a:schemeClr val="dk1"/>
              </a:buClr>
              <a:buSzPts val="1100"/>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Warunek umowny uznany za nieuczciwy należy co do zasady uznać za nigdy nieistniejący, tak by nie wywoływał on skutków wobec konsumenta. W związku z tym sądowe stwierdzenie nieuczciwego charakteru takiego warunku powinno mieć co do zasady skutek w postaci przywrócenia sytuacji prawnej i faktycznej, w jakiej konsument znajdowałby się w braku warunku</a:t>
            </a:r>
          </a:p>
          <a:p>
            <a:pPr marL="514350" indent="-285750" algn="just">
              <a:lnSpc>
                <a:spcPct val="150000"/>
              </a:lnSpc>
              <a:spcBef>
                <a:spcPts val="1000"/>
              </a:spcBef>
              <a:buClr>
                <a:schemeClr val="dk1"/>
              </a:buClr>
              <a:buSzPts val="1100"/>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W szczególności obowiązek wyłączenia przez sąd krajowy stosowania nieuczciwego warunku umownego nakazującego zapłatę kwot, które okazują się nienależne, wiąże się co do zasady z odpowiednim skutkiem restytucyjnym dotyczącym tych kwot</a:t>
            </a:r>
          </a:p>
          <a:p>
            <a:pPr marL="0" indent="0" algn="just">
              <a:spcBef>
                <a:spcPts val="1200"/>
              </a:spcBef>
              <a:buNone/>
            </a:pPr>
            <a:endParaRPr lang="pl-PL"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14125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197868" y="542528"/>
            <a:ext cx="8686801" cy="591344"/>
          </a:xfrm>
        </p:spPr>
        <p:txBody>
          <a:bodyPr>
            <a:no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Autofit/>
          </a:bodyPr>
          <a:lstStyle/>
          <a:p>
            <a:pPr marL="228600" lvl="0" indent="0" algn="just" rtl="0">
              <a:lnSpc>
                <a:spcPct val="100000"/>
              </a:lnSpc>
              <a:spcBef>
                <a:spcPts val="1000"/>
              </a:spcBef>
              <a:spcAft>
                <a:spcPts val="600"/>
              </a:spcAft>
              <a:buClr>
                <a:schemeClr val="dk1"/>
              </a:buClr>
              <a:buSzPts val="1100"/>
              <a:buFont typeface="Arial"/>
              <a:buNone/>
            </a:pPr>
            <a:r>
              <a:rPr lang="pl-PL" sz="1600" b="1" dirty="0">
                <a:solidFill>
                  <a:schemeClr val="tx1"/>
                </a:solidFill>
                <a:latin typeface="Tahoma" panose="020B0604030504040204" pitchFamily="34" charset="0"/>
                <a:ea typeface="Tahoma" panose="020B0604030504040204" pitchFamily="34" charset="0"/>
                <a:cs typeface="Tahoma" panose="020B0604030504040204" pitchFamily="34" charset="0"/>
              </a:rPr>
              <a:t>Skutek restytucyjny jako element z </a:t>
            </a:r>
            <a:r>
              <a:rPr lang="pl-PL" sz="16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art. 6 ust. 1 i art. 7 ust. 1 dyrektywy 93/13:</a:t>
            </a:r>
          </a:p>
          <a:p>
            <a:pPr marL="514350" indent="-285750" algn="just">
              <a:lnSpc>
                <a:spcPct val="100000"/>
              </a:lnSpc>
              <a:spcBef>
                <a:spcPts val="1000"/>
              </a:spcBef>
              <a:spcAft>
                <a:spcPts val="600"/>
              </a:spcAft>
              <a:buClr>
                <a:schemeClr val="dk1"/>
              </a:buClr>
              <a:buSzPts val="1100"/>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Zwrot kwot uiszczonych na podstawie niedozwolonych postanowień umownych umożliwia przywrócenie równowagi między konsumentem a przedsiębiorcą w ramach konkretnego kontraktu</a:t>
            </a:r>
          </a:p>
          <a:p>
            <a:pPr marL="514350" indent="-285750" algn="just">
              <a:lnSpc>
                <a:spcPct val="100000"/>
              </a:lnSpc>
              <a:spcBef>
                <a:spcPts val="1000"/>
              </a:spcBef>
              <a:spcAft>
                <a:spcPts val="600"/>
              </a:spcAft>
              <a:buClr>
                <a:schemeClr val="dk1"/>
              </a:buClr>
              <a:buSzPts val="1100"/>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Jednak równocześnie, ten zwrot kwot powinien działać odstraszająco na przedsiębiorcę, który w ten sposób zostaje pozbawiony korzyści wynikających z wprowadzenia do kontraktów niedozwolonych postanowień umownych</a:t>
            </a:r>
          </a:p>
          <a:p>
            <a:pPr marL="514350" indent="-285750" algn="just">
              <a:lnSpc>
                <a:spcPct val="100000"/>
              </a:lnSpc>
              <a:spcBef>
                <a:spcPts val="1000"/>
              </a:spcBef>
              <a:spcAft>
                <a:spcPts val="600"/>
              </a:spcAft>
              <a:buClr>
                <a:schemeClr val="dk1"/>
              </a:buClr>
              <a:buSzPts val="1100"/>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Tym samym brak skutku restytucyjnego jest w stanie podważyć skutek odstraszający</a:t>
            </a:r>
          </a:p>
          <a:p>
            <a:pPr marL="514350" indent="-285750" algn="just">
              <a:lnSpc>
                <a:spcPct val="100000"/>
              </a:lnSpc>
              <a:spcBef>
                <a:spcPts val="1000"/>
              </a:spcBef>
              <a:spcAft>
                <a:spcPts val="600"/>
              </a:spcAft>
              <a:buClr>
                <a:schemeClr val="dk1"/>
              </a:buClr>
              <a:buSzPts val="1100"/>
            </a:pPr>
            <a:r>
              <a:rPr lang="pl-PL" sz="1600" dirty="0">
                <a:solidFill>
                  <a:schemeClr val="tx1"/>
                </a:solidFill>
                <a:effectLst/>
                <a:latin typeface="Tahoma" panose="020B0604030504040204" pitchFamily="34" charset="0"/>
                <a:ea typeface="Tahoma" panose="020B0604030504040204" pitchFamily="34" charset="0"/>
                <a:cs typeface="Tahoma" panose="020B0604030504040204" pitchFamily="34" charset="0"/>
              </a:rPr>
              <a:t>Samo odwołanie się do skutku odstraszającego mogłoby zachęcać do przyjęcia bardziej negatywnych – dla przedsiębiorcy - skutków finansowych wynikających ze stwierdzenia niedozwolonego charakteru postanowienia umownego. Tymczasem art. 6 ust. 1 dyrektywy 93/13 wyraźnie ogranicza ten wariant interpretacyjny wskazując, że chodzi jedynie o przywrócenie równowagi między stronami kontraktu</a:t>
            </a:r>
            <a:endParaRPr lang="pl-PL"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3795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0" lvl="0" indent="0" algn="l" rtl="0">
              <a:lnSpc>
                <a:spcPct val="90000"/>
              </a:lnSpc>
              <a:spcBef>
                <a:spcPts val="1000"/>
              </a:spcBef>
              <a:spcAft>
                <a:spcPts val="600"/>
              </a:spcAft>
              <a:buClr>
                <a:schemeClr val="dk1"/>
              </a:buClr>
              <a:buSzPts val="1100"/>
              <a:buFont typeface="Arial"/>
              <a:buNone/>
            </a:pPr>
            <a:r>
              <a:rPr lang="pl-PL" sz="1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21 grudnia 2016 r. (C-154/15):</a:t>
            </a:r>
          </a:p>
          <a:p>
            <a:pPr marL="0" lvl="0" indent="0" algn="l" rtl="0">
              <a:lnSpc>
                <a:spcPct val="90000"/>
              </a:lnSpc>
              <a:spcBef>
                <a:spcPts val="1000"/>
              </a:spcBef>
              <a:spcAft>
                <a:spcPts val="600"/>
              </a:spcAft>
              <a:buClr>
                <a:schemeClr val="dk1"/>
              </a:buClr>
              <a:buSzPts val="1100"/>
              <a:buFont typeface="Arial"/>
              <a:buNone/>
            </a:pPr>
            <a:endParaRPr lang="pl-PL" sz="1800" dirty="0">
              <a:solidFill>
                <a:schemeClr val="dk1"/>
              </a:solidFill>
              <a:latin typeface="Tahoma" panose="020B0604030504040204" pitchFamily="34" charset="0"/>
              <a:ea typeface="Tahoma" panose="020B0604030504040204" pitchFamily="34" charset="0"/>
              <a:cs typeface="Tahoma" panose="020B0604030504040204" pitchFamily="34" charset="0"/>
            </a:endParaRPr>
          </a:p>
          <a:p>
            <a:pPr marL="0" lvl="0" indent="0" algn="just" rtl="0">
              <a:spcBef>
                <a:spcPts val="0"/>
              </a:spcBef>
              <a:spcAft>
                <a:spcPts val="600"/>
              </a:spcAft>
              <a:buNone/>
            </a:pP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Ustalenie przez prawo krajowe ram prawnych ochrony zagwarantowanej konsumentom przez dyrektywę 93/13 </a:t>
            </a:r>
            <a:r>
              <a:rPr lang="pl-PL"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nie może zmienić zakresu i - w związku z tym - istoty tej ochrony</a:t>
            </a: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podważając tym samym wzmocnienie skuteczności wspomnianej ochrony poprzez przyjęcie jednolitych zasad dotyczących nieuczciwych warunków, które to wzmocnienie było zamiarem prawodawcy Unii Europejskiej, co zostało wskazane w motywie dziesiątym dyrektywy 93/13” (punkt 65) </a:t>
            </a:r>
          </a:p>
          <a:p>
            <a:pPr marL="0" lvl="0" indent="0" algn="just" rtl="0">
              <a:spcBef>
                <a:spcPts val="0"/>
              </a:spcBef>
              <a:spcAft>
                <a:spcPts val="600"/>
              </a:spcAft>
              <a:buNone/>
            </a:pP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O ile do państw członkowskich należy określenie za pomocą prawa krajowego warunków, w ramach których następuje stwierdzenie nieuczciwego charakteru warunku znajdującego się w umowie i w ramach których występują konkretne skutki tego stwierdzenia, o tyle </a:t>
            </a:r>
            <a:r>
              <a:rPr lang="pl-PL"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jednak takie stwierdzenie powinno umożliwić przywrócenie sytuacji prawnej i faktycznej, w jakiej konsument znajdowałby się w braku takiego nieuczciwego warunku, uzasadniając w szczególności prawo do zwrotu nienależnie nabytych ze szkodą dla konsumenta korzyści przez przedsiębiorcę w oparciu o wspomniany nieuczciwy warunek</a:t>
            </a: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(punkt 66)</a:t>
            </a:r>
            <a:endParaRPr lang="pl-PL" sz="1800" dirty="0">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47606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just" rtl="0">
              <a:lnSpc>
                <a:spcPct val="90000"/>
              </a:lnSpc>
              <a:spcBef>
                <a:spcPts val="1000"/>
              </a:spcBef>
              <a:spcAft>
                <a:spcPts val="0"/>
              </a:spcAft>
              <a:buClr>
                <a:schemeClr val="dk1"/>
              </a:buClr>
              <a:buSzPts val="1100"/>
              <a:buFont typeface="Arial"/>
              <a:buNone/>
            </a:pPr>
            <a:r>
              <a:rPr lang="pl-PL" sz="1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29 kwietnia 2021r. (C-19/20)</a:t>
            </a:r>
          </a:p>
          <a:p>
            <a:pPr marL="228600" lvl="0" indent="0" algn="just" rtl="0">
              <a:lnSpc>
                <a:spcPct val="90000"/>
              </a:lnSpc>
              <a:spcBef>
                <a:spcPts val="1000"/>
              </a:spcBef>
              <a:spcAft>
                <a:spcPts val="0"/>
              </a:spcAft>
              <a:buClr>
                <a:schemeClr val="dk1"/>
              </a:buClr>
              <a:buSzPts val="1100"/>
              <a:buFont typeface="Arial"/>
              <a:buNone/>
            </a:pPr>
            <a:endPar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228600" lvl="0" indent="0" algn="just" rtl="0">
              <a:lnSpc>
                <a:spcPct val="90000"/>
              </a:lnSpc>
              <a:spcBef>
                <a:spcPts val="1000"/>
              </a:spcBef>
              <a:spcAft>
                <a:spcPts val="0"/>
              </a:spcAft>
              <a:buClr>
                <a:schemeClr val="dk1"/>
              </a:buClr>
              <a:buSzPts val="1100"/>
              <a:buFont typeface="Arial"/>
              <a:buNone/>
            </a:pP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Art. 6 ust. 1 drugi człon zdania </a:t>
            </a:r>
            <a:r>
              <a:rPr lang="pl-PL" sz="1800" dirty="0">
                <a:solidFill>
                  <a:srgbClr val="1B1B1B"/>
                </a:solidFill>
                <a:effectLst/>
                <a:latin typeface="Tahoma" panose="020B0604030504040204" pitchFamily="34" charset="0"/>
                <a:ea typeface="Tahoma" panose="020B0604030504040204" pitchFamily="34" charset="0"/>
                <a:cs typeface="Tahoma" panose="020B0604030504040204" pitchFamily="34" charset="0"/>
              </a:rPr>
              <a:t>dyrektywy</a:t>
            </a: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93/13 sam w sobie nie określa kryteriów dotyczących możliwości dalszego obowiązywania umowy bez nieuczciwych warunków, lecz pozostawia ich ustalenie zgodnie z prawem Unii krajowemu porządkowi prawnemu. Do państw członkowskich należy zatem określenie, w drodze ich prawa krajowego, szczegółowych zasad, w ramach których następuje stwierdzenie nieuczciwego charakteru warunku znajdującego się w umowie i w ramach których występują konkretne skutki tego stwierdzenia. </a:t>
            </a:r>
            <a:r>
              <a:rPr lang="pl-PL"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W każdym razie takie stwierdzenie powinno umożliwić przywrócenie sytuacji prawnej i faktycznej, w jakiej konsument znajdowałby się w braku takiego nieuczciwego warunku</a:t>
            </a: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(pkt 84)</a:t>
            </a:r>
            <a:endParaRPr lang="pl-PL" sz="1800" b="1"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228600" lvl="0" indent="0" algn="just" rtl="0">
              <a:lnSpc>
                <a:spcPct val="90000"/>
              </a:lnSpc>
              <a:spcBef>
                <a:spcPts val="1000"/>
              </a:spcBef>
              <a:spcAft>
                <a:spcPts val="0"/>
              </a:spcAft>
              <a:buClr>
                <a:schemeClr val="dk1"/>
              </a:buClr>
              <a:buSzPts val="1100"/>
              <a:buFont typeface="Arial"/>
              <a:buNone/>
            </a:pP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Kwestia, od jakiego momentu stwierdzenie nieważności umowy będącej przedmiotem postępowania głównego wywołuje skutki, zależy wyłącznie od prawa krajowego, </a:t>
            </a:r>
            <a:r>
              <a:rPr lang="pl-PL"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o ile zapewniona zostanie ochrona zagwarantowana konsumentom przez przepisy </a:t>
            </a:r>
            <a:r>
              <a:rPr lang="pl-PL" sz="1800" b="1" dirty="0">
                <a:solidFill>
                  <a:srgbClr val="1B1B1B"/>
                </a:solidFill>
                <a:effectLst/>
                <a:latin typeface="Tahoma" panose="020B0604030504040204" pitchFamily="34" charset="0"/>
                <a:ea typeface="Tahoma" panose="020B0604030504040204" pitchFamily="34" charset="0"/>
                <a:cs typeface="Tahoma" panose="020B0604030504040204" pitchFamily="34" charset="0"/>
              </a:rPr>
              <a:t>dyrektywy</a:t>
            </a:r>
            <a:r>
              <a:rPr lang="pl-PL"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93/13</a:t>
            </a:r>
            <a:r>
              <a:rPr lang="pl-PL"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(pkt 88)</a:t>
            </a:r>
            <a:endParaRPr lang="pl-PL" sz="1800" dirty="0">
              <a:latin typeface="Tahoma" panose="020B0604030504040204" pitchFamily="34" charset="0"/>
              <a:ea typeface="Tahoma" panose="020B0604030504040204" pitchFamily="34" charset="0"/>
              <a:cs typeface="Tahoma" panose="020B0604030504040204" pitchFamily="34" charset="0"/>
            </a:endParaRP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2915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034FD-A701-26C3-1CD8-F4A4B45A92BB}"/>
              </a:ext>
            </a:extLst>
          </p:cNvPr>
          <p:cNvSpPr>
            <a:spLocks noGrp="1"/>
          </p:cNvSpPr>
          <p:nvPr>
            <p:ph type="title"/>
          </p:nvPr>
        </p:nvSpPr>
        <p:spPr>
          <a:xfrm>
            <a:off x="1065212" y="533400"/>
            <a:ext cx="8686801" cy="591344"/>
          </a:xfrm>
        </p:spPr>
        <p:txBody>
          <a:bodyPr>
            <a:noAutofit/>
          </a:bodyPr>
          <a:lstStyle/>
          <a:p>
            <a:pPr algn="ctr"/>
            <a:r>
              <a:rPr lang="pl-PL" sz="2400" b="1" dirty="0">
                <a:effectLst/>
                <a:latin typeface="Tahoma" panose="020B0604030504040204" pitchFamily="34" charset="0"/>
                <a:ea typeface="Tahoma" panose="020B0604030504040204" pitchFamily="34" charset="0"/>
                <a:cs typeface="Tahoma" panose="020B0604030504040204" pitchFamily="34" charset="0"/>
              </a:rPr>
              <a:t>Skutek restytucyjny z dyrektywy 93/13</a:t>
            </a:r>
            <a:endParaRPr lang="pl-P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Symbol zastępczy zawartości 2">
            <a:extLst>
              <a:ext uri="{FF2B5EF4-FFF2-40B4-BE49-F238E27FC236}">
                <a16:creationId xmlns:a16="http://schemas.microsoft.com/office/drawing/2014/main" id="{BC9E1889-079D-26A3-4E69-5B57CA34D268}"/>
              </a:ext>
            </a:extLst>
          </p:cNvPr>
          <p:cNvSpPr>
            <a:spLocks noGrp="1"/>
          </p:cNvSpPr>
          <p:nvPr>
            <p:ph idx="1"/>
          </p:nvPr>
        </p:nvSpPr>
        <p:spPr>
          <a:xfrm>
            <a:off x="1065212" y="1268760"/>
            <a:ext cx="8686801" cy="4751040"/>
          </a:xfrm>
        </p:spPr>
        <p:txBody>
          <a:bodyPr>
            <a:normAutofit/>
          </a:bodyPr>
          <a:lstStyle/>
          <a:p>
            <a:pPr marL="228600" lvl="0" indent="0" algn="l" rtl="0">
              <a:lnSpc>
                <a:spcPct val="90000"/>
              </a:lnSpc>
              <a:spcBef>
                <a:spcPts val="1000"/>
              </a:spcBef>
              <a:spcAft>
                <a:spcPts val="0"/>
              </a:spcAft>
              <a:buClr>
                <a:schemeClr val="dk1"/>
              </a:buClr>
              <a:buSzPts val="1100"/>
              <a:buFont typeface="Arial"/>
              <a:buNone/>
            </a:pPr>
            <a:r>
              <a:rPr lang="pl-PL" sz="1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Wyrok Trybunału Sprawiedliwości z dnia 16 lipca 2020 r. (C-224/19)</a:t>
            </a:r>
          </a:p>
          <a:p>
            <a:pPr marL="228600" lvl="0" indent="0" algn="l" rtl="0">
              <a:lnSpc>
                <a:spcPct val="90000"/>
              </a:lnSpc>
              <a:spcBef>
                <a:spcPts val="1000"/>
              </a:spcBef>
              <a:spcAft>
                <a:spcPts val="0"/>
              </a:spcAft>
              <a:buClr>
                <a:schemeClr val="dk1"/>
              </a:buClr>
              <a:buSzPts val="1100"/>
              <a:buFont typeface="Arial"/>
              <a:buNone/>
            </a:pPr>
            <a:endParaRPr lang="pl-PL" sz="18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228600" lvl="0" indent="0" algn="just" rtl="0">
              <a:lnSpc>
                <a:spcPct val="90000"/>
              </a:lnSpc>
              <a:spcBef>
                <a:spcPts val="1000"/>
              </a:spcBef>
              <a:spcAft>
                <a:spcPts val="0"/>
              </a:spcAft>
              <a:buClr>
                <a:schemeClr val="dk1"/>
              </a:buClr>
              <a:buSzPts val="1100"/>
              <a:buFont typeface="Arial"/>
              <a:buNone/>
            </a:pPr>
            <a:r>
              <a:rPr lang="pl-PL" sz="2400" dirty="0">
                <a:solidFill>
                  <a:schemeClr val="tx1"/>
                </a:solidFill>
                <a:effectLst/>
                <a:latin typeface="Tahoma" panose="020B0604030504040204" pitchFamily="34" charset="0"/>
                <a:ea typeface="Tahoma" panose="020B0604030504040204" pitchFamily="34" charset="0"/>
                <a:cs typeface="Tahoma" panose="020B0604030504040204" pitchFamily="34" charset="0"/>
              </a:rPr>
              <a:t>Art. 6 ust. 1 i art. 7 ust. 1 dyrektywy 93/13 </a:t>
            </a:r>
            <a:r>
              <a:rPr lang="pl-PL" sz="2400" dirty="0">
                <a:solidFill>
                  <a:schemeClr val="tx1"/>
                </a:solidFill>
                <a:latin typeface="Tahoma" panose="020B0604030504040204" pitchFamily="34" charset="0"/>
                <a:ea typeface="Tahoma" panose="020B0604030504040204" pitchFamily="34" charset="0"/>
                <a:cs typeface="Tahoma" panose="020B0604030504040204" pitchFamily="34" charset="0"/>
              </a:rPr>
              <a:t>należy interpretować w ten sposób, że stoją one na przeszkodzie temu, aby w razie nieważności nieuczciwego warunku umownego obciążającego konsumenta obowiązkiem pokrycia całości kosztów ustanowienia i wykreślenia hipoteki sąd krajowy odmówił konsumentowi zwrotu kwot uiszczonych na podstawie takiego warunku, chyba że przepisy prawa krajowego, które znalazłyby zastosowanie w braku takiego warunku, nakładają na konsumenta obowiązek pokrycia całości lub części tych kosztów (pkt 55)</a:t>
            </a:r>
          </a:p>
          <a:p>
            <a:pPr marL="45720" indent="0" algn="just">
              <a:buNone/>
            </a:pPr>
            <a:endParaRPr lang="pl-PL"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0138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rezentacja biznesowa o wysokim kontraście 16:9">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870697_TF02895266.potx" id="{35BF6DE4-867A-46FA-819C-46C8C342DE9C}" vid="{E32C7378-FA45-4E88-BBE8-E90ED2F705E7}"/>
    </a:ext>
  </a:extLst>
</a:theme>
</file>

<file path=ppt/theme/theme2.xml><?xml version="1.0" encoding="utf-8"?>
<a:theme xmlns:a="http://schemas.openxmlformats.org/drawingml/2006/main" name="Motyw pakietu Offic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Motyw pakietu Offic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220E13-D325-4A9E-AA7A-0D1409275EB9}">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40262f94-9f35-4ac3-9a90-690165a166b7"/>
    <ds:schemaRef ds:uri="a4f35948-e619-41b3-aa29-22878b09cfd2"/>
    <ds:schemaRef ds:uri="http://www.w3.org/XML/1998/namespace"/>
  </ds:schemaRefs>
</ds:datastoreItem>
</file>

<file path=customXml/itemProps2.xml><?xml version="1.0" encoding="utf-8"?>
<ds:datastoreItem xmlns:ds="http://schemas.openxmlformats.org/officeDocument/2006/customXml" ds:itemID="{02F2BE50-DDB3-465B-A26E-975A276D4362}">
  <ds:schemaRefs>
    <ds:schemaRef ds:uri="http://schemas.microsoft.com/sharepoint/v3/contenttype/forms"/>
  </ds:schemaRefs>
</ds:datastoreItem>
</file>

<file path=customXml/itemProps3.xml><?xml version="1.0" encoding="utf-8"?>
<ds:datastoreItem xmlns:ds="http://schemas.openxmlformats.org/officeDocument/2006/customXml" ds:itemID="{7C80FAF7-F941-4D3E-A3C3-283A611079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Prezentacja biznesowa o wysokim kontraście (panoramiczna)</Template>
  <TotalTime>1005</TotalTime>
  <Words>5549</Words>
  <Application>Microsoft Office PowerPoint</Application>
  <PresentationFormat>Niestandardowy</PresentationFormat>
  <Paragraphs>206</Paragraphs>
  <Slides>36</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36</vt:i4>
      </vt:variant>
    </vt:vector>
  </HeadingPairs>
  <TitlesOfParts>
    <vt:vector size="42" baseType="lpstr">
      <vt:lpstr>Arial</vt:lpstr>
      <vt:lpstr>Franklin Gothic Medium</vt:lpstr>
      <vt:lpstr>Symbol</vt:lpstr>
      <vt:lpstr>Tahoma</vt:lpstr>
      <vt:lpstr>Times New Roman</vt:lpstr>
      <vt:lpstr>Prezentacja biznesowa o wysokim kontraście 16:9</vt:lpstr>
      <vt:lpstr>Rozliczenie stron z nieważnej umowy kredytu frankowego</vt:lpstr>
      <vt:lpstr>Uwagi wstępne</vt:lpstr>
      <vt:lpstr>Niedozwolone postanowienia umowne jako instrument umożliwiający skuteczne kwestionowanie umów kredytu frankowego</vt:lpstr>
      <vt:lpstr>Skutek restytucyjny z dyrektywy 93/13</vt:lpstr>
      <vt:lpstr>Skutek restytucyjny z dyrektywy 93/13</vt:lpstr>
      <vt:lpstr>Skutek restytucyjny z dyrektywy 93/13</vt:lpstr>
      <vt:lpstr>Skutek restytucyjny z dyrektywy 93/13</vt:lpstr>
      <vt:lpstr>Skutek restytucyjny z dyrektywy 93/13</vt:lpstr>
      <vt:lpstr>Skutek restytucyjny z dyrektywy 93/13</vt:lpstr>
      <vt:lpstr>Skutek restytucyjny z dyrektywy 93/13</vt:lpstr>
      <vt:lpstr>Skutek restytucyjny z dyrektywy 93/13</vt:lpstr>
      <vt:lpstr>Uchwała siedmiu sędziów SN z 7 maja 2021r. (III CZP 6/21)</vt:lpstr>
      <vt:lpstr>Uchwała siedmiu sędziów SN z 7 maja 2021r. (III CZP 6/21)</vt:lpstr>
      <vt:lpstr>Uchwała siedmiu sędziów SN z 7 maja 2021r. (III CZP 6/21)</vt:lpstr>
      <vt:lpstr>Uchwała siedmiu sędziów SN z 7 maja 2021r. (III CZP 6/21)</vt:lpstr>
      <vt:lpstr>Uchwała siedmiu sędziów SN z 7 maja 2021r. (III CZP 6/21)</vt:lpstr>
      <vt:lpstr>Rozliczenie stron według uchwały siedmiu sędziów Sądu Najwyższego z dnia 7 maja 2021r. (III CZP 6/21, OSNC 2021/9/56) a dyrektywa 93/13</vt:lpstr>
      <vt:lpstr>Wyrok TSUE z 7 grudnia 2023r. (C-140/22)</vt:lpstr>
      <vt:lpstr>Wyrok TSUE z 14 grudnia 2023r. (C-28/22)</vt:lpstr>
      <vt:lpstr>Konsekwencje wynikające z C-140/22 i C-28/22</vt:lpstr>
      <vt:lpstr>Konsekwencje wynikające z C-140/22 i C-28/22</vt:lpstr>
      <vt:lpstr>Konsekwencje wynikające z C-140/22 i C-28/22</vt:lpstr>
      <vt:lpstr>Inne zagadnienia dotyczące rozliczenia w związku z nieważnością umowy</vt:lpstr>
      <vt:lpstr>Wynagrodzenie za korzystanie z kapitału i waloryzacja</vt:lpstr>
      <vt:lpstr>Wynagrodzenie za korzystanie z kapitału i waloryzacja</vt:lpstr>
      <vt:lpstr>Wynagrodzenie za korzystanie z kapitału i waloryzacja</vt:lpstr>
      <vt:lpstr>Wynagrodzenie za korzystanie z kapitału i waloryzacja</vt:lpstr>
      <vt:lpstr>Wynagrodzenie za korzystanie z kapitału i waloryzacja</vt:lpstr>
      <vt:lpstr>Wynagrodzenie za korzystanie z kapitału i waloryzacja</vt:lpstr>
      <vt:lpstr>Wynagrodzenie za korzystanie z kapitału i waloryzacja</vt:lpstr>
      <vt:lpstr>Prawo zatrzymania</vt:lpstr>
      <vt:lpstr>Prawo zatrzymania - konsekwencje wynikające z C-140/22 i C-28/22</vt:lpstr>
      <vt:lpstr>Przedawnienie roszczeń o zwrot świadczeń spełnionych na podstawie nieważnej umowy kredytu frankowego</vt:lpstr>
      <vt:lpstr>Przedawnienie roszczeń o zwrot świadczeń spełnionych na podstawie nieważnej umowy kredytu frankowego</vt:lpstr>
      <vt:lpstr>Przedawnienie roszczeń o zwrot świadczeń spełnionych na podstawie nieważnej umowy kredytu frankowego - konsekwencje wynikające z C-140/22 i C-28/22</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handlowe – zagadnienia ogólne</dc:title>
  <dc:creator>Luk Weg</dc:creator>
  <cp:lastModifiedBy>ŁW</cp:lastModifiedBy>
  <cp:revision>16</cp:revision>
  <dcterms:created xsi:type="dcterms:W3CDTF">2022-09-27T08:08:21Z</dcterms:created>
  <dcterms:modified xsi:type="dcterms:W3CDTF">2024-01-30T15:45:26Z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